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59" autoAdjust="0"/>
  </p:normalViewPr>
  <p:slideViewPr>
    <p:cSldViewPr>
      <p:cViewPr varScale="1">
        <p:scale>
          <a:sx n="76" d="100"/>
          <a:sy n="76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04A6C-75D7-4ADF-ABC7-73FE4CD7F2E1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89FAD-B0AE-4C93-A3BC-C4749A3A810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634BB-D092-4B3D-8A95-73E15514295B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73BE3-1708-4FAC-9100-D13E7A93054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5175C-89F3-4D26-853C-8446C39847DB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A666C-80E3-4FBC-91E7-79C4E4866A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16D37-A6BC-46CA-AA4A-613360CD0FE7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4CDB-E9CE-4313-A40E-6DB7082BDF2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A4DD7-8D88-4F11-803A-5C46CF209E6E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6E5F9-AC01-428F-854E-3A10AECD9D5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C1B98-E5A2-4DC4-977E-184C484D6447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ED625-351A-46A3-B042-811B13C26E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3957D-C9C5-4DF8-81BB-6276E43BBD5F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FEFA0-D234-4521-9676-8E1BDD06FD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3025E-63CF-42A0-9AF9-9F5C6798F593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08D59-33ED-4147-B90A-0AED24A915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8E61B-DFEB-4A0C-A640-29AB477F43C5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337-51C9-4AFD-9506-70F5D64F02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5152-9689-45FB-B75A-12C0C1A4090B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0A5A3-BFDE-4899-88CC-9FC68CAF1EC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60E55-28DA-4FAC-9E71-727C3D852BCF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BE948-E2B7-43DB-950E-2897EC879C3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A8D4598-87B0-4545-B6C7-C370E0D45632}" type="datetimeFigureOut">
              <a:rPr lang="zh-CN" altLang="en-US"/>
              <a:pPr>
                <a:defRPr/>
              </a:pPr>
              <a:t>2014-12-10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64B6D8-D91D-4452-BDE4-08C43E21D58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76250"/>
            <a:ext cx="9144000" cy="5689600"/>
          </a:xfrm>
          <a:prstGeom prst="rect">
            <a:avLst/>
          </a:prstGeom>
          <a:solidFill>
            <a:schemeClr val="accent3">
              <a:lumMod val="60000"/>
              <a:lumOff val="4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188" y="2130425"/>
            <a:ext cx="813435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CN" altLang="zh-CN" sz="40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  <a:t>对本科毕业论文指导及撰写的思考</a:t>
            </a:r>
            <a:r>
              <a:rPr lang="zh-CN" altLang="zh-CN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  <a:t/>
            </a:r>
            <a:br>
              <a:rPr lang="zh-CN" altLang="zh-CN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</a:br>
            <a:endParaRPr lang="zh-CN" altLang="en-US" sz="40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/>
              <a:ea typeface="微软雅黑"/>
              <a:cs typeface="微软雅黑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132138" y="3500438"/>
            <a:ext cx="2879725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zh-CN" altLang="en-US" sz="2700" b="1"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  <a:t>邓明然  教授</a:t>
            </a:r>
            <a:endParaRPr lang="en-US" altLang="zh-CN" sz="2700" b="1">
              <a:effectLst>
                <a:outerShdw blurRad="38100" dist="38100" dir="2700000" algn="tl">
                  <a:srgbClr val="C0C0C0"/>
                </a:outerShdw>
              </a:effectLst>
              <a:latin typeface="微软雅黑"/>
              <a:ea typeface="微软雅黑"/>
              <a:cs typeface="微软雅黑"/>
            </a:endParaRPr>
          </a:p>
          <a:p>
            <a:pPr algn="ctr"/>
            <a:endParaRPr lang="en-US" altLang="zh-CN" sz="2700" b="1">
              <a:effectLst>
                <a:outerShdw blurRad="38100" dist="38100" dir="2700000" algn="tl">
                  <a:srgbClr val="C0C0C0"/>
                </a:outerShdw>
              </a:effectLst>
              <a:latin typeface="微软雅黑"/>
              <a:ea typeface="微软雅黑"/>
              <a:cs typeface="微软雅黑"/>
            </a:endParaRPr>
          </a:p>
          <a:p>
            <a:pPr algn="ctr"/>
            <a:r>
              <a:rPr lang="en-US" altLang="zh-CN" sz="2700" b="1"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  <a:t>2014-12</a:t>
            </a:r>
            <a:endParaRPr lang="zh-CN" altLang="en-US" sz="2700" b="1">
              <a:effectLst>
                <a:outerShdw blurRad="38100" dist="38100" dir="2700000" algn="tl">
                  <a:srgbClr val="C0C0C0"/>
                </a:outerShdw>
              </a:effectLst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矩形 31"/>
          <p:cNvSpPr/>
          <p:nvPr/>
        </p:nvSpPr>
        <p:spPr>
          <a:xfrm>
            <a:off x="0" y="620713"/>
            <a:ext cx="9144000" cy="5688012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31" name="组合 30"/>
          <p:cNvGrpSpPr>
            <a:grpSpLocks/>
          </p:cNvGrpSpPr>
          <p:nvPr/>
        </p:nvGrpSpPr>
        <p:grpSpPr bwMode="auto">
          <a:xfrm>
            <a:off x="1979613" y="2605088"/>
            <a:ext cx="4968875" cy="2735262"/>
            <a:chOff x="1979712" y="2676924"/>
            <a:chExt cx="4968552" cy="2734959"/>
          </a:xfrm>
        </p:grpSpPr>
        <p:sp>
          <p:nvSpPr>
            <p:cNvPr id="18" name="椭圆 17"/>
            <p:cNvSpPr/>
            <p:nvPr/>
          </p:nvSpPr>
          <p:spPr>
            <a:xfrm>
              <a:off x="1979712" y="2781687"/>
              <a:ext cx="4968552" cy="2519083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燕尾形 18"/>
            <p:cNvSpPr/>
            <p:nvPr/>
          </p:nvSpPr>
          <p:spPr>
            <a:xfrm rot="2167126">
              <a:off x="6127579" y="3040421"/>
              <a:ext cx="215886" cy="215876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" name="燕尾形 19"/>
            <p:cNvSpPr/>
            <p:nvPr/>
          </p:nvSpPr>
          <p:spPr>
            <a:xfrm rot="8657050">
              <a:off x="6297431" y="4705524"/>
              <a:ext cx="215886" cy="215876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1" name="燕尾形 20"/>
            <p:cNvSpPr/>
            <p:nvPr/>
          </p:nvSpPr>
          <p:spPr>
            <a:xfrm rot="10800000">
              <a:off x="4284612" y="5196007"/>
              <a:ext cx="215886" cy="215876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2" name="燕尾形 21"/>
            <p:cNvSpPr/>
            <p:nvPr/>
          </p:nvSpPr>
          <p:spPr>
            <a:xfrm rot="13383173">
              <a:off x="2317827" y="4669015"/>
              <a:ext cx="215886" cy="215876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3" name="燕尾形 22"/>
            <p:cNvSpPr/>
            <p:nvPr/>
          </p:nvSpPr>
          <p:spPr>
            <a:xfrm rot="19757629">
              <a:off x="2459106" y="3127724"/>
              <a:ext cx="215886" cy="215876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4" name="燕尾形 23"/>
            <p:cNvSpPr/>
            <p:nvPr/>
          </p:nvSpPr>
          <p:spPr>
            <a:xfrm rot="21291237">
              <a:off x="4270325" y="2676924"/>
              <a:ext cx="217474" cy="215876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8313" y="836613"/>
            <a:ext cx="8134350" cy="1470025"/>
          </a:xfrm>
        </p:spPr>
        <p:txBody>
          <a:bodyPr/>
          <a:lstStyle/>
          <a:p>
            <a:pPr eaLnBrk="1" hangingPunct="1"/>
            <a:r>
              <a:rPr lang="zh-CN" altLang="zh-CN" b="1" smtClean="0">
                <a:latin typeface="微软雅黑"/>
                <a:ea typeface="微软雅黑"/>
                <a:cs typeface="微软雅黑"/>
              </a:rPr>
              <a:t>毕业论文指导及撰写环节</a:t>
            </a:r>
            <a:br>
              <a:rPr lang="zh-CN" altLang="zh-CN" b="1" smtClean="0">
                <a:latin typeface="微软雅黑"/>
                <a:ea typeface="微软雅黑"/>
                <a:cs typeface="微软雅黑"/>
              </a:rPr>
            </a:br>
            <a:endParaRPr lang="zh-CN" altLang="en-US" b="1" smtClean="0">
              <a:latin typeface="微软雅黑"/>
              <a:ea typeface="微软雅黑"/>
              <a:cs typeface="微软雅黑"/>
            </a:endParaRPr>
          </a:p>
        </p:txBody>
      </p:sp>
      <p:grpSp>
        <p:nvGrpSpPr>
          <p:cNvPr id="25" name="组合 24"/>
          <p:cNvGrpSpPr>
            <a:grpSpLocks/>
          </p:cNvGrpSpPr>
          <p:nvPr/>
        </p:nvGrpSpPr>
        <p:grpSpPr bwMode="auto">
          <a:xfrm>
            <a:off x="4643438" y="1989138"/>
            <a:ext cx="1512887" cy="1439862"/>
            <a:chOff x="4644008" y="2060848"/>
            <a:chExt cx="1512168" cy="1440160"/>
          </a:xfrm>
        </p:grpSpPr>
        <p:sp>
          <p:nvSpPr>
            <p:cNvPr id="4" name="椭圆 3"/>
            <p:cNvSpPr/>
            <p:nvPr/>
          </p:nvSpPr>
          <p:spPr>
            <a:xfrm>
              <a:off x="4644008" y="2060848"/>
              <a:ext cx="1440765" cy="144016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357" name="TextBox 5"/>
            <p:cNvSpPr txBox="1">
              <a:spLocks noChangeArrowheads="1"/>
            </p:cNvSpPr>
            <p:nvPr/>
          </p:nvSpPr>
          <p:spPr bwMode="auto">
            <a:xfrm>
              <a:off x="4644008" y="2492896"/>
              <a:ext cx="1512168" cy="5847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zh-CN" sz="3200">
                  <a:latin typeface="微软雅黑"/>
                  <a:ea typeface="微软雅黑"/>
                  <a:cs typeface="微软雅黑"/>
                </a:rPr>
                <a:t>选好题</a:t>
              </a:r>
              <a:endParaRPr lang="zh-CN" altLang="en-US" sz="3200">
                <a:latin typeface="微软雅黑"/>
                <a:ea typeface="微软雅黑"/>
                <a:cs typeface="微软雅黑"/>
              </a:endParaRPr>
            </a:p>
          </p:txBody>
        </p:sp>
      </p:grpSp>
      <p:grpSp>
        <p:nvGrpSpPr>
          <p:cNvPr id="26" name="组合 25"/>
          <p:cNvGrpSpPr>
            <a:grpSpLocks/>
          </p:cNvGrpSpPr>
          <p:nvPr/>
        </p:nvGrpSpPr>
        <p:grpSpPr bwMode="auto">
          <a:xfrm>
            <a:off x="6084888" y="3141663"/>
            <a:ext cx="1511300" cy="1439862"/>
            <a:chOff x="6084168" y="3212976"/>
            <a:chExt cx="1512168" cy="1440160"/>
          </a:xfrm>
        </p:grpSpPr>
        <p:sp>
          <p:nvSpPr>
            <p:cNvPr id="7" name="椭圆 6"/>
            <p:cNvSpPr/>
            <p:nvPr/>
          </p:nvSpPr>
          <p:spPr>
            <a:xfrm>
              <a:off x="6084168" y="3212976"/>
              <a:ext cx="1440689" cy="144016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355" name="TextBox 7"/>
            <p:cNvSpPr txBox="1">
              <a:spLocks noChangeArrowheads="1"/>
            </p:cNvSpPr>
            <p:nvPr/>
          </p:nvSpPr>
          <p:spPr bwMode="auto">
            <a:xfrm>
              <a:off x="6084168" y="3645024"/>
              <a:ext cx="1512168" cy="5847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zh-CN" sz="3200">
                  <a:latin typeface="微软雅黑"/>
                  <a:ea typeface="微软雅黑"/>
                  <a:cs typeface="微软雅黑"/>
                </a:rPr>
                <a:t>多读书</a:t>
              </a:r>
              <a:endParaRPr lang="zh-CN" altLang="en-US" sz="3200">
                <a:latin typeface="微软雅黑"/>
                <a:ea typeface="微软雅黑"/>
                <a:cs typeface="微软雅黑"/>
              </a:endParaRPr>
            </a:p>
          </p:txBody>
        </p:sp>
      </p:grpSp>
      <p:grpSp>
        <p:nvGrpSpPr>
          <p:cNvPr id="27" name="组合 26"/>
          <p:cNvGrpSpPr>
            <a:grpSpLocks/>
          </p:cNvGrpSpPr>
          <p:nvPr/>
        </p:nvGrpSpPr>
        <p:grpSpPr bwMode="auto">
          <a:xfrm>
            <a:off x="4787900" y="4437063"/>
            <a:ext cx="1512888" cy="1439862"/>
            <a:chOff x="4788024" y="4509120"/>
            <a:chExt cx="1512168" cy="1440160"/>
          </a:xfrm>
        </p:grpSpPr>
        <p:sp>
          <p:nvSpPr>
            <p:cNvPr id="9" name="椭圆 8"/>
            <p:cNvSpPr/>
            <p:nvPr/>
          </p:nvSpPr>
          <p:spPr>
            <a:xfrm>
              <a:off x="4788024" y="4509120"/>
              <a:ext cx="1440764" cy="144016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353" name="TextBox 9"/>
            <p:cNvSpPr txBox="1">
              <a:spLocks noChangeArrowheads="1"/>
            </p:cNvSpPr>
            <p:nvPr/>
          </p:nvSpPr>
          <p:spPr bwMode="auto">
            <a:xfrm>
              <a:off x="4788024" y="4941168"/>
              <a:ext cx="1512168" cy="5847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zh-CN" sz="3200">
                  <a:latin typeface="微软雅黑"/>
                  <a:ea typeface="微软雅黑"/>
                  <a:cs typeface="微软雅黑"/>
                </a:rPr>
                <a:t>拟好纲</a:t>
              </a:r>
              <a:endParaRPr lang="zh-CN" altLang="en-US" sz="3200">
                <a:latin typeface="微软雅黑"/>
                <a:ea typeface="微软雅黑"/>
                <a:cs typeface="微软雅黑"/>
              </a:endParaRPr>
            </a:p>
          </p:txBody>
        </p:sp>
      </p:grpSp>
      <p:grpSp>
        <p:nvGrpSpPr>
          <p:cNvPr id="28" name="组合 27"/>
          <p:cNvGrpSpPr>
            <a:grpSpLocks/>
          </p:cNvGrpSpPr>
          <p:nvPr/>
        </p:nvGrpSpPr>
        <p:grpSpPr bwMode="auto">
          <a:xfrm>
            <a:off x="2627313" y="4437063"/>
            <a:ext cx="1512887" cy="1439862"/>
            <a:chOff x="2627784" y="4509120"/>
            <a:chExt cx="1512168" cy="1440160"/>
          </a:xfrm>
        </p:grpSpPr>
        <p:sp>
          <p:nvSpPr>
            <p:cNvPr id="11" name="椭圆 10"/>
            <p:cNvSpPr/>
            <p:nvPr/>
          </p:nvSpPr>
          <p:spPr>
            <a:xfrm>
              <a:off x="2627784" y="4509120"/>
              <a:ext cx="1440765" cy="144016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351" name="TextBox 11"/>
            <p:cNvSpPr txBox="1">
              <a:spLocks noChangeArrowheads="1"/>
            </p:cNvSpPr>
            <p:nvPr/>
          </p:nvSpPr>
          <p:spPr bwMode="auto">
            <a:xfrm>
              <a:off x="2627784" y="4941168"/>
              <a:ext cx="1512168" cy="5847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zh-CN" sz="3200">
                  <a:latin typeface="微软雅黑"/>
                  <a:ea typeface="微软雅黑"/>
                  <a:cs typeface="微软雅黑"/>
                </a:rPr>
                <a:t>要创新</a:t>
              </a:r>
            </a:p>
          </p:txBody>
        </p:sp>
      </p:grpSp>
      <p:grpSp>
        <p:nvGrpSpPr>
          <p:cNvPr id="29" name="组合 28"/>
          <p:cNvGrpSpPr>
            <a:grpSpLocks/>
          </p:cNvGrpSpPr>
          <p:nvPr/>
        </p:nvGrpSpPr>
        <p:grpSpPr bwMode="auto">
          <a:xfrm>
            <a:off x="1187450" y="3141663"/>
            <a:ext cx="1512888" cy="1439862"/>
            <a:chOff x="1187624" y="3212976"/>
            <a:chExt cx="1512168" cy="1440160"/>
          </a:xfrm>
        </p:grpSpPr>
        <p:sp>
          <p:nvSpPr>
            <p:cNvPr id="13" name="椭圆 12"/>
            <p:cNvSpPr/>
            <p:nvPr/>
          </p:nvSpPr>
          <p:spPr>
            <a:xfrm>
              <a:off x="1187624" y="3212976"/>
              <a:ext cx="1440764" cy="144016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349" name="TextBox 13"/>
            <p:cNvSpPr txBox="1">
              <a:spLocks noChangeArrowheads="1"/>
            </p:cNvSpPr>
            <p:nvPr/>
          </p:nvSpPr>
          <p:spPr bwMode="auto">
            <a:xfrm>
              <a:off x="1187624" y="3645024"/>
              <a:ext cx="1512168" cy="5847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zh-CN" sz="3200">
                  <a:latin typeface="微软雅黑"/>
                  <a:ea typeface="微软雅黑"/>
                  <a:cs typeface="微软雅黑"/>
                </a:rPr>
                <a:t>勤沟通</a:t>
              </a:r>
            </a:p>
          </p:txBody>
        </p:sp>
      </p:grpSp>
      <p:grpSp>
        <p:nvGrpSpPr>
          <p:cNvPr id="30" name="组合 29"/>
          <p:cNvGrpSpPr>
            <a:grpSpLocks/>
          </p:cNvGrpSpPr>
          <p:nvPr/>
        </p:nvGrpSpPr>
        <p:grpSpPr bwMode="auto">
          <a:xfrm>
            <a:off x="2700338" y="1989138"/>
            <a:ext cx="1511300" cy="1439862"/>
            <a:chOff x="2699792" y="2060848"/>
            <a:chExt cx="1512168" cy="1440160"/>
          </a:xfrm>
        </p:grpSpPr>
        <p:sp>
          <p:nvSpPr>
            <p:cNvPr id="15" name="椭圆 14"/>
            <p:cNvSpPr/>
            <p:nvPr/>
          </p:nvSpPr>
          <p:spPr>
            <a:xfrm>
              <a:off x="2699792" y="2060848"/>
              <a:ext cx="1440689" cy="144016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347" name="TextBox 15"/>
            <p:cNvSpPr txBox="1">
              <a:spLocks noChangeArrowheads="1"/>
            </p:cNvSpPr>
            <p:nvPr/>
          </p:nvSpPr>
          <p:spPr bwMode="auto">
            <a:xfrm>
              <a:off x="2699792" y="2492896"/>
              <a:ext cx="1512168" cy="58477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zh-CN" sz="3200">
                  <a:latin typeface="微软雅黑"/>
                  <a:ea typeface="微软雅黑"/>
                  <a:cs typeface="微软雅黑"/>
                </a:rPr>
                <a:t>乐吃苦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620713"/>
            <a:ext cx="9144000" cy="5688012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388" y="620713"/>
            <a:ext cx="8134350" cy="1470025"/>
          </a:xfrm>
        </p:spPr>
        <p:txBody>
          <a:bodyPr/>
          <a:lstStyle/>
          <a:p>
            <a:pPr eaLnBrk="1" hangingPunct="1"/>
            <a:r>
              <a:rPr lang="zh-CN" altLang="zh-CN" b="1" smtClean="0">
                <a:latin typeface="微软雅黑"/>
                <a:ea typeface="微软雅黑"/>
                <a:cs typeface="微软雅黑"/>
              </a:rPr>
              <a:t>一、选好题</a:t>
            </a:r>
            <a:endParaRPr lang="zh-CN" altLang="en-US" b="1" smtClean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0825" y="2205038"/>
            <a:ext cx="8642350" cy="3455987"/>
          </a:xfrm>
        </p:spPr>
        <p:txBody>
          <a:bodyPr/>
          <a:lstStyle/>
          <a:p>
            <a:pPr algn="l" eaLnBrk="1" hangingPunct="1">
              <a:lnSpc>
                <a:spcPct val="170000"/>
              </a:lnSpc>
            </a:pP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围绕</a:t>
            </a:r>
            <a:r>
              <a:rPr lang="zh-CN" altLang="zh-CN" sz="26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专业核心课程的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内容来选题；</a:t>
            </a:r>
          </a:p>
          <a:p>
            <a:pPr algn="l" eaLnBrk="1" hangingPunct="1">
              <a:lnSpc>
                <a:spcPct val="170000"/>
              </a:lnSpc>
            </a:pP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围绕专业核心课程内容</a:t>
            </a:r>
            <a:r>
              <a:rPr lang="zh-CN" altLang="zh-CN" sz="26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与实际应用关系紧密的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内容选题；</a:t>
            </a:r>
          </a:p>
          <a:p>
            <a:pPr algn="l" eaLnBrk="1" hangingPunct="1">
              <a:lnSpc>
                <a:spcPct val="170000"/>
              </a:lnSpc>
            </a:pP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围绕专业核心课程内容</a:t>
            </a:r>
            <a:r>
              <a:rPr lang="zh-CN" altLang="zh-CN" sz="26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资料容易获取的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内容选题。</a:t>
            </a:r>
          </a:p>
          <a:p>
            <a:pPr algn="l" eaLnBrk="1" hangingPunct="1">
              <a:lnSpc>
                <a:spcPct val="170000"/>
              </a:lnSpc>
            </a:pPr>
            <a:r>
              <a:rPr lang="en-US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例：我国百货业上市公司财务报表分析</a:t>
            </a:r>
          </a:p>
          <a:p>
            <a:pPr algn="l" eaLnBrk="1" hangingPunct="1">
              <a:lnSpc>
                <a:spcPct val="170000"/>
              </a:lnSpc>
            </a:pPr>
            <a:endParaRPr lang="zh-CN" altLang="zh-CN" sz="26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>
              <a:lnSpc>
                <a:spcPct val="170000"/>
              </a:lnSpc>
            </a:pPr>
            <a:endParaRPr lang="zh-CN" altLang="en-US" sz="26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5807075" y="731838"/>
            <a:ext cx="574675" cy="814387"/>
            <a:chOff x="5806296" y="731560"/>
            <a:chExt cx="576064" cy="815072"/>
          </a:xfrm>
        </p:grpSpPr>
        <p:sp>
          <p:nvSpPr>
            <p:cNvPr id="5" name="图文框 4"/>
            <p:cNvSpPr/>
            <p:nvPr/>
          </p:nvSpPr>
          <p:spPr>
            <a:xfrm>
              <a:off x="5868359" y="1185967"/>
              <a:ext cx="359642" cy="360665"/>
            </a:xfrm>
            <a:prstGeom prst="fram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366" name="副标题 2"/>
            <p:cNvSpPr txBox="1">
              <a:spLocks/>
            </p:cNvSpPr>
            <p:nvPr/>
          </p:nvSpPr>
          <p:spPr bwMode="auto">
            <a:xfrm>
              <a:off x="5806296" y="731560"/>
              <a:ext cx="576064" cy="53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zh-CN" altLang="en-US" sz="3600" b="1">
                  <a:solidFill>
                    <a:srgbClr val="66FF66"/>
                  </a:solidFill>
                  <a:latin typeface="微软雅黑"/>
                  <a:ea typeface="微软雅黑"/>
                  <a:cs typeface="微软雅黑"/>
                </a:rPr>
                <a:t>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620713"/>
            <a:ext cx="9144000" cy="5688012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135938" cy="1470025"/>
          </a:xfrm>
        </p:spPr>
        <p:txBody>
          <a:bodyPr/>
          <a:lstStyle/>
          <a:p>
            <a:pPr eaLnBrk="1" hangingPunct="1"/>
            <a:r>
              <a:rPr lang="zh-CN" altLang="zh-CN" b="1" smtClean="0">
                <a:latin typeface="微软雅黑"/>
                <a:ea typeface="微软雅黑"/>
                <a:cs typeface="微软雅黑"/>
              </a:rPr>
              <a:t>二、多读书</a:t>
            </a:r>
            <a:endParaRPr lang="zh-CN" altLang="en-US" b="1" smtClean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288" y="2133600"/>
            <a:ext cx="8640762" cy="3816350"/>
          </a:xfrm>
        </p:spPr>
        <p:txBody>
          <a:bodyPr rtlCol="0">
            <a:normAutofit fontScale="92500" lnSpcReduction="10000"/>
          </a:bodyPr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28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●   </a:t>
            </a:r>
            <a:r>
              <a:rPr lang="zh-CN" altLang="zh-CN" sz="28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围绕</a:t>
            </a:r>
            <a:r>
              <a:rPr lang="zh-CN" altLang="zh-CN" sz="28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选定的论文题目的</a:t>
            </a:r>
            <a:r>
              <a:rPr lang="zh-CN" altLang="zh-CN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关键词</a:t>
            </a:r>
            <a:r>
              <a:rPr lang="zh-CN" altLang="zh-CN" sz="28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，多读相关书籍及</a:t>
            </a:r>
            <a:r>
              <a:rPr lang="zh-CN" altLang="zh-CN" sz="28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论文</a:t>
            </a:r>
            <a:r>
              <a:rPr lang="zh-CN" altLang="en-US" sz="28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28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zh-CN" sz="28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例</a:t>
            </a:r>
            <a:r>
              <a:rPr lang="zh-CN" altLang="zh-CN" sz="28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：我国百货业上市公司财务报表分析</a:t>
            </a: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zh-CN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财务</a:t>
            </a:r>
            <a:r>
              <a:rPr lang="zh-CN" altLang="zh-CN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报表</a:t>
            </a:r>
            <a:r>
              <a:rPr lang="zh-CN" altLang="zh-CN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财务报表分析</a:t>
            </a:r>
            <a:r>
              <a:rPr lang="zh-CN" altLang="zh-CN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上市公司</a:t>
            </a:r>
            <a:r>
              <a:rPr lang="zh-CN" altLang="zh-CN" sz="28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（概念、特点等</a:t>
            </a:r>
            <a:r>
              <a:rPr lang="zh-CN" altLang="zh-CN" sz="28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28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zh-CN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百货业</a:t>
            </a:r>
            <a:r>
              <a:rPr lang="zh-CN" altLang="zh-CN" sz="28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（概念、行业特性等）</a:t>
            </a:r>
            <a:r>
              <a:rPr lang="zh-CN" altLang="zh-CN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→</a:t>
            </a:r>
            <a:r>
              <a:rPr lang="zh-CN" altLang="zh-CN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我国百货业上市</a:t>
            </a:r>
            <a:r>
              <a:rPr lang="zh-CN" altLang="zh-CN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公司</a:t>
            </a:r>
            <a:endParaRPr lang="en-US" altLang="zh-CN" sz="28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财务</a:t>
            </a:r>
            <a:r>
              <a:rPr lang="zh-CN" altLang="zh-CN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报表分析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“</a:t>
            </a:r>
            <a:r>
              <a:rPr lang="zh-CN" altLang="zh-CN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读</a:t>
            </a:r>
            <a:r>
              <a:rPr lang="zh-CN" altLang="zh-CN" sz="2800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万卷书，行</a:t>
            </a:r>
            <a:r>
              <a:rPr lang="zh-CN" altLang="zh-CN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万里路</a:t>
            </a:r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endParaRPr lang="zh-CN" altLang="zh-CN" sz="26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zh-CN" altLang="en-US" sz="26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5807075" y="731838"/>
            <a:ext cx="574675" cy="814387"/>
            <a:chOff x="5806296" y="731560"/>
            <a:chExt cx="576064" cy="815072"/>
          </a:xfrm>
        </p:grpSpPr>
        <p:sp>
          <p:nvSpPr>
            <p:cNvPr id="6" name="图文框 5"/>
            <p:cNvSpPr/>
            <p:nvPr/>
          </p:nvSpPr>
          <p:spPr>
            <a:xfrm>
              <a:off x="5868359" y="1185967"/>
              <a:ext cx="359642" cy="360665"/>
            </a:xfrm>
            <a:prstGeom prst="fram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390" name="副标题 2"/>
            <p:cNvSpPr txBox="1">
              <a:spLocks/>
            </p:cNvSpPr>
            <p:nvPr/>
          </p:nvSpPr>
          <p:spPr bwMode="auto">
            <a:xfrm>
              <a:off x="5806296" y="731560"/>
              <a:ext cx="576064" cy="53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zh-CN" altLang="en-US" sz="3600" b="1">
                  <a:solidFill>
                    <a:srgbClr val="66FF66"/>
                  </a:solidFill>
                  <a:latin typeface="微软雅黑"/>
                  <a:ea typeface="微软雅黑"/>
                  <a:cs typeface="微软雅黑"/>
                </a:rPr>
                <a:t>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620713"/>
            <a:ext cx="9144000" cy="5688012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135938" cy="1470025"/>
          </a:xfrm>
        </p:spPr>
        <p:txBody>
          <a:bodyPr/>
          <a:lstStyle/>
          <a:p>
            <a:pPr eaLnBrk="1" hangingPunct="1"/>
            <a:r>
              <a:rPr lang="zh-CN" altLang="zh-CN" b="1" smtClean="0">
                <a:latin typeface="微软雅黑"/>
                <a:ea typeface="微软雅黑"/>
                <a:cs typeface="微软雅黑"/>
              </a:rPr>
              <a:t>三、拟好纲</a:t>
            </a:r>
            <a:endParaRPr lang="zh-CN" altLang="en-US" b="1" smtClean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288" y="1773238"/>
            <a:ext cx="8929687" cy="3455987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zh-CN" altLang="en-US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拟定好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章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、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节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、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目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；</a:t>
            </a:r>
          </a:p>
          <a:p>
            <a:pPr algn="l" eaLnBrk="1" hangingPunct="1">
              <a:lnSpc>
                <a:spcPct val="120000"/>
              </a:lnSpc>
            </a:pPr>
            <a:r>
              <a:rPr lang="zh-CN" altLang="en-US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采取问题导向，即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提出问题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、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分析问题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、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解决问题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的思路。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例：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（</a:t>
            </a: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1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）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提出问题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：</a:t>
            </a: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4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大类</a:t>
            </a: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19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个财务指标在百货行业的实际状况是</a:t>
            </a:r>
            <a:endParaRPr lang="en-US" altLang="zh-CN" sz="22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                       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怎样的？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（</a:t>
            </a: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2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）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分析问题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：百货业</a:t>
            </a: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30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家上市公司</a:t>
            </a: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2012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年财务报表分析；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                       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典型企业</a:t>
            </a: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20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年财务报表分析；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（</a:t>
            </a: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3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）</a:t>
            </a:r>
            <a:r>
              <a:rPr lang="zh-CN" altLang="zh-CN" sz="22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解决问题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：百货业加强财务管理的策略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                        </a:t>
            </a:r>
            <a:r>
              <a:rPr lang="zh-CN" altLang="zh-CN" sz="22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典型企业加强财务管理的策略。</a:t>
            </a:r>
            <a:endParaRPr lang="zh-CN" altLang="en-US" sz="22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5807075" y="731838"/>
            <a:ext cx="574675" cy="814387"/>
            <a:chOff x="5806296" y="731560"/>
            <a:chExt cx="576064" cy="815072"/>
          </a:xfrm>
        </p:grpSpPr>
        <p:sp>
          <p:nvSpPr>
            <p:cNvPr id="6" name="图文框 5"/>
            <p:cNvSpPr/>
            <p:nvPr/>
          </p:nvSpPr>
          <p:spPr>
            <a:xfrm>
              <a:off x="5868359" y="1185967"/>
              <a:ext cx="359642" cy="360665"/>
            </a:xfrm>
            <a:prstGeom prst="fram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414" name="副标题 2"/>
            <p:cNvSpPr txBox="1">
              <a:spLocks/>
            </p:cNvSpPr>
            <p:nvPr/>
          </p:nvSpPr>
          <p:spPr bwMode="auto">
            <a:xfrm>
              <a:off x="5806296" y="731560"/>
              <a:ext cx="576064" cy="53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zh-CN" altLang="en-US" sz="3600" b="1">
                  <a:solidFill>
                    <a:srgbClr val="66FF66"/>
                  </a:solidFill>
                  <a:latin typeface="微软雅黑"/>
                  <a:ea typeface="微软雅黑"/>
                  <a:cs typeface="微软雅黑"/>
                </a:rPr>
                <a:t>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620713"/>
            <a:ext cx="9144000" cy="5688012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135938" cy="1470025"/>
          </a:xfrm>
        </p:spPr>
        <p:txBody>
          <a:bodyPr/>
          <a:lstStyle/>
          <a:p>
            <a:pPr eaLnBrk="1" hangingPunct="1"/>
            <a:r>
              <a:rPr lang="zh-CN" altLang="zh-CN" b="1" smtClean="0">
                <a:latin typeface="微软雅黑"/>
                <a:ea typeface="微软雅黑"/>
                <a:cs typeface="微软雅黑"/>
              </a:rPr>
              <a:t>四、要创新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288" y="1989138"/>
            <a:ext cx="8929687" cy="3455987"/>
          </a:xfrm>
        </p:spPr>
        <p:txBody>
          <a:bodyPr/>
          <a:lstStyle/>
          <a:p>
            <a:pPr algn="l" eaLnBrk="1" hangingPunct="1"/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财务报表分析是个老掉牙的选题</a:t>
            </a: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；</a:t>
            </a:r>
            <a:endParaRPr lang="en-US" altLang="zh-CN" sz="26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/>
            <a:r>
              <a:rPr lang="en-US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（研究的人多，研究的时间早）</a:t>
            </a: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</a:t>
            </a:r>
            <a:endParaRPr lang="zh-CN" altLang="zh-CN" sz="26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/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研究</a:t>
            </a:r>
            <a:r>
              <a:rPr lang="zh-CN" altLang="zh-CN" sz="26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内容广度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上的创新</a:t>
            </a: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；</a:t>
            </a:r>
            <a:endParaRPr lang="en-US" altLang="zh-CN" sz="26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/>
            <a:r>
              <a:rPr lang="en-US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（同一年</a:t>
            </a:r>
            <a:r>
              <a:rPr lang="en-US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30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家企业，宏观环境一样，为什么有区别？）</a:t>
            </a:r>
          </a:p>
          <a:p>
            <a:pPr algn="l" eaLnBrk="1" hangingPunct="1"/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</a:t>
            </a:r>
            <a:r>
              <a:rPr lang="en-US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研究</a:t>
            </a:r>
            <a:r>
              <a:rPr lang="zh-CN" altLang="zh-CN" sz="26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内容深度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上的创新</a:t>
            </a: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；</a:t>
            </a:r>
            <a:endParaRPr lang="en-US" altLang="zh-CN" sz="26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/>
            <a:r>
              <a:rPr lang="en-US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（同一企业</a:t>
            </a:r>
            <a:r>
              <a:rPr lang="en-US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20</a:t>
            </a: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年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，微观环境一样，为什么有区别？）</a:t>
            </a:r>
          </a:p>
          <a:p>
            <a:pPr algn="l" eaLnBrk="1" hangingPunct="1"/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研究内容</a:t>
            </a:r>
            <a:r>
              <a:rPr lang="zh-CN" altLang="zh-CN" sz="26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揭示方法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上的创新</a:t>
            </a:r>
            <a:r>
              <a:rPr lang="zh-CN" altLang="en-US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。</a:t>
            </a:r>
            <a:endParaRPr lang="en-US" altLang="zh-CN" sz="26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/>
            <a:r>
              <a:rPr lang="en-US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</a:t>
            </a:r>
            <a:r>
              <a:rPr lang="zh-CN" altLang="zh-CN" sz="26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（表、图、文一体化）</a:t>
            </a:r>
            <a:endParaRPr lang="zh-CN" altLang="en-US" sz="26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5807075" y="731838"/>
            <a:ext cx="574675" cy="814387"/>
            <a:chOff x="5806296" y="731560"/>
            <a:chExt cx="576064" cy="815072"/>
          </a:xfrm>
        </p:grpSpPr>
        <p:sp>
          <p:nvSpPr>
            <p:cNvPr id="6" name="图文框 5"/>
            <p:cNvSpPr/>
            <p:nvPr/>
          </p:nvSpPr>
          <p:spPr>
            <a:xfrm>
              <a:off x="5868359" y="1185967"/>
              <a:ext cx="359642" cy="360665"/>
            </a:xfrm>
            <a:prstGeom prst="fram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438" name="副标题 2"/>
            <p:cNvSpPr txBox="1">
              <a:spLocks/>
            </p:cNvSpPr>
            <p:nvPr/>
          </p:nvSpPr>
          <p:spPr bwMode="auto">
            <a:xfrm>
              <a:off x="5806296" y="731560"/>
              <a:ext cx="576064" cy="53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zh-CN" altLang="en-US" sz="3600" b="1">
                  <a:solidFill>
                    <a:srgbClr val="66FF66"/>
                  </a:solidFill>
                  <a:latin typeface="微软雅黑"/>
                  <a:ea typeface="微软雅黑"/>
                  <a:cs typeface="微软雅黑"/>
                </a:rPr>
                <a:t>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620713"/>
            <a:ext cx="9144000" cy="5688012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135938" cy="1470025"/>
          </a:xfrm>
        </p:spPr>
        <p:txBody>
          <a:bodyPr/>
          <a:lstStyle/>
          <a:p>
            <a:pPr eaLnBrk="1" hangingPunct="1"/>
            <a:r>
              <a:rPr lang="zh-CN" altLang="zh-CN" b="1" smtClean="0">
                <a:latin typeface="微软雅黑"/>
                <a:ea typeface="微软雅黑"/>
                <a:cs typeface="微软雅黑"/>
              </a:rPr>
              <a:t>五、勤沟通</a:t>
            </a:r>
            <a:endParaRPr lang="zh-CN" altLang="en-US" b="1" smtClean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03238" y="2133600"/>
            <a:ext cx="8640762" cy="3455988"/>
          </a:xfrm>
        </p:spPr>
        <p:txBody>
          <a:bodyPr rtlCol="0">
            <a:normAutofit fontScale="92500"/>
          </a:bodyPr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●  </a:t>
            </a:r>
            <a:r>
              <a:rPr lang="zh-CN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师生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之间勤交流</a:t>
            </a:r>
            <a:r>
              <a:rPr lang="zh-CN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，就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整体布局的</a:t>
            </a:r>
            <a:r>
              <a:rPr lang="zh-CN" altLang="zh-CN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合理性</a:t>
            </a: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章节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之间的</a:t>
            </a:r>
            <a:r>
              <a:rPr lang="zh-CN" altLang="zh-CN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逻辑性</a:t>
            </a:r>
            <a:r>
              <a:rPr lang="zh-CN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、关键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问题的</a:t>
            </a:r>
            <a:r>
              <a:rPr lang="zh-CN" altLang="zh-CN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准确性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</a:t>
            </a: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分析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、解决问题的</a:t>
            </a:r>
            <a:r>
              <a:rPr lang="zh-CN" altLang="zh-CN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科学性</a:t>
            </a:r>
            <a:r>
              <a:rPr lang="zh-CN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，文字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描述的</a:t>
            </a:r>
            <a:r>
              <a:rPr lang="zh-CN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艺术性</a:t>
            </a:r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        </a:t>
            </a: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等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问题要反复</a:t>
            </a:r>
            <a:r>
              <a:rPr lang="zh-CN" altLang="zh-CN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交流、</a:t>
            </a:r>
            <a:r>
              <a:rPr lang="zh-CN" altLang="zh-CN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沟通、推敲。</a:t>
            </a:r>
          </a:p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5807075" y="731838"/>
            <a:ext cx="574675" cy="814387"/>
            <a:chOff x="5806296" y="731560"/>
            <a:chExt cx="576064" cy="815072"/>
          </a:xfrm>
        </p:grpSpPr>
        <p:sp>
          <p:nvSpPr>
            <p:cNvPr id="6" name="图文框 5"/>
            <p:cNvSpPr/>
            <p:nvPr/>
          </p:nvSpPr>
          <p:spPr>
            <a:xfrm>
              <a:off x="5868359" y="1185967"/>
              <a:ext cx="359642" cy="360665"/>
            </a:xfrm>
            <a:prstGeom prst="fram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462" name="副标题 2"/>
            <p:cNvSpPr txBox="1">
              <a:spLocks/>
            </p:cNvSpPr>
            <p:nvPr/>
          </p:nvSpPr>
          <p:spPr bwMode="auto">
            <a:xfrm>
              <a:off x="5806296" y="731560"/>
              <a:ext cx="576064" cy="53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zh-CN" altLang="en-US" sz="3600" b="1">
                  <a:solidFill>
                    <a:srgbClr val="66FF66"/>
                  </a:solidFill>
                  <a:latin typeface="微软雅黑"/>
                  <a:ea typeface="微软雅黑"/>
                  <a:cs typeface="微软雅黑"/>
                </a:rPr>
                <a:t>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620713"/>
            <a:ext cx="9144000" cy="5688012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135938" cy="1470025"/>
          </a:xfrm>
        </p:spPr>
        <p:txBody>
          <a:bodyPr/>
          <a:lstStyle/>
          <a:p>
            <a:pPr eaLnBrk="1" hangingPunct="1"/>
            <a:r>
              <a:rPr lang="zh-CN" altLang="zh-CN" b="1" smtClean="0">
                <a:latin typeface="微软雅黑"/>
                <a:ea typeface="微软雅黑"/>
                <a:cs typeface="微软雅黑"/>
              </a:rPr>
              <a:t>六、乐吃苦</a:t>
            </a:r>
            <a:endParaRPr lang="zh-CN" altLang="en-US" b="1" smtClean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288" y="2205038"/>
            <a:ext cx="8640762" cy="34559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zh-CN" altLang="en-US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●  </a:t>
            </a:r>
            <a:r>
              <a:rPr lang="zh-CN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写出一篇优秀的毕业论文不是一件容易的事，</a:t>
            </a:r>
            <a:endParaRPr lang="en-US" altLang="zh-CN" sz="30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>
              <a:lnSpc>
                <a:spcPct val="80000"/>
              </a:lnSpc>
            </a:pPr>
            <a:r>
              <a:rPr lang="en-US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 </a:t>
            </a:r>
            <a:r>
              <a:rPr lang="zh-CN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师生双方要</a:t>
            </a:r>
            <a:r>
              <a:rPr lang="zh-CN" altLang="zh-CN" sz="30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多吃苦、乐于吃苦</a:t>
            </a:r>
            <a:r>
              <a:rPr lang="zh-CN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，</a:t>
            </a:r>
            <a:r>
              <a:rPr lang="zh-CN" altLang="zh-CN" sz="30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花时间、花</a:t>
            </a:r>
            <a:endParaRPr lang="en-US" altLang="zh-CN" sz="3000" b="1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algn="l" eaLnBrk="1" hangingPunct="1">
              <a:lnSpc>
                <a:spcPct val="80000"/>
              </a:lnSpc>
            </a:pPr>
            <a:r>
              <a:rPr lang="en-US" altLang="zh-CN" sz="30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     </a:t>
            </a:r>
            <a:r>
              <a:rPr lang="zh-CN" altLang="zh-CN" sz="30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精力</a:t>
            </a:r>
            <a:r>
              <a:rPr lang="zh-CN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，</a:t>
            </a:r>
            <a:r>
              <a:rPr lang="zh-CN" altLang="zh-CN" sz="3000" b="1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多思考、多研究</a:t>
            </a:r>
            <a:r>
              <a:rPr lang="zh-CN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。</a:t>
            </a:r>
          </a:p>
          <a:p>
            <a:pPr algn="l" eaLnBrk="1" hangingPunct="1">
              <a:lnSpc>
                <a:spcPct val="80000"/>
              </a:lnSpc>
            </a:pPr>
            <a:endParaRPr lang="en-US" altLang="zh-CN" sz="30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“没有天上掉下来的馅饼！”</a:t>
            </a:r>
          </a:p>
          <a:p>
            <a:pPr eaLnBrk="1" hangingPunct="1">
              <a:lnSpc>
                <a:spcPct val="80000"/>
              </a:lnSpc>
            </a:pPr>
            <a:r>
              <a:rPr lang="zh-CN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“世上没有免费的午餐！”</a:t>
            </a:r>
          </a:p>
          <a:p>
            <a:pPr eaLnBrk="1" hangingPunct="1">
              <a:lnSpc>
                <a:spcPct val="80000"/>
              </a:lnSpc>
            </a:pPr>
            <a:r>
              <a:rPr lang="zh-CN" altLang="zh-CN" sz="3000" smtClean="0">
                <a:solidFill>
                  <a:schemeClr val="tx1"/>
                </a:solidFill>
                <a:latin typeface="微软雅黑"/>
                <a:ea typeface="微软雅黑"/>
                <a:cs typeface="微软雅黑"/>
              </a:rPr>
              <a:t>“功夫不负有心人！”</a:t>
            </a:r>
            <a:endParaRPr lang="zh-CN" altLang="en-US" sz="3000" smtClean="0">
              <a:solidFill>
                <a:schemeClr val="tx1"/>
              </a:solidFill>
              <a:latin typeface="微软雅黑"/>
              <a:ea typeface="微软雅黑"/>
              <a:cs typeface="微软雅黑"/>
            </a:endParaRP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5807075" y="731838"/>
            <a:ext cx="574675" cy="814387"/>
            <a:chOff x="5806296" y="731560"/>
            <a:chExt cx="576064" cy="815072"/>
          </a:xfrm>
        </p:grpSpPr>
        <p:sp>
          <p:nvSpPr>
            <p:cNvPr id="6" name="图文框 5"/>
            <p:cNvSpPr/>
            <p:nvPr/>
          </p:nvSpPr>
          <p:spPr>
            <a:xfrm>
              <a:off x="5868359" y="1185967"/>
              <a:ext cx="359642" cy="360665"/>
            </a:xfrm>
            <a:prstGeom prst="fram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486" name="副标题 2"/>
            <p:cNvSpPr txBox="1">
              <a:spLocks/>
            </p:cNvSpPr>
            <p:nvPr/>
          </p:nvSpPr>
          <p:spPr bwMode="auto">
            <a:xfrm>
              <a:off x="5806296" y="731560"/>
              <a:ext cx="576064" cy="53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7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zh-CN" altLang="en-US" sz="3600" b="1">
                  <a:solidFill>
                    <a:srgbClr val="66FF66"/>
                  </a:solidFill>
                  <a:latin typeface="微软雅黑"/>
                  <a:ea typeface="微软雅黑"/>
                  <a:cs typeface="微软雅黑"/>
                </a:rPr>
                <a:t>√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620713"/>
            <a:ext cx="9144000" cy="5688012"/>
          </a:xfrm>
          <a:prstGeom prst="rect">
            <a:avLst/>
          </a:prstGeom>
          <a:solidFill>
            <a:schemeClr val="accent3">
              <a:lumMod val="60000"/>
              <a:lumOff val="4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188" y="2130425"/>
            <a:ext cx="813435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zh-CN" alt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  <a:t>谢谢！</a:t>
            </a:r>
            <a:r>
              <a:rPr lang="en-US" altLang="zh-CN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  <a:t/>
            </a:r>
            <a:br>
              <a:rPr lang="en-US" altLang="zh-CN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</a:br>
            <a:r>
              <a:rPr lang="en-US" altLang="zh-CN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/>
                <a:ea typeface="微软雅黑"/>
                <a:cs typeface="微软雅黑"/>
              </a:rPr>
              <a:t>Thanks!</a:t>
            </a:r>
            <a:endParaRPr lang="zh-CN" altLang="en-US" i="1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594</Words>
  <Application>Microsoft Office PowerPoint</Application>
  <PresentationFormat>全屏显示(4:3)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宋体</vt:lpstr>
      <vt:lpstr>Calibri</vt:lpstr>
      <vt:lpstr>微软雅黑</vt:lpstr>
      <vt:lpstr>Office 主题</vt:lpstr>
      <vt:lpstr>对本科毕业论文指导及撰写的思考 </vt:lpstr>
      <vt:lpstr>毕业论文指导及撰写环节 </vt:lpstr>
      <vt:lpstr>一、选好题</vt:lpstr>
      <vt:lpstr>二、多读书</vt:lpstr>
      <vt:lpstr>三、拟好纲</vt:lpstr>
      <vt:lpstr>四、要创新</vt:lpstr>
      <vt:lpstr>五、勤沟通</vt:lpstr>
      <vt:lpstr>六、乐吃苦</vt:lpstr>
      <vt:lpstr>谢谢！ 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对本科毕业论文指导及撰写的思考 </dc:title>
  <dc:creator>dmr</dc:creator>
  <cp:lastModifiedBy>User</cp:lastModifiedBy>
  <cp:revision>13</cp:revision>
  <dcterms:created xsi:type="dcterms:W3CDTF">2014-12-08T09:00:01Z</dcterms:created>
  <dcterms:modified xsi:type="dcterms:W3CDTF">2014-12-10T08:21:22Z</dcterms:modified>
</cp:coreProperties>
</file>