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291" r:id="rId4"/>
    <p:sldId id="266" r:id="rId5"/>
    <p:sldId id="293" r:id="rId6"/>
    <p:sldId id="294" r:id="rId7"/>
    <p:sldId id="295" r:id="rId8"/>
    <p:sldId id="296" r:id="rId9"/>
    <p:sldId id="297" r:id="rId10"/>
    <p:sldId id="298" r:id="rId11"/>
    <p:sldId id="299" r:id="rId12"/>
    <p:sldId id="300" r:id="rId13"/>
    <p:sldId id="301" r:id="rId14"/>
    <p:sldId id="315" r:id="rId15"/>
    <p:sldId id="302" r:id="rId16"/>
    <p:sldId id="305" r:id="rId17"/>
    <p:sldId id="306" r:id="rId18"/>
    <p:sldId id="307" r:id="rId19"/>
    <p:sldId id="308" r:id="rId20"/>
    <p:sldId id="309" r:id="rId21"/>
    <p:sldId id="322" r:id="rId22"/>
    <p:sldId id="310" r:id="rId23"/>
    <p:sldId id="311" r:id="rId24"/>
    <p:sldId id="303" r:id="rId25"/>
    <p:sldId id="312" r:id="rId26"/>
    <p:sldId id="313" r:id="rId27"/>
    <p:sldId id="314" r:id="rId28"/>
    <p:sldId id="316" r:id="rId29"/>
    <p:sldId id="304" r:id="rId30"/>
    <p:sldId id="317" r:id="rId31"/>
    <p:sldId id="318" r:id="rId32"/>
    <p:sldId id="319" r:id="rId33"/>
    <p:sldId id="321" r:id="rId34"/>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AEDA"/>
  </p:clrMru>
</p:presentationPr>
</file>

<file path=ppt/tableStyles.xml><?xml version="1.0" encoding="utf-8"?>
<a:tblStyleLst xmlns:a="http://schemas.openxmlformats.org/drawingml/2006/main" def="{5C22544A-7EE6-4342-B048-85BDC9FD1C3A}">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8179" autoAdjust="0"/>
  </p:normalViewPr>
  <p:slideViewPr>
    <p:cSldViewPr>
      <p:cViewPr>
        <p:scale>
          <a:sx n="100" d="100"/>
          <a:sy n="100" d="100"/>
        </p:scale>
        <p:origin x="-294" y="-85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C:\Users\iamisis\Desktop\崔老师的PPT\bghome0.png"/>
          <p:cNvPicPr>
            <a:picLocks noChangeAspect="1" noChangeArrowheads="1"/>
          </p:cNvPicPr>
          <p:nvPr userDrawn="1"/>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5" name="日期占位符 3"/>
          <p:cNvSpPr>
            <a:spLocks noGrp="1"/>
          </p:cNvSpPr>
          <p:nvPr>
            <p:ph type="dt" sz="half" idx="10"/>
          </p:nvPr>
        </p:nvSpPr>
        <p:spPr/>
        <p:txBody>
          <a:bodyPr/>
          <a:lstStyle>
            <a:lvl1pPr>
              <a:defRPr/>
            </a:lvl1pPr>
          </a:lstStyle>
          <a:p>
            <a:pPr>
              <a:defRPr/>
            </a:pPr>
            <a:fld id="{85D1C9BB-B41C-42DC-BB92-7E5AD7890A2F}" type="datetimeFigureOut">
              <a:rPr lang="zh-CN" altLang="en-US"/>
              <a:pPr>
                <a:defRPr/>
              </a:pPr>
              <a:t>2015-6-5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8366371-3560-4C27-A24E-AED1A9BCBF1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3D41467-B526-4E0F-A00B-4C41591072A0}" type="datetimeFigureOut">
              <a:rPr lang="zh-CN" altLang="en-US"/>
              <a:pPr>
                <a:defRPr/>
              </a:pPr>
              <a:t>2015-6-5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DC7D69E-1C84-4AE3-A8F0-D08F99EB5956}"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6E216C5-029F-48FE-8B47-E26B2F619F1C}" type="datetimeFigureOut">
              <a:rPr lang="zh-CN" altLang="en-US"/>
              <a:pPr>
                <a:defRPr/>
              </a:pPr>
              <a:t>2015-6-5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F1FF5F-8674-43A8-BD90-36B937F1971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2" descr="C:\Users\iamisis\Desktop\00.jpg"/>
          <p:cNvPicPr>
            <a:picLocks noChangeAspect="1" noChangeArrowheads="1"/>
          </p:cNvPicPr>
          <p:nvPr userDrawn="1"/>
        </p:nvPicPr>
        <p:blipFill>
          <a:blip r:embed="rId2"/>
          <a:srcRect/>
          <a:stretch>
            <a:fillRect/>
          </a:stretch>
        </p:blipFill>
        <p:spPr bwMode="auto">
          <a:xfrm>
            <a:off x="0" y="-1588"/>
            <a:ext cx="9144000" cy="5146676"/>
          </a:xfrm>
          <a:prstGeom prst="rect">
            <a:avLst/>
          </a:prstGeom>
          <a:noFill/>
          <a:ln w="9525">
            <a:noFill/>
            <a:miter lim="800000"/>
            <a:headEnd/>
            <a:tailEnd/>
          </a:ln>
        </p:spPr>
      </p:pic>
      <p:pic>
        <p:nvPicPr>
          <p:cNvPr id="5" name="11 Imagen"/>
          <p:cNvPicPr>
            <a:picLocks noChangeAspect="1"/>
          </p:cNvPicPr>
          <p:nvPr userDrawn="1"/>
        </p:nvPicPr>
        <p:blipFill>
          <a:blip r:embed="rId3"/>
          <a:srcRect/>
          <a:stretch>
            <a:fillRect/>
          </a:stretch>
        </p:blipFill>
        <p:spPr bwMode="auto">
          <a:xfrm>
            <a:off x="8167688" y="4849813"/>
            <a:ext cx="250825" cy="211137"/>
          </a:xfrm>
          <a:prstGeom prst="rect">
            <a:avLst/>
          </a:prstGeom>
          <a:noFill/>
          <a:ln w="9525">
            <a:noFill/>
            <a:miter lim="800000"/>
            <a:headEnd/>
            <a:tailEnd/>
          </a:ln>
        </p:spPr>
      </p:pic>
      <p:sp>
        <p:nvSpPr>
          <p:cNvPr id="6" name="14 CuadroTexto"/>
          <p:cNvSpPr txBox="1"/>
          <p:nvPr userDrawn="1"/>
        </p:nvSpPr>
        <p:spPr>
          <a:xfrm>
            <a:off x="8347075" y="4814888"/>
            <a:ext cx="190500" cy="277812"/>
          </a:xfrm>
          <a:prstGeom prst="rect">
            <a:avLst/>
          </a:prstGeom>
          <a:noFill/>
        </p:spPr>
        <p:txBody>
          <a:bodyPr>
            <a:spAutoFit/>
          </a:bodyPr>
          <a:lstStyle/>
          <a:p>
            <a:pPr fontAlgn="auto">
              <a:spcBef>
                <a:spcPts val="0"/>
              </a:spcBef>
              <a:spcAft>
                <a:spcPts val="0"/>
              </a:spcAft>
              <a:defRPr/>
            </a:pPr>
            <a:r>
              <a:rPr lang="en-US" sz="1200" b="1" i="1" dirty="0">
                <a:solidFill>
                  <a:schemeClr val="bg1"/>
                </a:solidFill>
                <a:latin typeface="+mn-lt"/>
                <a:ea typeface="+mn-ea"/>
              </a:rPr>
              <a:t>/</a:t>
            </a:r>
            <a:endParaRPr lang="es-ES" sz="1200" b="1" i="1" dirty="0">
              <a:solidFill>
                <a:schemeClr val="bg1"/>
              </a:solidFill>
              <a:latin typeface="+mn-lt"/>
              <a:ea typeface="+mn-ea"/>
            </a:endParaRPr>
          </a:p>
        </p:txBody>
      </p:sp>
      <p:sp>
        <p:nvSpPr>
          <p:cNvPr id="7" name="4 CuadroTexto"/>
          <p:cNvSpPr txBox="1"/>
          <p:nvPr userDrawn="1"/>
        </p:nvSpPr>
        <p:spPr>
          <a:xfrm>
            <a:off x="5867400" y="195263"/>
            <a:ext cx="2827338" cy="277812"/>
          </a:xfrm>
          <a:prstGeom prst="rect">
            <a:avLst/>
          </a:prstGeom>
          <a:noFill/>
        </p:spPr>
        <p:txBody>
          <a:bodyPr wrap="none">
            <a:spAutoFit/>
          </a:bodyPr>
          <a:lstStyle/>
          <a:p>
            <a:pPr algn="ctr" fontAlgn="auto">
              <a:spcBef>
                <a:spcPts val="0"/>
              </a:spcBef>
              <a:spcAft>
                <a:spcPts val="0"/>
              </a:spcAft>
              <a:defRPr/>
            </a:pPr>
            <a:r>
              <a:rPr lang="en-US" altLang="zh-CN" sz="1200" dirty="0">
                <a:solidFill>
                  <a:srgbClr val="0070C0"/>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zh-CN" sz="1200" b="1" dirty="0">
                <a:solidFill>
                  <a:srgbClr val="0070C0"/>
                </a:solidFill>
                <a:effectLst>
                  <a:outerShdw blurRad="38100" dist="38100" dir="2700000" algn="tl">
                    <a:srgbClr val="000000">
                      <a:alpha val="43137"/>
                    </a:srgbClr>
                  </a:outerShdw>
                </a:effectLst>
                <a:latin typeface="微软雅黑" pitchFamily="34" charset="-122"/>
                <a:ea typeface="微软雅黑" pitchFamily="34" charset="-122"/>
              </a:rPr>
              <a:t>武昌首义学院的办学实践探索</a:t>
            </a:r>
            <a:r>
              <a:rPr lang="zh-CN" altLang="en-US" sz="1200" b="1" dirty="0">
                <a:solidFill>
                  <a:srgbClr val="0070C0"/>
                </a:solidFill>
                <a:effectLst>
                  <a:outerShdw blurRad="38100" dist="38100" dir="2700000" algn="tl">
                    <a:srgbClr val="000000">
                      <a:alpha val="43137"/>
                    </a:srgbClr>
                  </a:outerShdw>
                </a:effectLst>
                <a:latin typeface="微软雅黑" pitchFamily="34" charset="-122"/>
                <a:ea typeface="微软雅黑" pitchFamily="34" charset="-122"/>
              </a:rPr>
              <a:t>推广</a:t>
            </a:r>
            <a:endParaRPr lang="es-ES" sz="1200" dirty="0">
              <a:solidFill>
                <a:srgbClr val="0070C0"/>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8" name="11 Imagen"/>
          <p:cNvPicPr>
            <a:picLocks noChangeAspect="1"/>
          </p:cNvPicPr>
          <p:nvPr userDrawn="1"/>
        </p:nvPicPr>
        <p:blipFill>
          <a:blip r:embed="rId3"/>
          <a:srcRect/>
          <a:stretch>
            <a:fillRect/>
          </a:stretch>
        </p:blipFill>
        <p:spPr bwMode="auto">
          <a:xfrm>
            <a:off x="8529638" y="4854575"/>
            <a:ext cx="252412" cy="211138"/>
          </a:xfrm>
          <a:prstGeom prst="rect">
            <a:avLst/>
          </a:prstGeom>
          <a:noFill/>
          <a:ln w="9525">
            <a:noFill/>
            <a:miter lim="800000"/>
            <a:headEnd/>
            <a:tailEnd/>
          </a:ln>
        </p:spPr>
      </p:pic>
      <p:sp>
        <p:nvSpPr>
          <p:cNvPr id="9" name="15 CuadroTexto"/>
          <p:cNvSpPr txBox="1"/>
          <p:nvPr userDrawn="1"/>
        </p:nvSpPr>
        <p:spPr>
          <a:xfrm>
            <a:off x="8491538" y="4803775"/>
            <a:ext cx="328612" cy="261938"/>
          </a:xfrm>
          <a:prstGeom prst="rect">
            <a:avLst/>
          </a:prstGeom>
          <a:noFill/>
        </p:spPr>
        <p:txBody>
          <a:bodyPr wrap="none">
            <a:spAutoFit/>
          </a:bodyPr>
          <a:lstStyle/>
          <a:p>
            <a:pPr algn="ctr" fontAlgn="auto">
              <a:spcBef>
                <a:spcPts val="0"/>
              </a:spcBef>
              <a:spcAft>
                <a:spcPts val="0"/>
              </a:spcAft>
              <a:defRPr/>
            </a:pPr>
            <a:r>
              <a:rPr lang="en-US" sz="1100" b="1" dirty="0">
                <a:solidFill>
                  <a:schemeClr val="bg1"/>
                </a:solidFill>
                <a:latin typeface="+mn-lt"/>
                <a:ea typeface="+mn-ea"/>
              </a:rPr>
              <a:t>31</a:t>
            </a:r>
            <a:endParaRPr lang="es-ES" sz="1100" b="1" dirty="0">
              <a:solidFill>
                <a:schemeClr val="bg1"/>
              </a:solidFill>
              <a:latin typeface="+mn-lt"/>
              <a:ea typeface="+mn-ea"/>
            </a:endParaRPr>
          </a:p>
        </p:txBody>
      </p:sp>
      <p:sp>
        <p:nvSpPr>
          <p:cNvPr id="10" name="4 CuadroTexto"/>
          <p:cNvSpPr txBox="1"/>
          <p:nvPr userDrawn="1"/>
        </p:nvSpPr>
        <p:spPr>
          <a:xfrm>
            <a:off x="225425" y="4845050"/>
            <a:ext cx="1917700" cy="215900"/>
          </a:xfrm>
          <a:prstGeom prst="rect">
            <a:avLst/>
          </a:prstGeom>
          <a:noFill/>
        </p:spPr>
        <p:txBody>
          <a:bodyPr wrap="none">
            <a:spAutoFit/>
          </a:bodyPr>
          <a:lstStyle/>
          <a:p>
            <a:pPr algn="ctr" fontAlgn="auto">
              <a:spcBef>
                <a:spcPts val="0"/>
              </a:spcBef>
              <a:spcAft>
                <a:spcPts val="0"/>
              </a:spcAft>
              <a:defRPr/>
            </a:pPr>
            <a:r>
              <a:rPr lang="es-ES" sz="800" dirty="0">
                <a:solidFill>
                  <a:schemeClr val="bg1"/>
                </a:solidFill>
                <a:effectLst>
                  <a:outerShdw blurRad="38100" dist="38100" dir="2700000" algn="tl">
                    <a:srgbClr val="000000">
                      <a:alpha val="43137"/>
                    </a:srgbClr>
                  </a:outerShdw>
                </a:effectLst>
                <a:latin typeface="微软雅黑" pitchFamily="34" charset="-122"/>
                <a:ea typeface="华文楷体"/>
              </a:rPr>
              <a:t>WUCHANG   SHOUYI   UNIVERSITY</a:t>
            </a:r>
            <a:endParaRPr lang="es-ES" sz="800" dirty="0">
              <a:solidFill>
                <a:schemeClr val="bg1"/>
              </a:solidFill>
              <a:effectLst>
                <a:outerShdw blurRad="38100" dist="38100" dir="2700000" algn="tl">
                  <a:srgbClr val="000000">
                    <a:alpha val="43137"/>
                  </a:srgbClr>
                </a:outerShdw>
              </a:effectLst>
              <a:latin typeface="微软雅黑" pitchFamily="34" charset="-122"/>
              <a:ea typeface="华文楷体"/>
            </a:endParaRPr>
          </a:p>
        </p:txBody>
      </p:sp>
      <p:sp>
        <p:nvSpPr>
          <p:cNvPr id="2" name="标题 1"/>
          <p:cNvSpPr>
            <a:spLocks noGrp="1"/>
          </p:cNvSpPr>
          <p:nvPr>
            <p:ph type="title"/>
          </p:nvPr>
        </p:nvSpPr>
        <p:spPr>
          <a:xfrm>
            <a:off x="457200" y="205979"/>
            <a:ext cx="8229600" cy="565571"/>
          </a:xfrm>
        </p:spPr>
        <p:txBody>
          <a:bodyPr>
            <a:normAutofit/>
          </a:bodyPr>
          <a:lstStyle>
            <a:lvl1pPr algn="l">
              <a:defRPr sz="2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121494"/>
            <a:ext cx="8229600" cy="3394472"/>
          </a:xfrm>
        </p:spPr>
        <p:txBody>
          <a:bodyPr/>
          <a:lstStyle>
            <a:lvl1pPr>
              <a:defRPr sz="2000">
                <a:latin typeface="微软雅黑" pitchFamily="34" charset="-122"/>
                <a:ea typeface="微软雅黑" pitchFamily="34" charset="-122"/>
              </a:defRPr>
            </a:lvl1pPr>
            <a:lvl2pPr>
              <a:defRPr sz="1800">
                <a:latin typeface="微软雅黑" pitchFamily="34" charset="-122"/>
                <a:ea typeface="微软雅黑" pitchFamily="34" charset="-122"/>
              </a:defRPr>
            </a:lvl2pPr>
            <a:lvl3pPr>
              <a:defRPr sz="1600">
                <a:latin typeface="微软雅黑" pitchFamily="34" charset="-122"/>
                <a:ea typeface="微软雅黑" pitchFamily="34" charset="-122"/>
              </a:defRPr>
            </a:lvl3pPr>
            <a:lvl4pPr>
              <a:defRPr sz="1400">
                <a:latin typeface="微软雅黑" pitchFamily="34" charset="-122"/>
                <a:ea typeface="微软雅黑" pitchFamily="34" charset="-122"/>
              </a:defRPr>
            </a:lvl4pPr>
            <a:lvl5pPr>
              <a:defRPr sz="1400">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2" descr="C:\Users\iamisis\Desktop\00.jpg"/>
          <p:cNvPicPr>
            <a:picLocks noChangeAspect="1" noChangeArrowheads="1"/>
          </p:cNvPicPr>
          <p:nvPr userDrawn="1"/>
        </p:nvPicPr>
        <p:blipFill>
          <a:blip r:embed="rId2"/>
          <a:srcRect/>
          <a:stretch>
            <a:fillRect/>
          </a:stretch>
        </p:blipFill>
        <p:spPr bwMode="auto">
          <a:xfrm>
            <a:off x="0" y="-1588"/>
            <a:ext cx="9144000" cy="5146676"/>
          </a:xfrm>
          <a:prstGeom prst="rect">
            <a:avLst/>
          </a:prstGeom>
          <a:noFill/>
          <a:ln w="9525">
            <a:noFill/>
            <a:miter lim="800000"/>
            <a:headEnd/>
            <a:tailEnd/>
          </a:ln>
        </p:spPr>
      </p:pic>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55B0FFE-4946-492E-80AC-E737CBC25371}" type="datetimeFigureOut">
              <a:rPr lang="zh-CN" altLang="en-US"/>
              <a:pPr>
                <a:defRPr/>
              </a:pPr>
              <a:t>2015-6-5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8153D94-C2E6-4BC6-97D7-62CD7F5E067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03DC20-48C6-446B-93E5-6FD41AEF3E44}" type="datetimeFigureOut">
              <a:rPr lang="zh-CN" altLang="en-US"/>
              <a:pPr>
                <a:defRPr/>
              </a:pPr>
              <a:t>2015-6-5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F629F1E-3803-4C67-B484-3CBCD679745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8A11C44-90A1-4929-B09F-77DECC697ACB}" type="datetimeFigureOut">
              <a:rPr lang="zh-CN" altLang="en-US"/>
              <a:pPr>
                <a:defRPr/>
              </a:pPr>
              <a:t>2015-6-5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229DF14-3CB4-4E51-B00E-62BCC573088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CA6A34D-2964-432E-BC23-A8760B82893F}" type="datetimeFigureOut">
              <a:rPr lang="zh-CN" altLang="en-US"/>
              <a:pPr>
                <a:defRPr/>
              </a:pPr>
              <a:t>2015-6-5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7F4CC19-3590-43A4-A7CF-7F7F91488FD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1D48E65-2AE7-4DD4-8123-6DB94C07290D}" type="datetimeFigureOut">
              <a:rPr lang="zh-CN" altLang="en-US"/>
              <a:pPr>
                <a:defRPr/>
              </a:pPr>
              <a:t>2015-6-5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108AEA61-3C02-463E-AFD7-6FBBBC1BF98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DADD5BD-276D-4D64-8FE0-D2CDC57280EB}" type="datetimeFigureOut">
              <a:rPr lang="zh-CN" altLang="en-US"/>
              <a:pPr>
                <a:defRPr/>
              </a:pPr>
              <a:t>2015-6-5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0DDADC5-A2D9-4F31-98C1-62D4612FFD42}"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F96AA41-F179-42F5-8AF5-CC959892C6FA}" type="datetimeFigureOut">
              <a:rPr lang="zh-CN" altLang="en-US"/>
              <a:pPr>
                <a:defRPr/>
              </a:pPr>
              <a:t>2015-6-5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8188A64-5D6F-43F0-A337-DD302C3FF9A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3CE348A1-3E08-4DCB-8F88-24F051913A61}" type="datetimeFigureOut">
              <a:rPr lang="zh-CN" altLang="en-US"/>
              <a:pPr>
                <a:defRPr/>
              </a:pPr>
              <a:t>2015-6-5</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D225E78B-F996-43DF-BB8E-3CA341A3E7D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pn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slide" Target="slide33.xml"/><Relationship Id="rId10" Type="http://schemas.openxmlformats.org/officeDocument/2006/relationships/image" Target="../media/image27.jpeg"/><Relationship Id="rId4" Type="http://schemas.openxmlformats.org/officeDocument/2006/relationships/image" Target="../media/image22.jpeg"/><Relationship Id="rId9" Type="http://schemas.openxmlformats.org/officeDocument/2006/relationships/image" Target="../media/image26.jpeg"/></Relationships>
</file>

<file path=ppt/slides/_rels/slide1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0.png"/><Relationship Id="rId7" Type="http://schemas.openxmlformats.org/officeDocument/2006/relationships/image" Target="../media/image3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5.jpeg"/></Relationships>
</file>

<file path=ppt/slides/_rels/slide13.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20.png"/><Relationship Id="rId7" Type="http://schemas.openxmlformats.org/officeDocument/2006/relationships/image" Target="../media/image39.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 Id="rId9"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PPECLOGO-eff-0-1"/>
          <p:cNvPicPr>
            <a:picLocks noChangeAspect="1" noChangeArrowheads="1"/>
          </p:cNvPicPr>
          <p:nvPr/>
        </p:nvPicPr>
        <p:blipFill>
          <a:blip r:embed="rId2"/>
          <a:srcRect/>
          <a:stretch>
            <a:fillRect/>
          </a:stretch>
        </p:blipFill>
        <p:spPr bwMode="auto">
          <a:xfrm>
            <a:off x="2884488" y="3498850"/>
            <a:ext cx="835025" cy="503238"/>
          </a:xfrm>
          <a:prstGeom prst="rect">
            <a:avLst/>
          </a:prstGeom>
          <a:noFill/>
          <a:ln w="9525">
            <a:noFill/>
            <a:miter lim="800000"/>
            <a:headEnd/>
            <a:tailEnd/>
          </a:ln>
        </p:spPr>
      </p:pic>
      <p:pic>
        <p:nvPicPr>
          <p:cNvPr id="33" name="Picture 3" descr="PPECLOGO-eff-0-2"/>
          <p:cNvPicPr>
            <a:picLocks noChangeAspect="1" noChangeArrowheads="1"/>
          </p:cNvPicPr>
          <p:nvPr/>
        </p:nvPicPr>
        <p:blipFill>
          <a:blip r:embed="rId3"/>
          <a:srcRect/>
          <a:stretch>
            <a:fillRect/>
          </a:stretch>
        </p:blipFill>
        <p:spPr bwMode="auto">
          <a:xfrm>
            <a:off x="6348413" y="3473450"/>
            <a:ext cx="773112" cy="473075"/>
          </a:xfrm>
          <a:prstGeom prst="rect">
            <a:avLst/>
          </a:prstGeom>
          <a:noFill/>
          <a:ln w="9525">
            <a:noFill/>
            <a:miter lim="800000"/>
            <a:headEnd/>
            <a:tailEnd/>
          </a:ln>
        </p:spPr>
      </p:pic>
      <p:pic>
        <p:nvPicPr>
          <p:cNvPr id="34" name="Picture 4" descr="PPECLOGO-eff-0-3"/>
          <p:cNvPicPr>
            <a:picLocks noChangeAspect="1" noChangeArrowheads="1"/>
          </p:cNvPicPr>
          <p:nvPr/>
        </p:nvPicPr>
        <p:blipFill>
          <a:blip r:embed="rId4"/>
          <a:srcRect/>
          <a:stretch>
            <a:fillRect/>
          </a:stretch>
        </p:blipFill>
        <p:spPr bwMode="auto">
          <a:xfrm>
            <a:off x="438150" y="2592388"/>
            <a:ext cx="2373313" cy="1497012"/>
          </a:xfrm>
          <a:prstGeom prst="rect">
            <a:avLst/>
          </a:prstGeom>
          <a:noFill/>
          <a:ln w="9525">
            <a:noFill/>
            <a:miter lim="800000"/>
            <a:headEnd/>
            <a:tailEnd/>
          </a:ln>
        </p:spPr>
      </p:pic>
      <p:pic>
        <p:nvPicPr>
          <p:cNvPr id="35" name="Picture 5" descr="PPECLOGO-eff-0-1"/>
          <p:cNvPicPr>
            <a:picLocks noChangeAspect="1" noChangeArrowheads="1"/>
          </p:cNvPicPr>
          <p:nvPr/>
        </p:nvPicPr>
        <p:blipFill>
          <a:blip r:embed="rId5"/>
          <a:srcRect/>
          <a:stretch>
            <a:fillRect/>
          </a:stretch>
        </p:blipFill>
        <p:spPr bwMode="auto">
          <a:xfrm>
            <a:off x="3136900" y="4056063"/>
            <a:ext cx="412750" cy="249237"/>
          </a:xfrm>
          <a:prstGeom prst="rect">
            <a:avLst/>
          </a:prstGeom>
          <a:noFill/>
          <a:ln w="9525">
            <a:noFill/>
            <a:miter lim="800000"/>
            <a:headEnd/>
            <a:tailEnd/>
          </a:ln>
        </p:spPr>
      </p:pic>
      <p:pic>
        <p:nvPicPr>
          <p:cNvPr id="36" name="Picture 6" descr="PPECLOGO-eff-0-1"/>
          <p:cNvPicPr>
            <a:picLocks noChangeAspect="1" noChangeArrowheads="1"/>
          </p:cNvPicPr>
          <p:nvPr/>
        </p:nvPicPr>
        <p:blipFill>
          <a:blip r:embed="rId6"/>
          <a:srcRect/>
          <a:stretch>
            <a:fillRect/>
          </a:stretch>
        </p:blipFill>
        <p:spPr bwMode="auto">
          <a:xfrm>
            <a:off x="5427663" y="3509963"/>
            <a:ext cx="315912" cy="190500"/>
          </a:xfrm>
          <a:prstGeom prst="rect">
            <a:avLst/>
          </a:prstGeom>
          <a:noFill/>
          <a:ln w="9525">
            <a:noFill/>
            <a:miter lim="800000"/>
            <a:headEnd/>
            <a:tailEnd/>
          </a:ln>
        </p:spPr>
      </p:pic>
      <p:pic>
        <p:nvPicPr>
          <p:cNvPr id="37" name="Picture 7" descr="PPECLOGO-eff-0-1"/>
          <p:cNvPicPr>
            <a:picLocks noChangeAspect="1" noChangeArrowheads="1"/>
          </p:cNvPicPr>
          <p:nvPr/>
        </p:nvPicPr>
        <p:blipFill>
          <a:blip r:embed="rId7"/>
          <a:srcRect/>
          <a:stretch>
            <a:fillRect/>
          </a:stretch>
        </p:blipFill>
        <p:spPr bwMode="auto">
          <a:xfrm>
            <a:off x="4059238" y="4097338"/>
            <a:ext cx="155575" cy="93662"/>
          </a:xfrm>
          <a:prstGeom prst="rect">
            <a:avLst/>
          </a:prstGeom>
          <a:noFill/>
          <a:ln w="9525">
            <a:noFill/>
            <a:miter lim="800000"/>
            <a:headEnd/>
            <a:tailEnd/>
          </a:ln>
        </p:spPr>
      </p:pic>
      <p:pic>
        <p:nvPicPr>
          <p:cNvPr id="38" name="Picture 8" descr="PPECLOGO-eff-0-2"/>
          <p:cNvPicPr>
            <a:picLocks noChangeAspect="1" noChangeArrowheads="1"/>
          </p:cNvPicPr>
          <p:nvPr/>
        </p:nvPicPr>
        <p:blipFill>
          <a:blip r:embed="rId3"/>
          <a:srcRect/>
          <a:stretch>
            <a:fillRect/>
          </a:stretch>
        </p:blipFill>
        <p:spPr bwMode="auto">
          <a:xfrm>
            <a:off x="3775075" y="3302000"/>
            <a:ext cx="773113" cy="473075"/>
          </a:xfrm>
          <a:prstGeom prst="rect">
            <a:avLst/>
          </a:prstGeom>
          <a:noFill/>
          <a:ln w="9525">
            <a:noFill/>
            <a:miter lim="800000"/>
            <a:headEnd/>
            <a:tailEnd/>
          </a:ln>
        </p:spPr>
      </p:pic>
      <p:pic>
        <p:nvPicPr>
          <p:cNvPr id="39" name="Picture 9" descr="PPECLOGO-eff-5-4"/>
          <p:cNvPicPr>
            <a:picLocks noChangeAspect="1" noChangeArrowheads="1"/>
          </p:cNvPicPr>
          <p:nvPr/>
        </p:nvPicPr>
        <p:blipFill>
          <a:blip r:embed="rId8"/>
          <a:srcRect/>
          <a:stretch>
            <a:fillRect/>
          </a:stretch>
        </p:blipFill>
        <p:spPr bwMode="auto">
          <a:xfrm>
            <a:off x="2187575" y="3700463"/>
            <a:ext cx="1163638" cy="708025"/>
          </a:xfrm>
          <a:prstGeom prst="rect">
            <a:avLst/>
          </a:prstGeom>
          <a:noFill/>
          <a:ln w="9525">
            <a:noFill/>
            <a:miter lim="800000"/>
            <a:headEnd/>
            <a:tailEnd/>
          </a:ln>
        </p:spPr>
      </p:pic>
      <p:pic>
        <p:nvPicPr>
          <p:cNvPr id="40" name="Picture 10" descr="PPECLOGO-eff-5-2"/>
          <p:cNvPicPr>
            <a:picLocks noChangeAspect="1" noChangeArrowheads="1"/>
          </p:cNvPicPr>
          <p:nvPr/>
        </p:nvPicPr>
        <p:blipFill>
          <a:blip r:embed="rId9"/>
          <a:srcRect/>
          <a:stretch>
            <a:fillRect/>
          </a:stretch>
        </p:blipFill>
        <p:spPr bwMode="auto">
          <a:xfrm>
            <a:off x="4643438" y="4259263"/>
            <a:ext cx="1444625" cy="904875"/>
          </a:xfrm>
          <a:prstGeom prst="rect">
            <a:avLst/>
          </a:prstGeom>
          <a:noFill/>
          <a:ln w="9525">
            <a:noFill/>
            <a:miter lim="800000"/>
            <a:headEnd/>
            <a:tailEnd/>
          </a:ln>
        </p:spPr>
      </p:pic>
      <p:pic>
        <p:nvPicPr>
          <p:cNvPr id="41" name="Picture 11" descr="PPECLOGO-eff-5-4"/>
          <p:cNvPicPr>
            <a:picLocks noChangeAspect="1" noChangeArrowheads="1"/>
          </p:cNvPicPr>
          <p:nvPr/>
        </p:nvPicPr>
        <p:blipFill>
          <a:blip r:embed="rId8"/>
          <a:srcRect/>
          <a:stretch>
            <a:fillRect/>
          </a:stretch>
        </p:blipFill>
        <p:spPr bwMode="auto">
          <a:xfrm>
            <a:off x="7404100" y="3397250"/>
            <a:ext cx="879475" cy="536575"/>
          </a:xfrm>
          <a:prstGeom prst="rect">
            <a:avLst/>
          </a:prstGeom>
          <a:noFill/>
          <a:ln w="9525">
            <a:noFill/>
            <a:miter lim="800000"/>
            <a:headEnd/>
            <a:tailEnd/>
          </a:ln>
        </p:spPr>
      </p:pic>
      <p:pic>
        <p:nvPicPr>
          <p:cNvPr id="42" name="Picture 12" descr="PPECLOGO-eff-0-1"/>
          <p:cNvPicPr>
            <a:picLocks noChangeAspect="1" noChangeArrowheads="1"/>
          </p:cNvPicPr>
          <p:nvPr/>
        </p:nvPicPr>
        <p:blipFill>
          <a:blip r:embed="rId10"/>
          <a:srcRect/>
          <a:stretch>
            <a:fillRect/>
          </a:stretch>
        </p:blipFill>
        <p:spPr bwMode="auto">
          <a:xfrm>
            <a:off x="5873750" y="3963988"/>
            <a:ext cx="411163" cy="247650"/>
          </a:xfrm>
          <a:prstGeom prst="rect">
            <a:avLst/>
          </a:prstGeom>
          <a:noFill/>
          <a:ln w="9525">
            <a:noFill/>
            <a:miter lim="800000"/>
            <a:headEnd/>
            <a:tailEnd/>
          </a:ln>
        </p:spPr>
      </p:pic>
      <p:pic>
        <p:nvPicPr>
          <p:cNvPr id="43" name="Picture 13" descr="PPECLOGO-eff-0-1"/>
          <p:cNvPicPr>
            <a:picLocks noChangeAspect="1" noChangeArrowheads="1"/>
          </p:cNvPicPr>
          <p:nvPr/>
        </p:nvPicPr>
        <p:blipFill>
          <a:blip r:embed="rId10"/>
          <a:srcRect/>
          <a:stretch>
            <a:fillRect/>
          </a:stretch>
        </p:blipFill>
        <p:spPr bwMode="auto">
          <a:xfrm>
            <a:off x="8482013" y="3170238"/>
            <a:ext cx="411162" cy="247650"/>
          </a:xfrm>
          <a:prstGeom prst="rect">
            <a:avLst/>
          </a:prstGeom>
          <a:noFill/>
          <a:ln w="9525">
            <a:noFill/>
            <a:miter lim="800000"/>
            <a:headEnd/>
            <a:tailEnd/>
          </a:ln>
        </p:spPr>
      </p:pic>
      <p:pic>
        <p:nvPicPr>
          <p:cNvPr id="44" name="Picture 14" descr="PPECLOGO-eff2-1-2"/>
          <p:cNvPicPr>
            <a:picLocks noChangeAspect="1" noChangeArrowheads="1"/>
          </p:cNvPicPr>
          <p:nvPr/>
        </p:nvPicPr>
        <p:blipFill>
          <a:blip r:embed="rId11"/>
          <a:srcRect/>
          <a:stretch>
            <a:fillRect/>
          </a:stretch>
        </p:blipFill>
        <p:spPr bwMode="auto">
          <a:xfrm>
            <a:off x="1236663" y="3441700"/>
            <a:ext cx="1336675" cy="900113"/>
          </a:xfrm>
          <a:prstGeom prst="rect">
            <a:avLst/>
          </a:prstGeom>
          <a:noFill/>
          <a:ln w="9525">
            <a:noFill/>
            <a:miter lim="800000"/>
            <a:headEnd/>
            <a:tailEnd/>
          </a:ln>
        </p:spPr>
      </p:pic>
      <p:pic>
        <p:nvPicPr>
          <p:cNvPr id="45" name="Picture 15" descr="PPECLOGO-eff2-1-3"/>
          <p:cNvPicPr>
            <a:picLocks noChangeAspect="1" noChangeArrowheads="1"/>
          </p:cNvPicPr>
          <p:nvPr/>
        </p:nvPicPr>
        <p:blipFill>
          <a:blip r:embed="rId12"/>
          <a:srcRect/>
          <a:stretch>
            <a:fillRect/>
          </a:stretch>
        </p:blipFill>
        <p:spPr bwMode="auto">
          <a:xfrm>
            <a:off x="2755900" y="3435350"/>
            <a:ext cx="344488" cy="230188"/>
          </a:xfrm>
          <a:prstGeom prst="rect">
            <a:avLst/>
          </a:prstGeom>
          <a:noFill/>
          <a:ln w="9525">
            <a:noFill/>
            <a:miter lim="800000"/>
            <a:headEnd/>
            <a:tailEnd/>
          </a:ln>
        </p:spPr>
      </p:pic>
      <p:pic>
        <p:nvPicPr>
          <p:cNvPr id="46" name="Picture 16" descr="PPECLOGO-eff2-1-4"/>
          <p:cNvPicPr>
            <a:picLocks noChangeAspect="1" noChangeArrowheads="1"/>
          </p:cNvPicPr>
          <p:nvPr/>
        </p:nvPicPr>
        <p:blipFill>
          <a:blip r:embed="rId13"/>
          <a:srcRect/>
          <a:stretch>
            <a:fillRect/>
          </a:stretch>
        </p:blipFill>
        <p:spPr bwMode="auto">
          <a:xfrm>
            <a:off x="6327775" y="3775075"/>
            <a:ext cx="554038" cy="369888"/>
          </a:xfrm>
          <a:prstGeom prst="rect">
            <a:avLst/>
          </a:prstGeom>
          <a:noFill/>
          <a:ln w="9525">
            <a:noFill/>
            <a:miter lim="800000"/>
            <a:headEnd/>
            <a:tailEnd/>
          </a:ln>
        </p:spPr>
      </p:pic>
      <p:pic>
        <p:nvPicPr>
          <p:cNvPr id="47" name="Picture 17" descr="PPECLOGO-eff2-1-3"/>
          <p:cNvPicPr>
            <a:picLocks noChangeAspect="1" noChangeArrowheads="1"/>
          </p:cNvPicPr>
          <p:nvPr/>
        </p:nvPicPr>
        <p:blipFill>
          <a:blip r:embed="rId12"/>
          <a:srcRect/>
          <a:stretch>
            <a:fillRect/>
          </a:stretch>
        </p:blipFill>
        <p:spPr bwMode="auto">
          <a:xfrm>
            <a:off x="6894513" y="3513138"/>
            <a:ext cx="284162" cy="190500"/>
          </a:xfrm>
          <a:prstGeom prst="rect">
            <a:avLst/>
          </a:prstGeom>
          <a:noFill/>
          <a:ln w="9525">
            <a:noFill/>
            <a:miter lim="800000"/>
            <a:headEnd/>
            <a:tailEnd/>
          </a:ln>
        </p:spPr>
      </p:pic>
      <p:pic>
        <p:nvPicPr>
          <p:cNvPr id="48" name="Picture 18" descr="PPECLOGO-eff2-1-3"/>
          <p:cNvPicPr>
            <a:picLocks noChangeAspect="1" noChangeArrowheads="1"/>
          </p:cNvPicPr>
          <p:nvPr/>
        </p:nvPicPr>
        <p:blipFill>
          <a:blip r:embed="rId12"/>
          <a:srcRect/>
          <a:stretch>
            <a:fillRect/>
          </a:stretch>
        </p:blipFill>
        <p:spPr bwMode="auto">
          <a:xfrm>
            <a:off x="7292975" y="3851275"/>
            <a:ext cx="222250" cy="149225"/>
          </a:xfrm>
          <a:prstGeom prst="rect">
            <a:avLst/>
          </a:prstGeom>
          <a:noFill/>
          <a:ln w="9525">
            <a:noFill/>
            <a:miter lim="800000"/>
            <a:headEnd/>
            <a:tailEnd/>
          </a:ln>
        </p:spPr>
      </p:pic>
      <p:sp>
        <p:nvSpPr>
          <p:cNvPr id="49" name="TextBox 48"/>
          <p:cNvSpPr txBox="1"/>
          <p:nvPr/>
        </p:nvSpPr>
        <p:spPr>
          <a:xfrm>
            <a:off x="0" y="2620963"/>
            <a:ext cx="9144000" cy="1800225"/>
          </a:xfrm>
          <a:prstGeom prst="rect">
            <a:avLst/>
          </a:prstGeom>
          <a:noFill/>
        </p:spPr>
        <p:txBody>
          <a:bodyPr>
            <a:spAutoFit/>
          </a:bodyPr>
          <a:lstStyle/>
          <a:p>
            <a:pPr algn="ctr" fontAlgn="auto">
              <a:lnSpc>
                <a:spcPct val="150000"/>
              </a:lnSpc>
              <a:spcBef>
                <a:spcPts val="0"/>
              </a:spcBef>
              <a:spcAft>
                <a:spcPts val="0"/>
              </a:spcAft>
              <a:defRPr/>
            </a:pPr>
            <a:r>
              <a:rPr lang="zh-CN" altLang="zh-CN" sz="2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乘学院“转型”之势</a:t>
            </a:r>
            <a:r>
              <a:rPr lang="en-US" altLang="zh-CN" sz="2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r>
            <a:br>
              <a:rPr lang="en-US" altLang="zh-CN" sz="2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br>
            <a:r>
              <a:rPr lang="zh-CN" altLang="zh-CN" sz="2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深化应用型人才培养模式改革</a:t>
            </a:r>
            <a:endParaRPr lang="en-US" altLang="zh-CN" sz="28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pPr algn="r" fontAlgn="auto">
              <a:lnSpc>
                <a:spcPct val="150000"/>
              </a:lnSpc>
              <a:spcBef>
                <a:spcPts val="0"/>
              </a:spcBef>
              <a:spcAft>
                <a:spcPts val="0"/>
              </a:spcAft>
              <a:defRPr/>
            </a:pPr>
            <a:r>
              <a:rPr lang="en-US" altLang="zh-CN"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zh-CN"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武昌首义学院的办学实践探索</a:t>
            </a:r>
            <a:r>
              <a:rPr lang="zh-CN" altLang="en-US"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推广</a:t>
            </a:r>
            <a:endParaRPr lang="en-US" altLang="zh-CN"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1" name="TextBox 30"/>
          <p:cNvSpPr txBox="1">
            <a:spLocks noChangeArrowheads="1"/>
          </p:cNvSpPr>
          <p:nvPr/>
        </p:nvSpPr>
        <p:spPr bwMode="auto">
          <a:xfrm>
            <a:off x="4140200" y="4506913"/>
            <a:ext cx="882650" cy="368300"/>
          </a:xfrm>
          <a:prstGeom prst="rect">
            <a:avLst/>
          </a:prstGeom>
          <a:noFill/>
          <a:ln w="9525">
            <a:noFill/>
            <a:miter lim="800000"/>
            <a:headEnd/>
            <a:tailEnd/>
          </a:ln>
        </p:spPr>
        <p:txBody>
          <a:bodyPr wrap="none">
            <a:spAutoFit/>
          </a:bodyPr>
          <a:lstStyle/>
          <a:p>
            <a:r>
              <a:rPr lang="zh-CN" altLang="en-US" b="1">
                <a:solidFill>
                  <a:schemeClr val="bg1"/>
                </a:solidFill>
                <a:latin typeface="华文行楷"/>
                <a:ea typeface="华文行楷"/>
                <a:cs typeface="华文行楷"/>
              </a:rPr>
              <a:t>周  进</a:t>
            </a:r>
            <a:endParaRPr lang="zh-CN" altLang="en-US" b="1">
              <a:solidFill>
                <a:schemeClr val="bg1"/>
              </a:solidFill>
              <a:latin typeface="微软雅黑"/>
              <a:ea typeface="微软雅黑"/>
              <a:cs typeface="微软雅黑"/>
            </a:endParaRPr>
          </a:p>
        </p:txBody>
      </p:sp>
      <p:pic>
        <p:nvPicPr>
          <p:cNvPr id="13332" name="图片 49" descr="111.jpg"/>
          <p:cNvPicPr>
            <a:picLocks noChangeAspect="1"/>
          </p:cNvPicPr>
          <p:nvPr/>
        </p:nvPicPr>
        <p:blipFill>
          <a:blip r:embed="rId14"/>
          <a:srcRect/>
          <a:stretch>
            <a:fillRect/>
          </a:stretch>
        </p:blipFill>
        <p:spPr bwMode="auto">
          <a:xfrm>
            <a:off x="1692275" y="771525"/>
            <a:ext cx="5472113" cy="130016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par>
                                <p:cTn id="29" presetID="10"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par>
                                <p:cTn id="35" presetID="10"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5000" fill="hold"/>
                                        <p:tgtEl>
                                          <p:spTgt spid="4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5000" fill="hold"/>
                                        <p:tgtEl>
                                          <p:spTgt spid="3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5000" fill="hold"/>
                                        <p:tgtEl>
                                          <p:spTgt spid="3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5000" fill="hold"/>
                                        <p:tgtEl>
                                          <p:spTgt spid="3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5000" fill="hold"/>
                                        <p:tgtEl>
                                          <p:spTgt spid="3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5000" fill="hold"/>
                                        <p:tgtEl>
                                          <p:spTgt spid="3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5000" fill="hold"/>
                                        <p:tgtEl>
                                          <p:spTgt spid="3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5000" fill="hold"/>
                                        <p:tgtEl>
                                          <p:spTgt spid="4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5000" fill="hold"/>
                                        <p:tgtEl>
                                          <p:spTgt spid="4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5000" fill="hold"/>
                                        <p:tgtEl>
                                          <p:spTgt spid="4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5000" fill="hold"/>
                                        <p:tgtEl>
                                          <p:spTgt spid="3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5000" fill="hold"/>
                                        <p:tgtEl>
                                          <p:spTgt spid="3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39"/>
                                        </p:tgtEl>
                                      </p:cBhvr>
                                    </p:animEffect>
                                    <p:set>
                                      <p:cBhvr>
                                        <p:cTn id="67" dur="1" fill="hold">
                                          <p:stCondLst>
                                            <p:cond delay="499"/>
                                          </p:stCondLst>
                                        </p:cTn>
                                        <p:tgtEl>
                                          <p:spTgt spid="3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40"/>
                                        </p:tgtEl>
                                      </p:cBhvr>
                                    </p:animEffect>
                                    <p:set>
                                      <p:cBhvr>
                                        <p:cTn id="70" dur="1" fill="hold">
                                          <p:stCondLst>
                                            <p:cond delay="499"/>
                                          </p:stCondLst>
                                        </p:cTn>
                                        <p:tgtEl>
                                          <p:spTgt spid="4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42"/>
                                        </p:tgtEl>
                                      </p:cBhvr>
                                    </p:animEffect>
                                    <p:set>
                                      <p:cBhvr>
                                        <p:cTn id="73" dur="1" fill="hold">
                                          <p:stCondLst>
                                            <p:cond delay="499"/>
                                          </p:stCondLst>
                                        </p:cTn>
                                        <p:tgtEl>
                                          <p:spTgt spid="4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37"/>
                                        </p:tgtEl>
                                      </p:cBhvr>
                                    </p:animEffect>
                                    <p:set>
                                      <p:cBhvr>
                                        <p:cTn id="76" dur="1" fill="hold">
                                          <p:stCondLst>
                                            <p:cond delay="499"/>
                                          </p:stCondLst>
                                        </p:cTn>
                                        <p:tgtEl>
                                          <p:spTgt spid="3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35"/>
                                        </p:tgtEl>
                                      </p:cBhvr>
                                    </p:animEffect>
                                    <p:set>
                                      <p:cBhvr>
                                        <p:cTn id="79" dur="1" fill="hold">
                                          <p:stCondLst>
                                            <p:cond delay="499"/>
                                          </p:stCondLst>
                                        </p:cTn>
                                        <p:tgtEl>
                                          <p:spTgt spid="3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38"/>
                                        </p:tgtEl>
                                      </p:cBhvr>
                                    </p:animEffect>
                                    <p:set>
                                      <p:cBhvr>
                                        <p:cTn id="82" dur="1" fill="hold">
                                          <p:stCondLst>
                                            <p:cond delay="499"/>
                                          </p:stCondLst>
                                        </p:cTn>
                                        <p:tgtEl>
                                          <p:spTgt spid="3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3"/>
                                        </p:tgtEl>
                                      </p:cBhvr>
                                    </p:animEffect>
                                    <p:set>
                                      <p:cBhvr>
                                        <p:cTn id="85" dur="1" fill="hold">
                                          <p:stCondLst>
                                            <p:cond delay="499"/>
                                          </p:stCondLst>
                                        </p:cTn>
                                        <p:tgtEl>
                                          <p:spTgt spid="3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41"/>
                                        </p:tgtEl>
                                      </p:cBhvr>
                                    </p:animEffect>
                                    <p:set>
                                      <p:cBhvr>
                                        <p:cTn id="88" dur="1" fill="hold">
                                          <p:stCondLst>
                                            <p:cond delay="499"/>
                                          </p:stCondLst>
                                        </p:cTn>
                                        <p:tgtEl>
                                          <p:spTgt spid="4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43"/>
                                        </p:tgtEl>
                                      </p:cBhvr>
                                    </p:animEffect>
                                    <p:set>
                                      <p:cBhvr>
                                        <p:cTn id="91" dur="1" fill="hold">
                                          <p:stCondLst>
                                            <p:cond delay="499"/>
                                          </p:stCondLst>
                                        </p:cTn>
                                        <p:tgtEl>
                                          <p:spTgt spid="4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34"/>
                                        </p:tgtEl>
                                      </p:cBhvr>
                                    </p:animEffect>
                                    <p:set>
                                      <p:cBhvr>
                                        <p:cTn id="94" dur="1" fill="hold">
                                          <p:stCondLst>
                                            <p:cond delay="499"/>
                                          </p:stCondLst>
                                        </p:cTn>
                                        <p:tgtEl>
                                          <p:spTgt spid="3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32"/>
                                        </p:tgtEl>
                                      </p:cBhvr>
                                    </p:animEffect>
                                    <p:set>
                                      <p:cBhvr>
                                        <p:cTn id="97" dur="1" fill="hold">
                                          <p:stCondLst>
                                            <p:cond delay="499"/>
                                          </p:stCondLst>
                                        </p:cTn>
                                        <p:tgtEl>
                                          <p:spTgt spid="3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36"/>
                                        </p:tgtEl>
                                      </p:cBhvr>
                                    </p:animEffect>
                                    <p:set>
                                      <p:cBhvr>
                                        <p:cTn id="100" dur="1" fill="hold">
                                          <p:stCondLst>
                                            <p:cond delay="499"/>
                                          </p:stCondLst>
                                        </p:cTn>
                                        <p:tgtEl>
                                          <p:spTgt spid="3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100"/>
                                        <p:tgtEl>
                                          <p:spTgt spid="4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100"/>
                                        <p:tgtEl>
                                          <p:spTgt spid="4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100"/>
                                        <p:tgtEl>
                                          <p:spTgt spid="4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
                                        <p:tgtEl>
                                          <p:spTgt spid="4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48"/>
                                        </p:tgtEl>
                                        <p:attrNameLst>
                                          <p:attrName>style.visibility</p:attrName>
                                        </p:attrNameLst>
                                      </p:cBhvr>
                                      <p:to>
                                        <p:strVal val="visible"/>
                                      </p:to>
                                    </p:set>
                                    <p:animEffect transition="in" filter="fade">
                                      <p:cBhvr>
                                        <p:cTn id="115" dur="100"/>
                                        <p:tgtEl>
                                          <p:spTgt spid="48"/>
                                        </p:tgtEl>
                                      </p:cBhvr>
                                    </p:animEffect>
                                  </p:childTnLst>
                                </p:cTn>
                              </p:par>
                              <p:par>
                                <p:cTn id="116" presetID="53" presetClass="exit" presetSubtype="0" fill="hold" nodeType="withEffect">
                                  <p:stCondLst>
                                    <p:cond delay="100"/>
                                  </p:stCondLst>
                                  <p:childTnLst>
                                    <p:anim calcmode="lin" valueType="num">
                                      <p:cBhvr>
                                        <p:cTn id="117" dur="1000"/>
                                        <p:tgtEl>
                                          <p:spTgt spid="44"/>
                                        </p:tgtEl>
                                        <p:attrNameLst>
                                          <p:attrName>ppt_w</p:attrName>
                                        </p:attrNameLst>
                                      </p:cBhvr>
                                      <p:tavLst>
                                        <p:tav tm="0">
                                          <p:val>
                                            <p:strVal val="ppt_w"/>
                                          </p:val>
                                        </p:tav>
                                        <p:tav tm="100000">
                                          <p:val>
                                            <p:fltVal val="0"/>
                                          </p:val>
                                        </p:tav>
                                      </p:tavLst>
                                    </p:anim>
                                    <p:anim calcmode="lin" valueType="num">
                                      <p:cBhvr>
                                        <p:cTn id="118" dur="1000"/>
                                        <p:tgtEl>
                                          <p:spTgt spid="44"/>
                                        </p:tgtEl>
                                        <p:attrNameLst>
                                          <p:attrName>ppt_h</p:attrName>
                                        </p:attrNameLst>
                                      </p:cBhvr>
                                      <p:tavLst>
                                        <p:tav tm="0">
                                          <p:val>
                                            <p:strVal val="ppt_h"/>
                                          </p:val>
                                        </p:tav>
                                        <p:tav tm="100000">
                                          <p:val>
                                            <p:fltVal val="0"/>
                                          </p:val>
                                        </p:tav>
                                      </p:tavLst>
                                    </p:anim>
                                    <p:animEffect transition="out" filter="fade">
                                      <p:cBhvr>
                                        <p:cTn id="119" dur="1000"/>
                                        <p:tgtEl>
                                          <p:spTgt spid="44"/>
                                        </p:tgtEl>
                                      </p:cBhvr>
                                    </p:animEffect>
                                    <p:set>
                                      <p:cBhvr>
                                        <p:cTn id="120" dur="1" fill="hold">
                                          <p:stCondLst>
                                            <p:cond delay="999"/>
                                          </p:stCondLst>
                                        </p:cTn>
                                        <p:tgtEl>
                                          <p:spTgt spid="4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45"/>
                                        </p:tgtEl>
                                        <p:attrNameLst>
                                          <p:attrName>ppt_w</p:attrName>
                                        </p:attrNameLst>
                                      </p:cBhvr>
                                      <p:tavLst>
                                        <p:tav tm="0">
                                          <p:val>
                                            <p:strVal val="ppt_w"/>
                                          </p:val>
                                        </p:tav>
                                        <p:tav tm="100000">
                                          <p:val>
                                            <p:fltVal val="0"/>
                                          </p:val>
                                        </p:tav>
                                      </p:tavLst>
                                    </p:anim>
                                    <p:anim calcmode="lin" valueType="num">
                                      <p:cBhvr>
                                        <p:cTn id="123" dur="500"/>
                                        <p:tgtEl>
                                          <p:spTgt spid="45"/>
                                        </p:tgtEl>
                                        <p:attrNameLst>
                                          <p:attrName>ppt_h</p:attrName>
                                        </p:attrNameLst>
                                      </p:cBhvr>
                                      <p:tavLst>
                                        <p:tav tm="0">
                                          <p:val>
                                            <p:strVal val="ppt_h"/>
                                          </p:val>
                                        </p:tav>
                                        <p:tav tm="100000">
                                          <p:val>
                                            <p:fltVal val="0"/>
                                          </p:val>
                                        </p:tav>
                                      </p:tavLst>
                                    </p:anim>
                                    <p:animEffect transition="out" filter="fade">
                                      <p:cBhvr>
                                        <p:cTn id="124" dur="500"/>
                                        <p:tgtEl>
                                          <p:spTgt spid="45"/>
                                        </p:tgtEl>
                                      </p:cBhvr>
                                    </p:animEffect>
                                    <p:set>
                                      <p:cBhvr>
                                        <p:cTn id="125" dur="1" fill="hold">
                                          <p:stCondLst>
                                            <p:cond delay="499"/>
                                          </p:stCondLst>
                                        </p:cTn>
                                        <p:tgtEl>
                                          <p:spTgt spid="4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46"/>
                                        </p:tgtEl>
                                        <p:attrNameLst>
                                          <p:attrName>ppt_w</p:attrName>
                                        </p:attrNameLst>
                                      </p:cBhvr>
                                      <p:tavLst>
                                        <p:tav tm="0">
                                          <p:val>
                                            <p:strVal val="ppt_w"/>
                                          </p:val>
                                        </p:tav>
                                        <p:tav tm="100000">
                                          <p:val>
                                            <p:fltVal val="0"/>
                                          </p:val>
                                        </p:tav>
                                      </p:tavLst>
                                    </p:anim>
                                    <p:anim calcmode="lin" valueType="num">
                                      <p:cBhvr>
                                        <p:cTn id="128" dur="500"/>
                                        <p:tgtEl>
                                          <p:spTgt spid="46"/>
                                        </p:tgtEl>
                                        <p:attrNameLst>
                                          <p:attrName>ppt_h</p:attrName>
                                        </p:attrNameLst>
                                      </p:cBhvr>
                                      <p:tavLst>
                                        <p:tav tm="0">
                                          <p:val>
                                            <p:strVal val="ppt_h"/>
                                          </p:val>
                                        </p:tav>
                                        <p:tav tm="100000">
                                          <p:val>
                                            <p:fltVal val="0"/>
                                          </p:val>
                                        </p:tav>
                                      </p:tavLst>
                                    </p:anim>
                                    <p:animEffect transition="out" filter="fade">
                                      <p:cBhvr>
                                        <p:cTn id="129" dur="500"/>
                                        <p:tgtEl>
                                          <p:spTgt spid="46"/>
                                        </p:tgtEl>
                                      </p:cBhvr>
                                    </p:animEffect>
                                    <p:set>
                                      <p:cBhvr>
                                        <p:cTn id="130" dur="1" fill="hold">
                                          <p:stCondLst>
                                            <p:cond delay="499"/>
                                          </p:stCondLst>
                                        </p:cTn>
                                        <p:tgtEl>
                                          <p:spTgt spid="4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47"/>
                                        </p:tgtEl>
                                        <p:attrNameLst>
                                          <p:attrName>ppt_w</p:attrName>
                                        </p:attrNameLst>
                                      </p:cBhvr>
                                      <p:tavLst>
                                        <p:tav tm="0">
                                          <p:val>
                                            <p:strVal val="ppt_w"/>
                                          </p:val>
                                        </p:tav>
                                        <p:tav tm="100000">
                                          <p:val>
                                            <p:fltVal val="0"/>
                                          </p:val>
                                        </p:tav>
                                      </p:tavLst>
                                    </p:anim>
                                    <p:anim calcmode="lin" valueType="num">
                                      <p:cBhvr>
                                        <p:cTn id="133" dur="500"/>
                                        <p:tgtEl>
                                          <p:spTgt spid="47"/>
                                        </p:tgtEl>
                                        <p:attrNameLst>
                                          <p:attrName>ppt_h</p:attrName>
                                        </p:attrNameLst>
                                      </p:cBhvr>
                                      <p:tavLst>
                                        <p:tav tm="0">
                                          <p:val>
                                            <p:strVal val="ppt_h"/>
                                          </p:val>
                                        </p:tav>
                                        <p:tav tm="100000">
                                          <p:val>
                                            <p:fltVal val="0"/>
                                          </p:val>
                                        </p:tav>
                                      </p:tavLst>
                                    </p:anim>
                                    <p:animEffect transition="out" filter="fade">
                                      <p:cBhvr>
                                        <p:cTn id="134" dur="500"/>
                                        <p:tgtEl>
                                          <p:spTgt spid="47"/>
                                        </p:tgtEl>
                                      </p:cBhvr>
                                    </p:animEffect>
                                    <p:set>
                                      <p:cBhvr>
                                        <p:cTn id="135" dur="1" fill="hold">
                                          <p:stCondLst>
                                            <p:cond delay="499"/>
                                          </p:stCondLst>
                                        </p:cTn>
                                        <p:tgtEl>
                                          <p:spTgt spid="4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48"/>
                                        </p:tgtEl>
                                        <p:attrNameLst>
                                          <p:attrName>ppt_w</p:attrName>
                                        </p:attrNameLst>
                                      </p:cBhvr>
                                      <p:tavLst>
                                        <p:tav tm="0">
                                          <p:val>
                                            <p:strVal val="ppt_w"/>
                                          </p:val>
                                        </p:tav>
                                        <p:tav tm="100000">
                                          <p:val>
                                            <p:fltVal val="0"/>
                                          </p:val>
                                        </p:tav>
                                      </p:tavLst>
                                    </p:anim>
                                    <p:anim calcmode="lin" valueType="num">
                                      <p:cBhvr>
                                        <p:cTn id="138" dur="500"/>
                                        <p:tgtEl>
                                          <p:spTgt spid="48"/>
                                        </p:tgtEl>
                                        <p:attrNameLst>
                                          <p:attrName>ppt_h</p:attrName>
                                        </p:attrNameLst>
                                      </p:cBhvr>
                                      <p:tavLst>
                                        <p:tav tm="0">
                                          <p:val>
                                            <p:strVal val="ppt_h"/>
                                          </p:val>
                                        </p:tav>
                                        <p:tav tm="100000">
                                          <p:val>
                                            <p:fltVal val="0"/>
                                          </p:val>
                                        </p:tav>
                                      </p:tavLst>
                                    </p:anim>
                                    <p:animEffect transition="out" filter="fade">
                                      <p:cBhvr>
                                        <p:cTn id="139" dur="500"/>
                                        <p:tgtEl>
                                          <p:spTgt spid="48"/>
                                        </p:tgtEl>
                                      </p:cBhvr>
                                    </p:animEffect>
                                    <p:set>
                                      <p:cBhvr>
                                        <p:cTn id="140" dur="1" fill="hold">
                                          <p:stCondLst>
                                            <p:cond delay="499"/>
                                          </p:stCondLst>
                                        </p:cTn>
                                        <p:tgtEl>
                                          <p:spTgt spid="48"/>
                                        </p:tgtEl>
                                        <p:attrNameLst>
                                          <p:attrName>style.visibility</p:attrName>
                                        </p:attrNameLst>
                                      </p:cBhvr>
                                      <p:to>
                                        <p:strVal val="hidden"/>
                                      </p:to>
                                    </p:set>
                                  </p:childTnLst>
                                </p:cTn>
                              </p:par>
                              <p:par>
                                <p:cTn id="141" presetID="14" presetClass="entr" presetSubtype="10" fill="hold" grpId="0" nodeType="withEffect">
                                  <p:stCondLst>
                                    <p:cond delay="2300"/>
                                  </p:stCondLst>
                                  <p:childTnLst>
                                    <p:set>
                                      <p:cBhvr>
                                        <p:cTn id="142" dur="1" fill="hold">
                                          <p:stCondLst>
                                            <p:cond delay="0"/>
                                          </p:stCondLst>
                                        </p:cTn>
                                        <p:tgtEl>
                                          <p:spTgt spid="49"/>
                                        </p:tgtEl>
                                        <p:attrNameLst>
                                          <p:attrName>style.visibility</p:attrName>
                                        </p:attrNameLst>
                                      </p:cBhvr>
                                      <p:to>
                                        <p:strVal val="visible"/>
                                      </p:to>
                                    </p:set>
                                    <p:animEffect transition="in" filter="randombar(horizontal)">
                                      <p:cBhvr>
                                        <p:cTn id="143" dur="1500"/>
                                        <p:tgtEl>
                                          <p:spTgt spid="49"/>
                                        </p:tgtEl>
                                      </p:cBhvr>
                                    </p:animEffect>
                                  </p:childTnLst>
                                </p:cTn>
                              </p:par>
                              <p:par>
                                <p:cTn id="144" presetID="8" presetClass="entr" presetSubtype="16" fill="hold" grpId="0" nodeType="withEffect">
                                  <p:stCondLst>
                                    <p:cond delay="2300"/>
                                  </p:stCondLst>
                                  <p:childTnLst>
                                    <p:set>
                                      <p:cBhvr>
                                        <p:cTn id="145" dur="1" fill="hold">
                                          <p:stCondLst>
                                            <p:cond delay="0"/>
                                          </p:stCondLst>
                                        </p:cTn>
                                        <p:tgtEl>
                                          <p:spTgt spid="31"/>
                                        </p:tgtEl>
                                        <p:attrNameLst>
                                          <p:attrName>style.visibility</p:attrName>
                                        </p:attrNameLst>
                                      </p:cBhvr>
                                      <p:to>
                                        <p:strVal val="visible"/>
                                      </p:to>
                                    </p:set>
                                    <p:animEffect transition="in" filter="diamond(in)">
                                      <p:cBhvr>
                                        <p:cTn id="146"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2530"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2531"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sp>
        <p:nvSpPr>
          <p:cNvPr id="33" name="Rectangle 3"/>
          <p:cNvSpPr>
            <a:spLocks noChangeArrowheads="1"/>
          </p:cNvSpPr>
          <p:nvPr/>
        </p:nvSpPr>
        <p:spPr bwMode="auto">
          <a:xfrm>
            <a:off x="1908175" y="4333875"/>
            <a:ext cx="1155700" cy="254000"/>
          </a:xfrm>
          <a:prstGeom prst="rect">
            <a:avLst/>
          </a:prstGeom>
          <a:solidFill>
            <a:srgbClr val="FFFF00"/>
          </a:solidFill>
          <a:ln w="9525" cmpd="sng">
            <a:miter lim="800000"/>
            <a:headEnd/>
            <a:tailEnd/>
          </a:ln>
          <a:scene3d>
            <a:camera prst="legacyObliqueTopRight"/>
            <a:lightRig rig="legacyFlat3" dir="b"/>
          </a:scene3d>
          <a:sp3d extrusionH="887400" prstMaterial="legacyMatte">
            <a:bevelT w="13500" h="13500" prst="angle"/>
            <a:bevelB w="13500" h="13500" prst="angle"/>
            <a:extrusionClr>
              <a:srgbClr val="FFFF00"/>
            </a:extrusionClr>
          </a:sp3d>
        </p:spPr>
        <p:txBody>
          <a:bodyPr wrap="none" lIns="144000" anchor="ctr">
            <a:flatTx/>
          </a:bodyPr>
          <a:lstStyle/>
          <a:p>
            <a:pPr fontAlgn="auto" latinLnBrk="1">
              <a:spcBef>
                <a:spcPts val="0"/>
              </a:spcBef>
              <a:spcAft>
                <a:spcPts val="0"/>
              </a:spcAft>
              <a:defRPr/>
            </a:pPr>
            <a:r>
              <a:rPr lang="zh-CN" altLang="en-US" sz="1100" b="1">
                <a:solidFill>
                  <a:srgbClr val="003366"/>
                </a:solidFill>
                <a:latin typeface="华文中宋" pitchFamily="2" charset="-122"/>
                <a:ea typeface="华文中宋" pitchFamily="2" charset="-122"/>
              </a:rPr>
              <a:t>办学特色</a:t>
            </a:r>
            <a:endParaRPr lang="ko-KR" altLang="en-US" sz="1100" b="1">
              <a:solidFill>
                <a:srgbClr val="003366"/>
              </a:solidFill>
              <a:effectLst>
                <a:outerShdw blurRad="38100" dist="38100" dir="2700000" algn="tl">
                  <a:srgbClr val="000000"/>
                </a:outerShdw>
              </a:effectLst>
              <a:latin typeface="HY헤드라인M" pitchFamily="2" charset="-127"/>
              <a:ea typeface="HY헤드라인M" pitchFamily="2" charset="-127"/>
            </a:endParaRPr>
          </a:p>
        </p:txBody>
      </p:sp>
      <p:sp>
        <p:nvSpPr>
          <p:cNvPr id="36" name="Rectangle 9"/>
          <p:cNvSpPr>
            <a:spLocks noChangeArrowheads="1"/>
          </p:cNvSpPr>
          <p:nvPr/>
        </p:nvSpPr>
        <p:spPr bwMode="auto">
          <a:xfrm>
            <a:off x="1908175" y="3759200"/>
            <a:ext cx="1155700" cy="287338"/>
          </a:xfrm>
          <a:prstGeom prst="rect">
            <a:avLst/>
          </a:prstGeom>
          <a:solidFill>
            <a:srgbClr val="FFCC00"/>
          </a:solidFill>
          <a:ln w="9525" cmpd="sng">
            <a:miter lim="800000"/>
            <a:headEnd/>
            <a:tailEnd/>
          </a:ln>
          <a:scene3d>
            <a:camera prst="legacyObliqueTopRight"/>
            <a:lightRig rig="legacyFlat3" dir="b"/>
          </a:scene3d>
          <a:sp3d extrusionH="887400" prstMaterial="legacyMatte">
            <a:bevelT w="13500" h="13500" prst="angle"/>
            <a:bevelB w="13500" h="13500" prst="angle"/>
            <a:extrusionClr>
              <a:srgbClr val="FFCC00"/>
            </a:extrusionClr>
          </a:sp3d>
        </p:spPr>
        <p:txBody>
          <a:bodyPr wrap="none" lIns="144000" anchor="ctr">
            <a:flatTx/>
          </a:bodyPr>
          <a:lstStyle/>
          <a:p>
            <a:pPr fontAlgn="auto" latinLnBrk="1">
              <a:spcBef>
                <a:spcPts val="0"/>
              </a:spcBef>
              <a:spcAft>
                <a:spcPts val="0"/>
              </a:spcAft>
              <a:defRPr/>
            </a:pPr>
            <a:r>
              <a:rPr lang="zh-CN" altLang="en-US" sz="1100" b="1">
                <a:solidFill>
                  <a:srgbClr val="CCFFFF"/>
                </a:solidFill>
                <a:latin typeface="华文中宋" pitchFamily="2" charset="-122"/>
                <a:ea typeface="华文中宋" pitchFamily="2" charset="-122"/>
              </a:rPr>
              <a:t>专业设置</a:t>
            </a:r>
            <a:endParaRPr lang="ko-KR" altLang="en-US" sz="1100" b="1">
              <a:solidFill>
                <a:srgbClr val="CCFFFF"/>
              </a:solidFill>
              <a:effectLst>
                <a:outerShdw blurRad="38100" dist="38100" dir="2700000" algn="tl">
                  <a:srgbClr val="000000"/>
                </a:outerShdw>
              </a:effectLst>
              <a:latin typeface="华文中宋" pitchFamily="2" charset="-122"/>
              <a:ea typeface="华文中宋" pitchFamily="2" charset="-122"/>
            </a:endParaRPr>
          </a:p>
        </p:txBody>
      </p:sp>
      <p:sp>
        <p:nvSpPr>
          <p:cNvPr id="39" name="Rectangle 12"/>
          <p:cNvSpPr>
            <a:spLocks noChangeArrowheads="1"/>
          </p:cNvSpPr>
          <p:nvPr/>
        </p:nvSpPr>
        <p:spPr bwMode="auto">
          <a:xfrm>
            <a:off x="1979613" y="1598613"/>
            <a:ext cx="1155700" cy="252412"/>
          </a:xfrm>
          <a:prstGeom prst="rect">
            <a:avLst/>
          </a:prstGeom>
          <a:solidFill>
            <a:srgbClr val="A50021"/>
          </a:solidFill>
          <a:ln w="9525" cmpd="sng">
            <a:miter lim="800000"/>
            <a:headEnd/>
            <a:tailEnd/>
          </a:ln>
          <a:scene3d>
            <a:camera prst="legacyObliqueTopRight"/>
            <a:lightRig rig="legacyFlat3" dir="b"/>
          </a:scene3d>
          <a:sp3d extrusionH="887400" prstMaterial="legacyMatte">
            <a:bevelT w="13500" h="13500" prst="angle"/>
            <a:bevelB w="13500" h="13500" prst="angle"/>
            <a:extrusionClr>
              <a:srgbClr val="A50021"/>
            </a:extrusionClr>
          </a:sp3d>
        </p:spPr>
        <p:txBody>
          <a:bodyPr wrap="none" lIns="144000" anchor="ctr">
            <a:flatTx/>
          </a:bodyPr>
          <a:lstStyle/>
          <a:p>
            <a:pPr fontAlgn="auto" latinLnBrk="1">
              <a:spcBef>
                <a:spcPts val="0"/>
              </a:spcBef>
              <a:spcAft>
                <a:spcPts val="0"/>
              </a:spcAft>
              <a:defRPr/>
            </a:pPr>
            <a:r>
              <a:rPr lang="zh-CN" altLang="en-US" sz="1100" b="1" dirty="0">
                <a:solidFill>
                  <a:schemeClr val="bg1"/>
                </a:solidFill>
                <a:latin typeface="华文中宋" pitchFamily="2" charset="-122"/>
                <a:ea typeface="华文中宋" pitchFamily="2" charset="-122"/>
              </a:rPr>
              <a:t>办学思路</a:t>
            </a:r>
            <a:endParaRPr lang="ko-KR" altLang="en-US" sz="1100" b="1" dirty="0">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40" name="AutoShape 13"/>
          <p:cNvSpPr>
            <a:spLocks noChangeArrowheads="1"/>
          </p:cNvSpPr>
          <p:nvPr/>
        </p:nvSpPr>
        <p:spPr bwMode="auto">
          <a:xfrm>
            <a:off x="3132138" y="1525588"/>
            <a:ext cx="4316412" cy="223837"/>
          </a:xfrm>
          <a:prstGeom prst="bevel">
            <a:avLst>
              <a:gd name="adj" fmla="val 7292"/>
            </a:avLst>
          </a:prstGeom>
          <a:solidFill>
            <a:srgbClr val="698E00"/>
          </a:solidFill>
          <a:ln w="9525">
            <a:noFill/>
            <a:miter lim="800000"/>
            <a:headEnd/>
            <a:tailEnd/>
          </a:ln>
        </p:spPr>
        <p:txBody>
          <a:bodyPr wrap="none" lIns="72000" anchor="ctr"/>
          <a:lstStyle/>
          <a:p>
            <a:pPr eaLnBrk="0" hangingPunct="0">
              <a:lnSpc>
                <a:spcPct val="80000"/>
              </a:lnSpc>
              <a:spcBef>
                <a:spcPct val="50000"/>
              </a:spcBef>
            </a:pPr>
            <a:r>
              <a:rPr lang="zh-CN" altLang="en-US" sz="1100" b="1">
                <a:solidFill>
                  <a:schemeClr val="bg1"/>
                </a:solidFill>
                <a:latin typeface="宋体" charset="-122"/>
              </a:rPr>
              <a:t>    依托公办高校，坚持独立办学</a:t>
            </a:r>
            <a:endParaRPr lang="en-US" sz="1100" b="1">
              <a:solidFill>
                <a:schemeClr val="bg1"/>
              </a:solidFill>
              <a:latin typeface="宋体" charset="-122"/>
            </a:endParaRPr>
          </a:p>
        </p:txBody>
      </p:sp>
      <p:sp>
        <p:nvSpPr>
          <p:cNvPr id="41" name="AutoShape 16"/>
          <p:cNvSpPr>
            <a:spLocks noChangeArrowheads="1"/>
          </p:cNvSpPr>
          <p:nvPr/>
        </p:nvSpPr>
        <p:spPr bwMode="auto">
          <a:xfrm>
            <a:off x="3113088" y="3722688"/>
            <a:ext cx="4314825" cy="223837"/>
          </a:xfrm>
          <a:prstGeom prst="bevel">
            <a:avLst>
              <a:gd name="adj" fmla="val 7292"/>
            </a:avLst>
          </a:prstGeom>
          <a:solidFill>
            <a:srgbClr val="B1F000"/>
          </a:solidFill>
          <a:ln w="9525">
            <a:noFill/>
            <a:miter lim="800000"/>
            <a:headEnd/>
            <a:tailEnd/>
          </a:ln>
        </p:spPr>
        <p:txBody>
          <a:bodyPr wrap="none" lIns="72000" anchor="ctr"/>
          <a:lstStyle/>
          <a:p>
            <a:pPr eaLnBrk="0" hangingPunct="0">
              <a:lnSpc>
                <a:spcPct val="80000"/>
              </a:lnSpc>
              <a:spcBef>
                <a:spcPct val="50000"/>
              </a:spcBef>
            </a:pPr>
            <a:r>
              <a:rPr lang="zh-CN" altLang="en-US" sz="1100" b="1">
                <a:solidFill>
                  <a:srgbClr val="002060"/>
                </a:solidFill>
                <a:latin typeface="宋体" charset="-122"/>
              </a:rPr>
              <a:t>    以学科为依托，以社会需求为导向</a:t>
            </a:r>
            <a:endParaRPr lang="en-US" sz="1100" b="1">
              <a:solidFill>
                <a:srgbClr val="002060"/>
              </a:solidFill>
              <a:latin typeface="宋体" charset="-122"/>
            </a:endParaRPr>
          </a:p>
        </p:txBody>
      </p:sp>
      <p:sp>
        <p:nvSpPr>
          <p:cNvPr id="42" name="AutoShape 17"/>
          <p:cNvSpPr>
            <a:spLocks noChangeArrowheads="1"/>
          </p:cNvSpPr>
          <p:nvPr/>
        </p:nvSpPr>
        <p:spPr bwMode="auto">
          <a:xfrm>
            <a:off x="3113088" y="4262438"/>
            <a:ext cx="4314825" cy="222250"/>
          </a:xfrm>
          <a:prstGeom prst="bevel">
            <a:avLst>
              <a:gd name="adj" fmla="val 7292"/>
            </a:avLst>
          </a:prstGeom>
          <a:solidFill>
            <a:srgbClr val="C7FF29"/>
          </a:solidFill>
          <a:ln w="9525">
            <a:noFill/>
            <a:miter lim="800000"/>
            <a:headEnd/>
            <a:tailEnd/>
          </a:ln>
        </p:spPr>
        <p:txBody>
          <a:bodyPr wrap="none" lIns="72000" anchor="ctr"/>
          <a:lstStyle/>
          <a:p>
            <a:pPr eaLnBrk="0" hangingPunct="0">
              <a:lnSpc>
                <a:spcPct val="80000"/>
              </a:lnSpc>
              <a:spcBef>
                <a:spcPct val="50000"/>
              </a:spcBef>
            </a:pPr>
            <a:r>
              <a:rPr lang="zh-CN" altLang="en-US" sz="1100" b="1">
                <a:solidFill>
                  <a:srgbClr val="002060"/>
                </a:solidFill>
                <a:latin typeface="宋体" charset="-122"/>
              </a:rPr>
              <a:t>    坚持因材施教、注重养成教育、致力实践创新</a:t>
            </a:r>
          </a:p>
        </p:txBody>
      </p:sp>
      <p:sp>
        <p:nvSpPr>
          <p:cNvPr id="43" name="Rectangle 12"/>
          <p:cNvSpPr>
            <a:spLocks noChangeArrowheads="1"/>
          </p:cNvSpPr>
          <p:nvPr/>
        </p:nvSpPr>
        <p:spPr bwMode="auto">
          <a:xfrm>
            <a:off x="1981200" y="2174875"/>
            <a:ext cx="1155700" cy="271463"/>
          </a:xfrm>
          <a:prstGeom prst="rect">
            <a:avLst/>
          </a:prstGeom>
          <a:solidFill>
            <a:srgbClr val="A50021"/>
          </a:solidFill>
          <a:ln w="9525" cmpd="sng">
            <a:miter lim="800000"/>
            <a:headEnd/>
            <a:tailEnd/>
          </a:ln>
          <a:scene3d>
            <a:camera prst="legacyObliqueTopRight"/>
            <a:lightRig rig="legacyFlat3" dir="b"/>
          </a:scene3d>
          <a:sp3d extrusionH="887400" prstMaterial="legacyMatte">
            <a:bevelT w="13500" h="13500" prst="angle"/>
            <a:bevelB w="13500" h="13500" prst="angle"/>
            <a:extrusionClr>
              <a:srgbClr val="A50021"/>
            </a:extrusionClr>
          </a:sp3d>
        </p:spPr>
        <p:txBody>
          <a:bodyPr wrap="none" lIns="144000" anchor="ctr">
            <a:flatTx/>
          </a:bodyPr>
          <a:lstStyle/>
          <a:p>
            <a:pPr fontAlgn="auto" latinLnBrk="1">
              <a:spcBef>
                <a:spcPts val="0"/>
              </a:spcBef>
              <a:spcAft>
                <a:spcPts val="0"/>
              </a:spcAft>
              <a:defRPr/>
            </a:pPr>
            <a:r>
              <a:rPr lang="zh-CN" altLang="en-US" sz="1100" b="1">
                <a:solidFill>
                  <a:schemeClr val="bg1"/>
                </a:solidFill>
                <a:latin typeface="华文中宋" pitchFamily="2" charset="-122"/>
                <a:ea typeface="华文中宋" pitchFamily="2" charset="-122"/>
              </a:rPr>
              <a:t>办学定位</a:t>
            </a:r>
            <a:endParaRPr lang="ko-KR" altLang="en-US" sz="1100"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44" name="AutoShape 13"/>
          <p:cNvSpPr>
            <a:spLocks noChangeArrowheads="1"/>
          </p:cNvSpPr>
          <p:nvPr/>
        </p:nvSpPr>
        <p:spPr bwMode="auto">
          <a:xfrm>
            <a:off x="3132138" y="2066925"/>
            <a:ext cx="4316412" cy="222250"/>
          </a:xfrm>
          <a:prstGeom prst="bevel">
            <a:avLst>
              <a:gd name="adj" fmla="val 7292"/>
            </a:avLst>
          </a:prstGeom>
          <a:solidFill>
            <a:srgbClr val="698E00"/>
          </a:solidFill>
          <a:ln w="9525">
            <a:noFill/>
            <a:miter lim="800000"/>
            <a:headEnd/>
            <a:tailEnd/>
          </a:ln>
        </p:spPr>
        <p:txBody>
          <a:bodyPr wrap="none" lIns="72000" anchor="ctr"/>
          <a:lstStyle/>
          <a:p>
            <a:pPr eaLnBrk="0" hangingPunct="0">
              <a:lnSpc>
                <a:spcPct val="80000"/>
              </a:lnSpc>
              <a:spcBef>
                <a:spcPct val="50000"/>
              </a:spcBef>
            </a:pPr>
            <a:r>
              <a:rPr lang="zh-CN" altLang="en-US" sz="1100" b="1">
                <a:solidFill>
                  <a:schemeClr val="bg1"/>
                </a:solidFill>
                <a:latin typeface="宋体" charset="-122"/>
              </a:rPr>
              <a:t>    培养高素质本科应用型人才</a:t>
            </a:r>
            <a:endParaRPr lang="en-US" sz="1100" b="1">
              <a:solidFill>
                <a:schemeClr val="bg1"/>
              </a:solidFill>
              <a:latin typeface="宋体" charset="-122"/>
            </a:endParaRPr>
          </a:p>
        </p:txBody>
      </p:sp>
      <p:sp>
        <p:nvSpPr>
          <p:cNvPr id="45" name="Rectangle 10"/>
          <p:cNvSpPr>
            <a:spLocks noChangeArrowheads="1"/>
          </p:cNvSpPr>
          <p:nvPr/>
        </p:nvSpPr>
        <p:spPr bwMode="auto">
          <a:xfrm>
            <a:off x="1935163" y="3182938"/>
            <a:ext cx="1155700" cy="296862"/>
          </a:xfrm>
          <a:prstGeom prst="rect">
            <a:avLst/>
          </a:prstGeom>
          <a:solidFill>
            <a:srgbClr val="FF6600"/>
          </a:solidFill>
          <a:ln w="9525" cmpd="sng">
            <a:miter lim="800000"/>
            <a:headEnd/>
            <a:tailEnd/>
          </a:ln>
          <a:scene3d>
            <a:camera prst="legacyObliqueTopRight"/>
            <a:lightRig rig="legacyFlat3" dir="b"/>
          </a:scene3d>
          <a:sp3d extrusionH="887400" prstMaterial="legacyMatte">
            <a:bevelT w="13500" h="13500" prst="angle"/>
            <a:bevelB w="13500" h="13500" prst="angle"/>
            <a:extrusionClr>
              <a:srgbClr val="FF6600"/>
            </a:extrusionClr>
          </a:sp3d>
        </p:spPr>
        <p:txBody>
          <a:bodyPr wrap="none" lIns="144000" anchor="ctr">
            <a:flatTx/>
          </a:bodyPr>
          <a:lstStyle/>
          <a:p>
            <a:pPr fontAlgn="auto" latinLnBrk="1">
              <a:spcBef>
                <a:spcPts val="0"/>
              </a:spcBef>
              <a:spcAft>
                <a:spcPts val="0"/>
              </a:spcAft>
              <a:defRPr/>
            </a:pPr>
            <a:r>
              <a:rPr lang="zh-CN" altLang="en-US" sz="1100" b="1">
                <a:solidFill>
                  <a:srgbClr val="99FFCC"/>
                </a:solidFill>
                <a:latin typeface="华文中宋" pitchFamily="2" charset="-122"/>
                <a:ea typeface="华文中宋" pitchFamily="2" charset="-122"/>
              </a:rPr>
              <a:t>办学理念</a:t>
            </a:r>
            <a:endParaRPr lang="ko-KR" altLang="en-US" sz="1100" b="1">
              <a:solidFill>
                <a:srgbClr val="99FFCC"/>
              </a:solidFill>
              <a:effectLst>
                <a:outerShdw blurRad="38100" dist="38100" dir="2700000" algn="tl">
                  <a:srgbClr val="000000"/>
                </a:outerShdw>
              </a:effectLst>
              <a:latin typeface="华文中宋" pitchFamily="2" charset="-122"/>
              <a:ea typeface="华文中宋" pitchFamily="2" charset="-122"/>
            </a:endParaRPr>
          </a:p>
        </p:txBody>
      </p:sp>
      <p:sp>
        <p:nvSpPr>
          <p:cNvPr id="48" name="AutoShape 15"/>
          <p:cNvSpPr>
            <a:spLocks noChangeArrowheads="1"/>
          </p:cNvSpPr>
          <p:nvPr/>
        </p:nvSpPr>
        <p:spPr bwMode="auto">
          <a:xfrm>
            <a:off x="3136900" y="3146425"/>
            <a:ext cx="4314825" cy="223838"/>
          </a:xfrm>
          <a:prstGeom prst="bevel">
            <a:avLst>
              <a:gd name="adj" fmla="val 7292"/>
            </a:avLst>
          </a:prstGeom>
          <a:solidFill>
            <a:srgbClr val="99CC00"/>
          </a:solidFill>
          <a:ln w="9525">
            <a:noFill/>
            <a:miter lim="800000"/>
            <a:headEnd/>
            <a:tailEnd/>
          </a:ln>
        </p:spPr>
        <p:txBody>
          <a:bodyPr wrap="none" lIns="72000" anchor="ctr"/>
          <a:lstStyle/>
          <a:p>
            <a:pPr eaLnBrk="0" hangingPunct="0">
              <a:lnSpc>
                <a:spcPct val="120000"/>
              </a:lnSpc>
              <a:spcBef>
                <a:spcPct val="50000"/>
              </a:spcBef>
            </a:pPr>
            <a:r>
              <a:rPr lang="zh-CN" altLang="en-US" sz="1100" b="1">
                <a:solidFill>
                  <a:srgbClr val="002060"/>
                </a:solidFill>
                <a:latin typeface="宋体" charset="-122"/>
                <a:ea typeface="Gulim" pitchFamily="34" charset="-127"/>
              </a:rPr>
              <a:t>    以人为本，促进学生全面发展</a:t>
            </a:r>
            <a:endParaRPr lang="en-US" sz="1100" b="1">
              <a:solidFill>
                <a:srgbClr val="002060"/>
              </a:solidFill>
              <a:latin typeface="宋体" charset="-122"/>
              <a:ea typeface="Gulim" pitchFamily="34" charset="-127"/>
            </a:endParaRPr>
          </a:p>
        </p:txBody>
      </p:sp>
      <p:sp>
        <p:nvSpPr>
          <p:cNvPr id="49" name="Rectangle 11"/>
          <p:cNvSpPr>
            <a:spLocks noChangeArrowheads="1"/>
          </p:cNvSpPr>
          <p:nvPr/>
        </p:nvSpPr>
        <p:spPr bwMode="auto">
          <a:xfrm>
            <a:off x="1908175" y="2751138"/>
            <a:ext cx="1155700" cy="249237"/>
          </a:xfrm>
          <a:prstGeom prst="rect">
            <a:avLst/>
          </a:prstGeom>
          <a:solidFill>
            <a:srgbClr val="D60029"/>
          </a:solidFill>
          <a:ln w="9525" cmpd="sng">
            <a:miter lim="800000"/>
            <a:headEnd/>
            <a:tailEnd/>
          </a:ln>
          <a:scene3d>
            <a:camera prst="legacyObliqueTopRight"/>
            <a:lightRig rig="legacyFlat3" dir="b"/>
          </a:scene3d>
          <a:sp3d extrusionH="887400" prstMaterial="legacyMatte">
            <a:bevelT w="13500" h="13500" prst="angle"/>
            <a:bevelB w="13500" h="13500" prst="angle"/>
            <a:extrusionClr>
              <a:srgbClr val="D60029"/>
            </a:extrusionClr>
          </a:sp3d>
        </p:spPr>
        <p:txBody>
          <a:bodyPr wrap="none" lIns="144000" anchor="ctr">
            <a:flatTx/>
          </a:bodyPr>
          <a:lstStyle/>
          <a:p>
            <a:pPr fontAlgn="auto" latinLnBrk="1">
              <a:spcBef>
                <a:spcPts val="0"/>
              </a:spcBef>
              <a:spcAft>
                <a:spcPts val="0"/>
              </a:spcAft>
              <a:defRPr/>
            </a:pPr>
            <a:r>
              <a:rPr lang="zh-CN" altLang="en-US" sz="1100" b="1">
                <a:solidFill>
                  <a:schemeClr val="bg1"/>
                </a:solidFill>
                <a:latin typeface="华文中宋" pitchFamily="2" charset="-122"/>
                <a:ea typeface="华文中宋" pitchFamily="2" charset="-122"/>
              </a:rPr>
              <a:t>办学方针</a:t>
            </a:r>
            <a:endParaRPr lang="ko-KR" altLang="en-US" sz="1100" b="1">
              <a:solidFill>
                <a:schemeClr val="bg1"/>
              </a:solidFill>
              <a:effectLst>
                <a:outerShdw blurRad="38100" dist="38100" dir="2700000" algn="tl">
                  <a:srgbClr val="000000"/>
                </a:outerShdw>
              </a:effectLst>
              <a:latin typeface="华文中宋" pitchFamily="2" charset="-122"/>
              <a:ea typeface="华文中宋" pitchFamily="2" charset="-122"/>
            </a:endParaRPr>
          </a:p>
        </p:txBody>
      </p:sp>
      <p:sp>
        <p:nvSpPr>
          <p:cNvPr id="52" name="AutoShape 14"/>
          <p:cNvSpPr>
            <a:spLocks noChangeArrowheads="1"/>
          </p:cNvSpPr>
          <p:nvPr/>
        </p:nvSpPr>
        <p:spPr bwMode="auto">
          <a:xfrm>
            <a:off x="3109913" y="2643188"/>
            <a:ext cx="4316412" cy="222250"/>
          </a:xfrm>
          <a:prstGeom prst="bevel">
            <a:avLst>
              <a:gd name="adj" fmla="val 7292"/>
            </a:avLst>
          </a:prstGeom>
          <a:solidFill>
            <a:srgbClr val="729A00"/>
          </a:solidFill>
          <a:ln w="9525">
            <a:noFill/>
            <a:miter lim="800000"/>
            <a:headEnd/>
            <a:tailEnd/>
          </a:ln>
        </p:spPr>
        <p:txBody>
          <a:bodyPr wrap="none" lIns="72000" anchor="ctr"/>
          <a:lstStyle/>
          <a:p>
            <a:pPr eaLnBrk="0" hangingPunct="0">
              <a:spcBef>
                <a:spcPct val="50000"/>
              </a:spcBef>
            </a:pPr>
            <a:r>
              <a:rPr lang="zh-CN" altLang="en-US" sz="1100" b="1">
                <a:solidFill>
                  <a:schemeClr val="bg1"/>
                </a:solidFill>
                <a:latin typeface="宋体" charset="-122"/>
                <a:ea typeface="Gulim" pitchFamily="34" charset="-127"/>
              </a:rPr>
              <a:t>    坚持质量、规模、结构、效益协调发展</a:t>
            </a:r>
            <a:endParaRPr lang="en-US" sz="1100" b="1">
              <a:solidFill>
                <a:schemeClr val="bg1"/>
              </a:solidFill>
              <a:latin typeface="宋体" charset="-122"/>
              <a:ea typeface="Gulim" pitchFamily="34" charset="-127"/>
            </a:endParaRPr>
          </a:p>
        </p:txBody>
      </p:sp>
      <p:sp>
        <p:nvSpPr>
          <p:cNvPr id="22548"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9</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2" presetClass="entr" presetSubtype="8"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2" presetClass="entr" presetSubtype="2"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1+#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fill="hold"/>
                                        <p:tgtEl>
                                          <p:spTgt spid="49"/>
                                        </p:tgtEl>
                                        <p:attrNameLst>
                                          <p:attrName>ppt_x</p:attrName>
                                        </p:attrNameLst>
                                      </p:cBhvr>
                                      <p:tavLst>
                                        <p:tav tm="0">
                                          <p:val>
                                            <p:strVal val="0-#ppt_w/2"/>
                                          </p:val>
                                        </p:tav>
                                        <p:tav tm="100000">
                                          <p:val>
                                            <p:strVal val="#ppt_x"/>
                                          </p:val>
                                        </p:tav>
                                      </p:tavLst>
                                    </p:anim>
                                    <p:anim calcmode="lin" valueType="num">
                                      <p:cBhvr additive="base">
                                        <p:cTn id="45" dur="500" fill="hold"/>
                                        <p:tgtEl>
                                          <p:spTgt spid="49"/>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2" presetClass="entr" presetSubtype="2"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1+#ppt_w/2"/>
                                          </p:val>
                                        </p:tav>
                                        <p:tav tm="100000">
                                          <p:val>
                                            <p:strVal val="#ppt_x"/>
                                          </p:val>
                                        </p:tav>
                                      </p:tavLst>
                                    </p:anim>
                                    <p:anim calcmode="lin" valueType="num">
                                      <p:cBhvr additive="base">
                                        <p:cTn id="50"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0-#ppt_w/2"/>
                                          </p:val>
                                        </p:tav>
                                        <p:tav tm="100000">
                                          <p:val>
                                            <p:strVal val="#ppt_x"/>
                                          </p:val>
                                        </p:tav>
                                      </p:tavLst>
                                    </p:anim>
                                    <p:anim calcmode="lin" valueType="num">
                                      <p:cBhvr additive="base">
                                        <p:cTn id="56" dur="500" fill="hold"/>
                                        <p:tgtEl>
                                          <p:spTgt spid="45"/>
                                        </p:tgtEl>
                                        <p:attrNameLst>
                                          <p:attrName>ppt_y</p:attrName>
                                        </p:attrNameLst>
                                      </p:cBhvr>
                                      <p:tavLst>
                                        <p:tav tm="0">
                                          <p:val>
                                            <p:strVal val="#ppt_y"/>
                                          </p:val>
                                        </p:tav>
                                        <p:tav tm="100000">
                                          <p:val>
                                            <p:strVal val="#ppt_y"/>
                                          </p:val>
                                        </p:tav>
                                      </p:tavLst>
                                    </p:anim>
                                  </p:childTnLst>
                                </p:cTn>
                              </p:par>
                            </p:childTnLst>
                          </p:cTn>
                        </p:par>
                        <p:par>
                          <p:cTn id="57" fill="hold">
                            <p:stCondLst>
                              <p:cond delay="500"/>
                            </p:stCondLst>
                            <p:childTnLst>
                              <p:par>
                                <p:cTn id="58" presetID="2" presetClass="entr" presetSubtype="2"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1+#ppt_w/2"/>
                                          </p:val>
                                        </p:tav>
                                        <p:tav tm="100000">
                                          <p:val>
                                            <p:strVal val="#ppt_x"/>
                                          </p:val>
                                        </p:tav>
                                      </p:tavLst>
                                    </p:anim>
                                    <p:anim calcmode="lin" valueType="num">
                                      <p:cBhvr additive="base">
                                        <p:cTn id="61"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childTnLst>
                          </p:cTn>
                        </p:par>
                        <p:par>
                          <p:cTn id="68" fill="hold">
                            <p:stCondLst>
                              <p:cond delay="500"/>
                            </p:stCondLst>
                            <p:childTnLst>
                              <p:par>
                                <p:cTn id="69" presetID="2" presetClass="entr" presetSubtype="2"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1+#ppt_w/2"/>
                                          </p:val>
                                        </p:tav>
                                        <p:tav tm="100000">
                                          <p:val>
                                            <p:strVal val="#ppt_x"/>
                                          </p:val>
                                        </p:tav>
                                      </p:tavLst>
                                    </p:anim>
                                    <p:anim calcmode="lin" valueType="num">
                                      <p:cBhvr additive="base">
                                        <p:cTn id="72"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additive="base">
                                        <p:cTn id="77" dur="500" fill="hold"/>
                                        <p:tgtEl>
                                          <p:spTgt spid="33"/>
                                        </p:tgtEl>
                                        <p:attrNameLst>
                                          <p:attrName>ppt_x</p:attrName>
                                        </p:attrNameLst>
                                      </p:cBhvr>
                                      <p:tavLst>
                                        <p:tav tm="0">
                                          <p:val>
                                            <p:strVal val="0-#ppt_w/2"/>
                                          </p:val>
                                        </p:tav>
                                        <p:tav tm="100000">
                                          <p:val>
                                            <p:strVal val="#ppt_x"/>
                                          </p:val>
                                        </p:tav>
                                      </p:tavLst>
                                    </p:anim>
                                    <p:anim calcmode="lin" valueType="num">
                                      <p:cBhvr additive="base">
                                        <p:cTn id="78" dur="500" fill="hold"/>
                                        <p:tgtEl>
                                          <p:spTgt spid="33"/>
                                        </p:tgtEl>
                                        <p:attrNameLst>
                                          <p:attrName>ppt_y</p:attrName>
                                        </p:attrNameLst>
                                      </p:cBhvr>
                                      <p:tavLst>
                                        <p:tav tm="0">
                                          <p:val>
                                            <p:strVal val="#ppt_y"/>
                                          </p:val>
                                        </p:tav>
                                        <p:tav tm="100000">
                                          <p:val>
                                            <p:strVal val="#ppt_y"/>
                                          </p:val>
                                        </p:tav>
                                      </p:tavLst>
                                    </p:anim>
                                  </p:childTnLst>
                                </p:cTn>
                              </p:par>
                            </p:childTnLst>
                          </p:cTn>
                        </p:par>
                        <p:par>
                          <p:cTn id="79" fill="hold">
                            <p:stCondLst>
                              <p:cond delay="500"/>
                            </p:stCondLst>
                            <p:childTnLst>
                              <p:par>
                                <p:cTn id="80" presetID="2" presetClass="entr" presetSubtype="2"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1+#ppt_w/2"/>
                                          </p:val>
                                        </p:tav>
                                        <p:tav tm="100000">
                                          <p:val>
                                            <p:strVal val="#ppt_x"/>
                                          </p:val>
                                        </p:tav>
                                      </p:tavLst>
                                    </p:anim>
                                    <p:anim calcmode="lin" valueType="num">
                                      <p:cBhvr additive="base">
                                        <p:cTn id="8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33" grpId="0" animBg="1" autoUpdateAnimBg="0"/>
      <p:bldP spid="36" grpId="0" animBg="1" autoUpdateAnimBg="0"/>
      <p:bldP spid="39" grpId="0" animBg="1" autoUpdateAnimBg="0"/>
      <p:bldP spid="40" grpId="0" bldLvl="0" animBg="1" autoUpdateAnimBg="0"/>
      <p:bldP spid="41" grpId="0" bldLvl="0" animBg="1" autoUpdateAnimBg="0"/>
      <p:bldP spid="42" grpId="0" bldLvl="0" animBg="1" autoUpdateAnimBg="0"/>
      <p:bldP spid="43" grpId="0" animBg="1" autoUpdateAnimBg="0"/>
      <p:bldP spid="44" grpId="0" animBg="1" autoUpdateAnimBg="0"/>
      <p:bldP spid="45" grpId="0" animBg="1" autoUpdateAnimBg="0"/>
      <p:bldP spid="48" grpId="0" animBg="1" autoUpdateAnimBg="0"/>
      <p:bldP spid="49" grpId="0" animBg="1" autoUpdateAnimBg="0"/>
      <p:bldP spid="52"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3554"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3555"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grpSp>
        <p:nvGrpSpPr>
          <p:cNvPr id="81" name="Group 21"/>
          <p:cNvGrpSpPr>
            <a:grpSpLocks/>
          </p:cNvGrpSpPr>
          <p:nvPr/>
        </p:nvGrpSpPr>
        <p:grpSpPr bwMode="auto">
          <a:xfrm>
            <a:off x="2206625" y="1420813"/>
            <a:ext cx="4003675" cy="2998787"/>
            <a:chOff x="0" y="0"/>
            <a:chExt cx="3356" cy="2800"/>
          </a:xfrm>
        </p:grpSpPr>
        <p:pic>
          <p:nvPicPr>
            <p:cNvPr id="23583" name="Picture 4" descr="DSC01480"/>
            <p:cNvPicPr>
              <a:picLocks noChangeAspect="1" noChangeArrowheads="1"/>
            </p:cNvPicPr>
            <p:nvPr/>
          </p:nvPicPr>
          <p:blipFill>
            <a:blip r:embed="rId4"/>
            <a:srcRect b="12488"/>
            <a:stretch>
              <a:fillRect/>
            </a:stretch>
          </p:blipFill>
          <p:spPr bwMode="auto">
            <a:xfrm>
              <a:off x="0" y="0"/>
              <a:ext cx="3356" cy="2483"/>
            </a:xfrm>
            <a:prstGeom prst="rect">
              <a:avLst/>
            </a:prstGeom>
            <a:noFill/>
            <a:ln w="9525">
              <a:noFill/>
              <a:miter lim="800000"/>
              <a:headEnd/>
              <a:tailEnd/>
            </a:ln>
          </p:spPr>
        </p:pic>
        <p:sp>
          <p:nvSpPr>
            <p:cNvPr id="23584" name="Text Box 10"/>
            <p:cNvSpPr txBox="1">
              <a:spLocks noChangeArrowheads="1"/>
            </p:cNvSpPr>
            <p:nvPr/>
          </p:nvSpPr>
          <p:spPr bwMode="auto">
            <a:xfrm>
              <a:off x="1179" y="2541"/>
              <a:ext cx="1079" cy="259"/>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中区图书馆</a:t>
              </a:r>
            </a:p>
          </p:txBody>
        </p:sp>
      </p:grpSp>
      <p:grpSp>
        <p:nvGrpSpPr>
          <p:cNvPr id="84" name="Group 22"/>
          <p:cNvGrpSpPr>
            <a:grpSpLocks/>
          </p:cNvGrpSpPr>
          <p:nvPr/>
        </p:nvGrpSpPr>
        <p:grpSpPr bwMode="auto">
          <a:xfrm>
            <a:off x="1746250" y="1419225"/>
            <a:ext cx="4841875" cy="2990850"/>
            <a:chOff x="-116" y="0"/>
            <a:chExt cx="3896" cy="2680"/>
          </a:xfrm>
        </p:grpSpPr>
        <p:pic>
          <p:nvPicPr>
            <p:cNvPr id="23581" name="Picture 5" descr="12-1">
              <a:hlinkClick r:id="rId5" action="ppaction://hlinksldjump"/>
            </p:cNvPr>
            <p:cNvPicPr>
              <a:picLocks noChangeAspect="1" noChangeArrowheads="1"/>
            </p:cNvPicPr>
            <p:nvPr/>
          </p:nvPicPr>
          <p:blipFill>
            <a:blip r:embed="rId6"/>
            <a:srcRect t="12500"/>
            <a:stretch>
              <a:fillRect/>
            </a:stretch>
          </p:blipFill>
          <p:spPr bwMode="auto">
            <a:xfrm>
              <a:off x="-116" y="0"/>
              <a:ext cx="3896" cy="2319"/>
            </a:xfrm>
            <a:prstGeom prst="rect">
              <a:avLst/>
            </a:prstGeom>
            <a:noFill/>
            <a:ln w="9525">
              <a:noFill/>
              <a:miter lim="800000"/>
              <a:headEnd/>
              <a:tailEnd/>
            </a:ln>
          </p:spPr>
        </p:pic>
        <p:sp>
          <p:nvSpPr>
            <p:cNvPr id="23582" name="Text Box 11"/>
            <p:cNvSpPr txBox="1">
              <a:spLocks noChangeArrowheads="1"/>
            </p:cNvSpPr>
            <p:nvPr/>
          </p:nvSpPr>
          <p:spPr bwMode="auto">
            <a:xfrm>
              <a:off x="1627" y="2432"/>
              <a:ext cx="1089" cy="248"/>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体育馆</a:t>
              </a:r>
            </a:p>
          </p:txBody>
        </p:sp>
      </p:grpSp>
      <p:grpSp>
        <p:nvGrpSpPr>
          <p:cNvPr id="87" name="Group 23"/>
          <p:cNvGrpSpPr>
            <a:grpSpLocks/>
          </p:cNvGrpSpPr>
          <p:nvPr/>
        </p:nvGrpSpPr>
        <p:grpSpPr bwMode="auto">
          <a:xfrm>
            <a:off x="1858963" y="1438275"/>
            <a:ext cx="4711700" cy="2933700"/>
            <a:chOff x="0" y="0"/>
            <a:chExt cx="4082" cy="2831"/>
          </a:xfrm>
        </p:grpSpPr>
        <p:pic>
          <p:nvPicPr>
            <p:cNvPr id="23579" name="Picture 6" descr="DSC07232"/>
            <p:cNvPicPr>
              <a:picLocks noChangeAspect="1" noChangeArrowheads="1"/>
            </p:cNvPicPr>
            <p:nvPr/>
          </p:nvPicPr>
          <p:blipFill>
            <a:blip r:embed="rId7"/>
            <a:srcRect/>
            <a:stretch>
              <a:fillRect/>
            </a:stretch>
          </p:blipFill>
          <p:spPr bwMode="auto">
            <a:xfrm>
              <a:off x="0" y="0"/>
              <a:ext cx="4082" cy="2426"/>
            </a:xfrm>
            <a:prstGeom prst="rect">
              <a:avLst/>
            </a:prstGeom>
            <a:noFill/>
            <a:ln w="9525">
              <a:noFill/>
              <a:miter lim="800000"/>
              <a:headEnd/>
              <a:tailEnd/>
            </a:ln>
          </p:spPr>
        </p:pic>
        <p:sp>
          <p:nvSpPr>
            <p:cNvPr id="23580" name="Text Box 12"/>
            <p:cNvSpPr txBox="1">
              <a:spLocks noChangeArrowheads="1"/>
            </p:cNvSpPr>
            <p:nvPr/>
          </p:nvSpPr>
          <p:spPr bwMode="auto">
            <a:xfrm>
              <a:off x="1360" y="2564"/>
              <a:ext cx="1131" cy="267"/>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十八号教学楼</a:t>
              </a:r>
            </a:p>
          </p:txBody>
        </p:sp>
      </p:grpSp>
      <p:grpSp>
        <p:nvGrpSpPr>
          <p:cNvPr id="90" name="Group 24"/>
          <p:cNvGrpSpPr>
            <a:grpSpLocks/>
          </p:cNvGrpSpPr>
          <p:nvPr/>
        </p:nvGrpSpPr>
        <p:grpSpPr bwMode="auto">
          <a:xfrm>
            <a:off x="1844675" y="1419225"/>
            <a:ext cx="4725988" cy="2881313"/>
            <a:chOff x="0" y="0"/>
            <a:chExt cx="4127" cy="2802"/>
          </a:xfrm>
        </p:grpSpPr>
        <p:pic>
          <p:nvPicPr>
            <p:cNvPr id="23577" name="Picture 7" descr="DSC07356"/>
            <p:cNvPicPr>
              <a:picLocks noChangeAspect="1" noChangeArrowheads="1"/>
            </p:cNvPicPr>
            <p:nvPr/>
          </p:nvPicPr>
          <p:blipFill>
            <a:blip r:embed="rId8"/>
            <a:srcRect/>
            <a:stretch>
              <a:fillRect/>
            </a:stretch>
          </p:blipFill>
          <p:spPr bwMode="auto">
            <a:xfrm>
              <a:off x="0" y="0"/>
              <a:ext cx="4127" cy="2486"/>
            </a:xfrm>
            <a:prstGeom prst="rect">
              <a:avLst/>
            </a:prstGeom>
            <a:noFill/>
            <a:ln w="9525">
              <a:noFill/>
              <a:miter lim="800000"/>
              <a:headEnd/>
              <a:tailEnd/>
            </a:ln>
          </p:spPr>
        </p:pic>
        <p:sp>
          <p:nvSpPr>
            <p:cNvPr id="23578" name="Text Box 13"/>
            <p:cNvSpPr txBox="1">
              <a:spLocks noChangeArrowheads="1"/>
            </p:cNvSpPr>
            <p:nvPr/>
          </p:nvSpPr>
          <p:spPr bwMode="auto">
            <a:xfrm>
              <a:off x="1588" y="2533"/>
              <a:ext cx="998" cy="269"/>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计算机中心</a:t>
              </a:r>
            </a:p>
          </p:txBody>
        </p:sp>
      </p:grpSp>
      <p:grpSp>
        <p:nvGrpSpPr>
          <p:cNvPr id="93" name="Group 25"/>
          <p:cNvGrpSpPr>
            <a:grpSpLocks/>
          </p:cNvGrpSpPr>
          <p:nvPr/>
        </p:nvGrpSpPr>
        <p:grpSpPr bwMode="auto">
          <a:xfrm>
            <a:off x="1819275" y="1419225"/>
            <a:ext cx="4679950" cy="2952750"/>
            <a:chOff x="0" y="0"/>
            <a:chExt cx="4127" cy="2899"/>
          </a:xfrm>
        </p:grpSpPr>
        <p:pic>
          <p:nvPicPr>
            <p:cNvPr id="23575" name="Picture 8" descr="DSC07362"/>
            <p:cNvPicPr>
              <a:picLocks noChangeAspect="1" noChangeArrowheads="1"/>
            </p:cNvPicPr>
            <p:nvPr/>
          </p:nvPicPr>
          <p:blipFill>
            <a:blip r:embed="rId9"/>
            <a:srcRect/>
            <a:stretch>
              <a:fillRect/>
            </a:stretch>
          </p:blipFill>
          <p:spPr bwMode="auto">
            <a:xfrm>
              <a:off x="0" y="0"/>
              <a:ext cx="4127" cy="2433"/>
            </a:xfrm>
            <a:prstGeom prst="rect">
              <a:avLst/>
            </a:prstGeom>
            <a:noFill/>
            <a:ln w="9525">
              <a:noFill/>
              <a:miter lim="800000"/>
              <a:headEnd/>
              <a:tailEnd/>
            </a:ln>
          </p:spPr>
        </p:pic>
        <p:sp>
          <p:nvSpPr>
            <p:cNvPr id="23576" name="Text Box 14"/>
            <p:cNvSpPr txBox="1">
              <a:spLocks noChangeArrowheads="1"/>
            </p:cNvSpPr>
            <p:nvPr/>
          </p:nvSpPr>
          <p:spPr bwMode="auto">
            <a:xfrm>
              <a:off x="1316" y="2627"/>
              <a:ext cx="1374" cy="272"/>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现代语言教育中心</a:t>
              </a:r>
            </a:p>
          </p:txBody>
        </p:sp>
      </p:grpSp>
      <p:grpSp>
        <p:nvGrpSpPr>
          <p:cNvPr id="96" name="Group 28"/>
          <p:cNvGrpSpPr>
            <a:grpSpLocks/>
          </p:cNvGrpSpPr>
          <p:nvPr/>
        </p:nvGrpSpPr>
        <p:grpSpPr bwMode="auto">
          <a:xfrm>
            <a:off x="1962150" y="1419225"/>
            <a:ext cx="4244975" cy="2938463"/>
            <a:chOff x="0" y="0"/>
            <a:chExt cx="3719" cy="2867"/>
          </a:xfrm>
        </p:grpSpPr>
        <p:pic>
          <p:nvPicPr>
            <p:cNvPr id="23573" name="Picture 26" descr="DSC07370 拷贝"/>
            <p:cNvPicPr>
              <a:picLocks noChangeAspect="1" noChangeArrowheads="1"/>
            </p:cNvPicPr>
            <p:nvPr/>
          </p:nvPicPr>
          <p:blipFill>
            <a:blip r:embed="rId10"/>
            <a:srcRect/>
            <a:stretch>
              <a:fillRect/>
            </a:stretch>
          </p:blipFill>
          <p:spPr bwMode="auto">
            <a:xfrm>
              <a:off x="0" y="0"/>
              <a:ext cx="3719" cy="2497"/>
            </a:xfrm>
            <a:prstGeom prst="rect">
              <a:avLst/>
            </a:prstGeom>
            <a:noFill/>
            <a:ln w="9525">
              <a:noFill/>
              <a:miter lim="800000"/>
              <a:headEnd/>
              <a:tailEnd/>
            </a:ln>
          </p:spPr>
        </p:pic>
        <p:sp>
          <p:nvSpPr>
            <p:cNvPr id="23574" name="Text Box 27"/>
            <p:cNvSpPr txBox="1">
              <a:spLocks noChangeArrowheads="1"/>
            </p:cNvSpPr>
            <p:nvPr/>
          </p:nvSpPr>
          <p:spPr bwMode="auto">
            <a:xfrm>
              <a:off x="1270" y="2597"/>
              <a:ext cx="1361" cy="270"/>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自主学习中心</a:t>
              </a:r>
            </a:p>
          </p:txBody>
        </p:sp>
      </p:grpSp>
      <p:grpSp>
        <p:nvGrpSpPr>
          <p:cNvPr id="99" name="Group 31"/>
          <p:cNvGrpSpPr>
            <a:grpSpLocks/>
          </p:cNvGrpSpPr>
          <p:nvPr/>
        </p:nvGrpSpPr>
        <p:grpSpPr bwMode="auto">
          <a:xfrm>
            <a:off x="2251075" y="1419225"/>
            <a:ext cx="3852863" cy="2952750"/>
            <a:chOff x="-34" y="0"/>
            <a:chExt cx="3719" cy="3002"/>
          </a:xfrm>
        </p:grpSpPr>
        <p:pic>
          <p:nvPicPr>
            <p:cNvPr id="23571" name="Picture 29" descr="DSC07379"/>
            <p:cNvPicPr>
              <a:picLocks noChangeAspect="1" noChangeArrowheads="1"/>
            </p:cNvPicPr>
            <p:nvPr/>
          </p:nvPicPr>
          <p:blipFill>
            <a:blip r:embed="rId11"/>
            <a:srcRect/>
            <a:stretch>
              <a:fillRect/>
            </a:stretch>
          </p:blipFill>
          <p:spPr bwMode="auto">
            <a:xfrm>
              <a:off x="-34" y="0"/>
              <a:ext cx="3719" cy="2480"/>
            </a:xfrm>
            <a:prstGeom prst="rect">
              <a:avLst/>
            </a:prstGeom>
            <a:noFill/>
            <a:ln w="9525">
              <a:noFill/>
              <a:miter lim="800000"/>
              <a:headEnd/>
              <a:tailEnd/>
            </a:ln>
          </p:spPr>
        </p:pic>
        <p:sp>
          <p:nvSpPr>
            <p:cNvPr id="23572" name="Text Box 30"/>
            <p:cNvSpPr txBox="1">
              <a:spLocks noChangeArrowheads="1"/>
            </p:cNvSpPr>
            <p:nvPr/>
          </p:nvSpPr>
          <p:spPr bwMode="auto">
            <a:xfrm>
              <a:off x="935" y="2720"/>
              <a:ext cx="1950" cy="282"/>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自主学习中心内景</a:t>
              </a:r>
            </a:p>
          </p:txBody>
        </p:sp>
      </p:grpSp>
      <p:grpSp>
        <p:nvGrpSpPr>
          <p:cNvPr id="102" name="Group 35"/>
          <p:cNvGrpSpPr>
            <a:grpSpLocks/>
          </p:cNvGrpSpPr>
          <p:nvPr/>
        </p:nvGrpSpPr>
        <p:grpSpPr bwMode="auto">
          <a:xfrm>
            <a:off x="2178050" y="1419225"/>
            <a:ext cx="3816350" cy="2941638"/>
            <a:chOff x="-69" y="0"/>
            <a:chExt cx="3674" cy="2860"/>
          </a:xfrm>
        </p:grpSpPr>
        <p:pic>
          <p:nvPicPr>
            <p:cNvPr id="23569" name="Picture 32" descr="DSC07389"/>
            <p:cNvPicPr>
              <a:picLocks noChangeAspect="1" noChangeArrowheads="1"/>
            </p:cNvPicPr>
            <p:nvPr/>
          </p:nvPicPr>
          <p:blipFill>
            <a:blip r:embed="rId12"/>
            <a:srcRect/>
            <a:stretch>
              <a:fillRect/>
            </a:stretch>
          </p:blipFill>
          <p:spPr bwMode="auto">
            <a:xfrm>
              <a:off x="-69" y="0"/>
              <a:ext cx="3674" cy="2503"/>
            </a:xfrm>
            <a:prstGeom prst="rect">
              <a:avLst/>
            </a:prstGeom>
            <a:noFill/>
            <a:ln w="9525">
              <a:noFill/>
              <a:miter lim="800000"/>
              <a:headEnd/>
              <a:tailEnd/>
            </a:ln>
          </p:spPr>
        </p:pic>
        <p:sp>
          <p:nvSpPr>
            <p:cNvPr id="23570" name="Text Box 33"/>
            <p:cNvSpPr txBox="1">
              <a:spLocks noChangeArrowheads="1"/>
            </p:cNvSpPr>
            <p:nvPr/>
          </p:nvSpPr>
          <p:spPr bwMode="auto">
            <a:xfrm>
              <a:off x="998" y="2591"/>
              <a:ext cx="1830" cy="269"/>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自主学习中心内景</a:t>
              </a:r>
            </a:p>
          </p:txBody>
        </p:sp>
      </p:grpSp>
      <p:sp>
        <p:nvSpPr>
          <p:cNvPr id="23568"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10</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22" presetClass="entr" presetSubtype="1" fill="hold" nodeType="with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wipe(up)">
                                      <p:cBhvr>
                                        <p:cTn id="22" dur="500"/>
                                        <p:tgtEl>
                                          <p:spTgt spid="81"/>
                                        </p:tgtEl>
                                      </p:cBhvr>
                                    </p:animEffect>
                                  </p:childTnLst>
                                  <p:subTnLst>
                                    <p:set>
                                      <p:cBhvr override="childStyle">
                                        <p:cTn dur="1" fill="hold" display="0" masterRel="nextClick" afterEffect="1"/>
                                        <p:tgtEl>
                                          <p:spTgt spid="8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wipe(left)">
                                      <p:cBhvr>
                                        <p:cTn id="27" dur="500"/>
                                        <p:tgtEl>
                                          <p:spTgt spid="84"/>
                                        </p:tgtEl>
                                      </p:cBhvr>
                                    </p:animEffect>
                                  </p:childTnLst>
                                  <p:subTnLst>
                                    <p:set>
                                      <p:cBhvr override="childStyle">
                                        <p:cTn dur="1" fill="hold" display="0" masterRel="nextClick" afterEffect="1"/>
                                        <p:tgtEl>
                                          <p:spTgt spid="84"/>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left)">
                                      <p:cBhvr>
                                        <p:cTn id="32" dur="500"/>
                                        <p:tgtEl>
                                          <p:spTgt spid="87"/>
                                        </p:tgtEl>
                                      </p:cBhvr>
                                    </p:animEffect>
                                  </p:childTnLst>
                                  <p:subTnLst>
                                    <p:set>
                                      <p:cBhvr override="childStyle">
                                        <p:cTn dur="1" fill="hold" display="0" masterRel="nextClick" afterEffect="1"/>
                                        <p:tgtEl>
                                          <p:spTgt spid="87"/>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wipe(up)">
                                      <p:cBhvr>
                                        <p:cTn id="37" dur="500"/>
                                        <p:tgtEl>
                                          <p:spTgt spid="90"/>
                                        </p:tgtEl>
                                      </p:cBhvr>
                                    </p:animEffect>
                                  </p:childTnLst>
                                  <p:subTnLst>
                                    <p:set>
                                      <p:cBhvr override="childStyle">
                                        <p:cTn dur="1" fill="hold" display="0" masterRel="nextClick" afterEffect="1"/>
                                        <p:tgtEl>
                                          <p:spTgt spid="90"/>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right)">
                                      <p:cBhvr>
                                        <p:cTn id="42" dur="500"/>
                                        <p:tgtEl>
                                          <p:spTgt spid="93"/>
                                        </p:tgtEl>
                                      </p:cBhvr>
                                    </p:animEffect>
                                  </p:childTnLst>
                                  <p:subTnLst>
                                    <p:set>
                                      <p:cBhvr override="childStyle">
                                        <p:cTn dur="1" fill="hold" display="0" masterRel="nextClick" afterEffect="1"/>
                                        <p:tgtEl>
                                          <p:spTgt spid="93"/>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left)">
                                      <p:cBhvr>
                                        <p:cTn id="47" dur="500"/>
                                        <p:tgtEl>
                                          <p:spTgt spid="96"/>
                                        </p:tgtEl>
                                      </p:cBhvr>
                                    </p:animEffect>
                                  </p:childTnLst>
                                  <p:subTnLst>
                                    <p:set>
                                      <p:cBhvr override="childStyle">
                                        <p:cTn dur="1" fill="hold" display="0" masterRel="nextClick" afterEffect="1"/>
                                        <p:tgtEl>
                                          <p:spTgt spid="96"/>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wipe(up)">
                                      <p:cBhvr>
                                        <p:cTn id="52" dur="500"/>
                                        <p:tgtEl>
                                          <p:spTgt spid="99"/>
                                        </p:tgtEl>
                                      </p:cBhvr>
                                    </p:animEffect>
                                  </p:childTnLst>
                                  <p:subTnLst>
                                    <p:set>
                                      <p:cBhvr override="childStyle">
                                        <p:cTn dur="1" fill="hold" display="0" masterRel="nextClick" afterEffect="1"/>
                                        <p:tgtEl>
                                          <p:spTgt spid="99"/>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wipe(left)">
                                      <p:cBhvr>
                                        <p:cTn id="5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4578"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4579"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grpSp>
        <p:nvGrpSpPr>
          <p:cNvPr id="10" name="Group 17"/>
          <p:cNvGrpSpPr>
            <a:grpSpLocks/>
          </p:cNvGrpSpPr>
          <p:nvPr/>
        </p:nvGrpSpPr>
        <p:grpSpPr bwMode="auto">
          <a:xfrm>
            <a:off x="527050" y="1404938"/>
            <a:ext cx="2251075" cy="1663700"/>
            <a:chOff x="0" y="0"/>
            <a:chExt cx="1555" cy="1246"/>
          </a:xfrm>
        </p:grpSpPr>
        <p:pic>
          <p:nvPicPr>
            <p:cNvPr id="24601" name="Picture 5" descr="DSC07688"/>
            <p:cNvPicPr>
              <a:picLocks noChangeAspect="1" noChangeArrowheads="1"/>
            </p:cNvPicPr>
            <p:nvPr/>
          </p:nvPicPr>
          <p:blipFill>
            <a:blip r:embed="rId4">
              <a:lum bright="6000"/>
            </a:blip>
            <a:srcRect/>
            <a:stretch>
              <a:fillRect/>
            </a:stretch>
          </p:blipFill>
          <p:spPr bwMode="auto">
            <a:xfrm>
              <a:off x="0" y="0"/>
              <a:ext cx="1555" cy="1037"/>
            </a:xfrm>
            <a:prstGeom prst="rect">
              <a:avLst/>
            </a:prstGeom>
            <a:noFill/>
            <a:ln w="9525">
              <a:noFill/>
              <a:miter lim="800000"/>
              <a:headEnd/>
              <a:tailEnd/>
            </a:ln>
          </p:spPr>
        </p:pic>
        <p:sp>
          <p:nvSpPr>
            <p:cNvPr id="24602" name="Text Box 11"/>
            <p:cNvSpPr txBox="1">
              <a:spLocks noChangeArrowheads="1"/>
            </p:cNvSpPr>
            <p:nvPr/>
          </p:nvSpPr>
          <p:spPr bwMode="auto">
            <a:xfrm>
              <a:off x="258" y="1039"/>
              <a:ext cx="959" cy="207"/>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标准化学生食堂</a:t>
              </a:r>
            </a:p>
          </p:txBody>
        </p:sp>
      </p:grpSp>
      <p:grpSp>
        <p:nvGrpSpPr>
          <p:cNvPr id="18" name="Group 18"/>
          <p:cNvGrpSpPr>
            <a:grpSpLocks/>
          </p:cNvGrpSpPr>
          <p:nvPr/>
        </p:nvGrpSpPr>
        <p:grpSpPr bwMode="auto">
          <a:xfrm>
            <a:off x="3406775" y="1347788"/>
            <a:ext cx="2251075" cy="1670050"/>
            <a:chOff x="0" y="0"/>
            <a:chExt cx="1555" cy="1250"/>
          </a:xfrm>
        </p:grpSpPr>
        <p:pic>
          <p:nvPicPr>
            <p:cNvPr id="24599" name="Picture 7" descr="DSC07271"/>
            <p:cNvPicPr>
              <a:picLocks noChangeAspect="1" noChangeArrowheads="1"/>
            </p:cNvPicPr>
            <p:nvPr/>
          </p:nvPicPr>
          <p:blipFill>
            <a:blip r:embed="rId5">
              <a:lum bright="6000"/>
            </a:blip>
            <a:srcRect/>
            <a:stretch>
              <a:fillRect/>
            </a:stretch>
          </p:blipFill>
          <p:spPr bwMode="auto">
            <a:xfrm>
              <a:off x="0" y="0"/>
              <a:ext cx="1555" cy="1037"/>
            </a:xfrm>
            <a:prstGeom prst="rect">
              <a:avLst/>
            </a:prstGeom>
            <a:noFill/>
            <a:ln w="9525">
              <a:noFill/>
              <a:miter lim="800000"/>
              <a:headEnd/>
              <a:tailEnd/>
            </a:ln>
          </p:spPr>
        </p:pic>
        <p:sp>
          <p:nvSpPr>
            <p:cNvPr id="24600" name="Text Box 12"/>
            <p:cNvSpPr txBox="1">
              <a:spLocks noChangeArrowheads="1"/>
            </p:cNvSpPr>
            <p:nvPr/>
          </p:nvSpPr>
          <p:spPr bwMode="auto">
            <a:xfrm>
              <a:off x="207" y="1043"/>
              <a:ext cx="1145" cy="207"/>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环境优美的学生公寓</a:t>
              </a:r>
            </a:p>
          </p:txBody>
        </p:sp>
      </p:grpSp>
      <p:grpSp>
        <p:nvGrpSpPr>
          <p:cNvPr id="21" name="Group 19"/>
          <p:cNvGrpSpPr>
            <a:grpSpLocks/>
          </p:cNvGrpSpPr>
          <p:nvPr/>
        </p:nvGrpSpPr>
        <p:grpSpPr bwMode="auto">
          <a:xfrm>
            <a:off x="6286500" y="1347788"/>
            <a:ext cx="2251075" cy="1670050"/>
            <a:chOff x="0" y="0"/>
            <a:chExt cx="1555" cy="1250"/>
          </a:xfrm>
        </p:grpSpPr>
        <p:pic>
          <p:nvPicPr>
            <p:cNvPr id="24597" name="Picture 10" descr="DSC07481"/>
            <p:cNvPicPr>
              <a:picLocks noChangeAspect="1" noChangeArrowheads="1"/>
            </p:cNvPicPr>
            <p:nvPr/>
          </p:nvPicPr>
          <p:blipFill>
            <a:blip r:embed="rId6">
              <a:lum bright="12000"/>
            </a:blip>
            <a:srcRect/>
            <a:stretch>
              <a:fillRect/>
            </a:stretch>
          </p:blipFill>
          <p:spPr bwMode="auto">
            <a:xfrm>
              <a:off x="0" y="0"/>
              <a:ext cx="1555" cy="1037"/>
            </a:xfrm>
            <a:prstGeom prst="rect">
              <a:avLst/>
            </a:prstGeom>
            <a:noFill/>
            <a:ln w="9525">
              <a:noFill/>
              <a:miter lim="800000"/>
              <a:headEnd/>
              <a:tailEnd/>
            </a:ln>
          </p:spPr>
        </p:pic>
        <p:sp>
          <p:nvSpPr>
            <p:cNvPr id="24598" name="Text Box 13"/>
            <p:cNvSpPr txBox="1">
              <a:spLocks noChangeArrowheads="1"/>
            </p:cNvSpPr>
            <p:nvPr/>
          </p:nvSpPr>
          <p:spPr bwMode="auto">
            <a:xfrm>
              <a:off x="298" y="1043"/>
              <a:ext cx="1104" cy="207"/>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设施完善的校医院</a:t>
              </a:r>
            </a:p>
          </p:txBody>
        </p:sp>
      </p:grpSp>
      <p:grpSp>
        <p:nvGrpSpPr>
          <p:cNvPr id="24" name="Group 21"/>
          <p:cNvGrpSpPr>
            <a:grpSpLocks/>
          </p:cNvGrpSpPr>
          <p:nvPr/>
        </p:nvGrpSpPr>
        <p:grpSpPr bwMode="auto">
          <a:xfrm>
            <a:off x="3479800" y="3076575"/>
            <a:ext cx="2198688" cy="1633538"/>
            <a:chOff x="0" y="0"/>
            <a:chExt cx="1555" cy="1305"/>
          </a:xfrm>
        </p:grpSpPr>
        <p:pic>
          <p:nvPicPr>
            <p:cNvPr id="24595" name="Picture 8" descr="DSC07344"/>
            <p:cNvPicPr>
              <a:picLocks noChangeAspect="1" noChangeArrowheads="1"/>
            </p:cNvPicPr>
            <p:nvPr/>
          </p:nvPicPr>
          <p:blipFill>
            <a:blip r:embed="rId7">
              <a:lum bright="6000"/>
            </a:blip>
            <a:srcRect/>
            <a:stretch>
              <a:fillRect/>
            </a:stretch>
          </p:blipFill>
          <p:spPr bwMode="auto">
            <a:xfrm>
              <a:off x="0" y="0"/>
              <a:ext cx="1555" cy="1037"/>
            </a:xfrm>
            <a:prstGeom prst="rect">
              <a:avLst/>
            </a:prstGeom>
            <a:noFill/>
            <a:ln w="9525">
              <a:noFill/>
              <a:miter lim="800000"/>
              <a:headEnd/>
              <a:tailEnd/>
            </a:ln>
          </p:spPr>
        </p:pic>
        <p:sp>
          <p:nvSpPr>
            <p:cNvPr id="24596" name="Text Box 14"/>
            <p:cNvSpPr txBox="1">
              <a:spLocks noChangeArrowheads="1"/>
            </p:cNvSpPr>
            <p:nvPr/>
          </p:nvSpPr>
          <p:spPr bwMode="auto">
            <a:xfrm>
              <a:off x="238" y="1084"/>
              <a:ext cx="1196" cy="22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警校共建安定校园</a:t>
              </a:r>
            </a:p>
          </p:txBody>
        </p:sp>
      </p:grpSp>
      <p:grpSp>
        <p:nvGrpSpPr>
          <p:cNvPr id="27" name="Group 22"/>
          <p:cNvGrpSpPr>
            <a:grpSpLocks/>
          </p:cNvGrpSpPr>
          <p:nvPr/>
        </p:nvGrpSpPr>
        <p:grpSpPr bwMode="auto">
          <a:xfrm>
            <a:off x="6338888" y="3076575"/>
            <a:ext cx="2198687" cy="1581150"/>
            <a:chOff x="0" y="0"/>
            <a:chExt cx="1555" cy="1264"/>
          </a:xfrm>
        </p:grpSpPr>
        <p:pic>
          <p:nvPicPr>
            <p:cNvPr id="24593" name="Picture 9" descr="DSC07399"/>
            <p:cNvPicPr>
              <a:picLocks noChangeAspect="1" noChangeArrowheads="1"/>
            </p:cNvPicPr>
            <p:nvPr/>
          </p:nvPicPr>
          <p:blipFill>
            <a:blip r:embed="rId8">
              <a:lum bright="12000"/>
            </a:blip>
            <a:srcRect/>
            <a:stretch>
              <a:fillRect/>
            </a:stretch>
          </p:blipFill>
          <p:spPr bwMode="auto">
            <a:xfrm>
              <a:off x="0" y="0"/>
              <a:ext cx="1555" cy="1037"/>
            </a:xfrm>
            <a:prstGeom prst="rect">
              <a:avLst/>
            </a:prstGeom>
            <a:noFill/>
            <a:ln w="9525">
              <a:noFill/>
              <a:miter lim="800000"/>
              <a:headEnd/>
              <a:tailEnd/>
            </a:ln>
          </p:spPr>
        </p:pic>
        <p:sp>
          <p:nvSpPr>
            <p:cNvPr id="24594" name="Text Box 15"/>
            <p:cNvSpPr txBox="1">
              <a:spLocks noChangeArrowheads="1"/>
            </p:cNvSpPr>
            <p:nvPr/>
          </p:nvSpPr>
          <p:spPr bwMode="auto">
            <a:xfrm>
              <a:off x="211" y="1043"/>
              <a:ext cx="1137" cy="22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商品齐全的学生超市</a:t>
              </a:r>
            </a:p>
          </p:txBody>
        </p:sp>
      </p:grpSp>
      <p:grpSp>
        <p:nvGrpSpPr>
          <p:cNvPr id="30" name="Group 20"/>
          <p:cNvGrpSpPr>
            <a:grpSpLocks/>
          </p:cNvGrpSpPr>
          <p:nvPr/>
        </p:nvGrpSpPr>
        <p:grpSpPr bwMode="auto">
          <a:xfrm>
            <a:off x="579438" y="3076575"/>
            <a:ext cx="2198687" cy="1633538"/>
            <a:chOff x="0" y="0"/>
            <a:chExt cx="1555" cy="1305"/>
          </a:xfrm>
        </p:grpSpPr>
        <p:pic>
          <p:nvPicPr>
            <p:cNvPr id="24591" name="Picture 6" descr="DSC07196"/>
            <p:cNvPicPr>
              <a:picLocks noChangeAspect="1" noChangeArrowheads="1"/>
            </p:cNvPicPr>
            <p:nvPr/>
          </p:nvPicPr>
          <p:blipFill>
            <a:blip r:embed="rId9">
              <a:lum bright="6000"/>
            </a:blip>
            <a:srcRect/>
            <a:stretch>
              <a:fillRect/>
            </a:stretch>
          </p:blipFill>
          <p:spPr bwMode="auto">
            <a:xfrm>
              <a:off x="0" y="0"/>
              <a:ext cx="1555" cy="1037"/>
            </a:xfrm>
            <a:prstGeom prst="rect">
              <a:avLst/>
            </a:prstGeom>
            <a:noFill/>
            <a:ln w="9525">
              <a:noFill/>
              <a:miter lim="800000"/>
              <a:headEnd/>
              <a:tailEnd/>
            </a:ln>
          </p:spPr>
        </p:pic>
        <p:sp>
          <p:nvSpPr>
            <p:cNvPr id="24592" name="Text Box 16"/>
            <p:cNvSpPr txBox="1">
              <a:spLocks noChangeArrowheads="1"/>
            </p:cNvSpPr>
            <p:nvPr/>
          </p:nvSpPr>
          <p:spPr bwMode="auto">
            <a:xfrm>
              <a:off x="239" y="1084"/>
              <a:ext cx="1316" cy="22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舒适的接待中心</a:t>
              </a:r>
            </a:p>
          </p:txBody>
        </p:sp>
      </p:grpSp>
      <p:sp>
        <p:nvSpPr>
          <p:cNvPr id="24590"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11</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8"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amond(in)">
                                      <p:cBhvr>
                                        <p:cTn id="23" dur="1000"/>
                                        <p:tgtEl>
                                          <p:spTgt spid="10"/>
                                        </p:tgtEl>
                                      </p:cBhvr>
                                    </p:animEffect>
                                  </p:childTnLst>
                                </p:cTn>
                              </p:par>
                              <p:par>
                                <p:cTn id="24" presetID="8"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amond(in)">
                                      <p:cBhvr>
                                        <p:cTn id="26" dur="1000"/>
                                        <p:tgtEl>
                                          <p:spTgt spid="18"/>
                                        </p:tgtEl>
                                      </p:cBhvr>
                                    </p:animEffect>
                                  </p:childTnLst>
                                </p:cTn>
                              </p:par>
                              <p:par>
                                <p:cTn id="27" presetID="8" presetClass="entr" presetSubtype="16"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diamond(in)">
                                      <p:cBhvr>
                                        <p:cTn id="29" dur="10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linds(horizontal)">
                                      <p:cBhvr>
                                        <p:cTn id="34" dur="1000"/>
                                        <p:tgtEl>
                                          <p:spTgt spid="24"/>
                                        </p:tgtEl>
                                      </p:cBhvr>
                                    </p:animEffect>
                                  </p:childTnLst>
                                </p:cTn>
                              </p:par>
                              <p:par>
                                <p:cTn id="35" presetID="3" presetClass="entr" presetSubtype="1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linds(horizontal)">
                                      <p:cBhvr>
                                        <p:cTn id="37" dur="1000"/>
                                        <p:tgtEl>
                                          <p:spTgt spid="27"/>
                                        </p:tgtEl>
                                      </p:cBhvr>
                                    </p:animEffect>
                                  </p:childTnLst>
                                </p:cTn>
                              </p:par>
                              <p:par>
                                <p:cTn id="38" presetID="3" presetClass="entr" presetSubtype="1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linds(horizontal)">
                                      <p:cBhvr>
                                        <p:cTn id="40"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5602"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5603"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sp>
        <p:nvSpPr>
          <p:cNvPr id="10" name="Rectangle 2"/>
          <p:cNvSpPr>
            <a:spLocks noGrp="1" noChangeArrowheads="1"/>
          </p:cNvSpPr>
          <p:nvPr>
            <p:ph type="title" idx="4294967295"/>
          </p:nvPr>
        </p:nvSpPr>
        <p:spPr>
          <a:xfrm>
            <a:off x="1682750" y="1298575"/>
            <a:ext cx="4976813" cy="336550"/>
          </a:xfrm>
        </p:spPr>
        <p:txBody>
          <a:bodyPr rtlCol="0" anchor="b">
            <a:normAutofit/>
          </a:bodyPr>
          <a:lstStyle/>
          <a:p>
            <a:pPr fontAlgn="auto">
              <a:spcAft>
                <a:spcPts val="0"/>
              </a:spcAft>
              <a:defRPr/>
            </a:pPr>
            <a:r>
              <a:rPr lang="zh-CN" sz="1400" b="1" dirty="0" smtClean="0">
                <a:effectLst>
                  <a:outerShdw blurRad="38100" dist="38100" dir="2700000" algn="tl">
                    <a:srgbClr val="C0C0C0"/>
                  </a:outerShdw>
                </a:effectLst>
                <a:latin typeface="华文中宋" pitchFamily="2" charset="-122"/>
                <a:ea typeface="华文中宋" pitchFamily="2" charset="-122"/>
              </a:rPr>
              <a:t>校内外实验、实习、实训基地建设</a:t>
            </a:r>
          </a:p>
        </p:txBody>
      </p:sp>
      <p:grpSp>
        <p:nvGrpSpPr>
          <p:cNvPr id="16" name="Group 21"/>
          <p:cNvGrpSpPr>
            <a:grpSpLocks/>
          </p:cNvGrpSpPr>
          <p:nvPr/>
        </p:nvGrpSpPr>
        <p:grpSpPr bwMode="auto">
          <a:xfrm>
            <a:off x="3417888" y="3298825"/>
            <a:ext cx="1874837" cy="1346200"/>
            <a:chOff x="0" y="0"/>
            <a:chExt cx="1452" cy="1271"/>
          </a:xfrm>
        </p:grpSpPr>
        <p:pic>
          <p:nvPicPr>
            <p:cNvPr id="25626" name="Picture 5" descr="DSC_0047"/>
            <p:cNvPicPr>
              <a:picLocks noChangeAspect="1" noChangeArrowheads="1"/>
            </p:cNvPicPr>
            <p:nvPr/>
          </p:nvPicPr>
          <p:blipFill>
            <a:blip r:embed="rId4">
              <a:lum bright="12000"/>
            </a:blip>
            <a:srcRect/>
            <a:stretch>
              <a:fillRect/>
            </a:stretch>
          </p:blipFill>
          <p:spPr bwMode="auto">
            <a:xfrm>
              <a:off x="0" y="0"/>
              <a:ext cx="1451" cy="965"/>
            </a:xfrm>
            <a:prstGeom prst="rect">
              <a:avLst/>
            </a:prstGeom>
            <a:noFill/>
            <a:ln w="9525">
              <a:noFill/>
              <a:miter lim="800000"/>
              <a:headEnd/>
              <a:tailEnd/>
            </a:ln>
          </p:spPr>
        </p:pic>
        <p:sp>
          <p:nvSpPr>
            <p:cNvPr id="25627" name="Text Box 10"/>
            <p:cNvSpPr txBox="1">
              <a:spLocks noChangeArrowheads="1"/>
            </p:cNvSpPr>
            <p:nvPr/>
          </p:nvSpPr>
          <p:spPr bwMode="auto">
            <a:xfrm>
              <a:off x="182" y="1010"/>
              <a:ext cx="1270" cy="26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广播电视实验室</a:t>
              </a:r>
            </a:p>
          </p:txBody>
        </p:sp>
      </p:grpSp>
      <p:grpSp>
        <p:nvGrpSpPr>
          <p:cNvPr id="19" name="Group 27"/>
          <p:cNvGrpSpPr>
            <a:grpSpLocks/>
          </p:cNvGrpSpPr>
          <p:nvPr/>
        </p:nvGrpSpPr>
        <p:grpSpPr bwMode="auto">
          <a:xfrm>
            <a:off x="754063" y="1779588"/>
            <a:ext cx="1874837" cy="1333500"/>
            <a:chOff x="0" y="0"/>
            <a:chExt cx="1452" cy="1259"/>
          </a:xfrm>
        </p:grpSpPr>
        <p:pic>
          <p:nvPicPr>
            <p:cNvPr id="25624" name="Picture 8" descr="DSC09848"/>
            <p:cNvPicPr>
              <a:picLocks noChangeAspect="1" noChangeArrowheads="1"/>
            </p:cNvPicPr>
            <p:nvPr/>
          </p:nvPicPr>
          <p:blipFill>
            <a:blip r:embed="rId5"/>
            <a:srcRect/>
            <a:stretch>
              <a:fillRect/>
            </a:stretch>
          </p:blipFill>
          <p:spPr bwMode="auto">
            <a:xfrm>
              <a:off x="0" y="0"/>
              <a:ext cx="1452" cy="952"/>
            </a:xfrm>
            <a:prstGeom prst="rect">
              <a:avLst/>
            </a:prstGeom>
            <a:noFill/>
            <a:ln w="9525">
              <a:noFill/>
              <a:miter lim="800000"/>
              <a:headEnd/>
              <a:tailEnd/>
            </a:ln>
          </p:spPr>
        </p:pic>
        <p:sp>
          <p:nvSpPr>
            <p:cNvPr id="25625" name="Text Box 11"/>
            <p:cNvSpPr txBox="1">
              <a:spLocks noChangeArrowheads="1"/>
            </p:cNvSpPr>
            <p:nvPr/>
          </p:nvSpPr>
          <p:spPr bwMode="auto">
            <a:xfrm>
              <a:off x="91" y="998"/>
              <a:ext cx="1315" cy="26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数控实训创新基地</a:t>
              </a:r>
            </a:p>
          </p:txBody>
        </p:sp>
      </p:grpSp>
      <p:grpSp>
        <p:nvGrpSpPr>
          <p:cNvPr id="22" name="Group 23"/>
          <p:cNvGrpSpPr>
            <a:grpSpLocks/>
          </p:cNvGrpSpPr>
          <p:nvPr/>
        </p:nvGrpSpPr>
        <p:grpSpPr bwMode="auto">
          <a:xfrm>
            <a:off x="6010275" y="3298825"/>
            <a:ext cx="1873250" cy="1333500"/>
            <a:chOff x="0" y="0"/>
            <a:chExt cx="1451" cy="1259"/>
          </a:xfrm>
        </p:grpSpPr>
        <p:pic>
          <p:nvPicPr>
            <p:cNvPr id="25622" name="Picture 7" descr="DSC05269"/>
            <p:cNvPicPr>
              <a:picLocks noChangeAspect="1" noChangeArrowheads="1"/>
            </p:cNvPicPr>
            <p:nvPr/>
          </p:nvPicPr>
          <p:blipFill>
            <a:blip r:embed="rId6"/>
            <a:srcRect t="12500"/>
            <a:stretch>
              <a:fillRect/>
            </a:stretch>
          </p:blipFill>
          <p:spPr bwMode="auto">
            <a:xfrm>
              <a:off x="0" y="0"/>
              <a:ext cx="1451" cy="952"/>
            </a:xfrm>
            <a:prstGeom prst="rect">
              <a:avLst/>
            </a:prstGeom>
            <a:noFill/>
            <a:ln w="9525">
              <a:noFill/>
              <a:miter lim="800000"/>
              <a:headEnd/>
              <a:tailEnd/>
            </a:ln>
          </p:spPr>
        </p:pic>
        <p:sp>
          <p:nvSpPr>
            <p:cNvPr id="25623" name="Text Box 12"/>
            <p:cNvSpPr txBox="1">
              <a:spLocks noChangeArrowheads="1"/>
            </p:cNvSpPr>
            <p:nvPr/>
          </p:nvSpPr>
          <p:spPr bwMode="auto">
            <a:xfrm>
              <a:off x="273" y="998"/>
              <a:ext cx="1088" cy="26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艺术系实验室</a:t>
              </a:r>
            </a:p>
          </p:txBody>
        </p:sp>
      </p:grpSp>
      <p:grpSp>
        <p:nvGrpSpPr>
          <p:cNvPr id="25" name="Group 25"/>
          <p:cNvGrpSpPr>
            <a:grpSpLocks/>
          </p:cNvGrpSpPr>
          <p:nvPr/>
        </p:nvGrpSpPr>
        <p:grpSpPr bwMode="auto">
          <a:xfrm>
            <a:off x="6010275" y="1708150"/>
            <a:ext cx="1874838" cy="1333500"/>
            <a:chOff x="0" y="0"/>
            <a:chExt cx="1452" cy="1259"/>
          </a:xfrm>
        </p:grpSpPr>
        <p:pic>
          <p:nvPicPr>
            <p:cNvPr id="25620" name="Picture 14" descr="22-5"/>
            <p:cNvPicPr>
              <a:picLocks noChangeAspect="1" noChangeArrowheads="1"/>
            </p:cNvPicPr>
            <p:nvPr/>
          </p:nvPicPr>
          <p:blipFill>
            <a:blip r:embed="rId7"/>
            <a:srcRect/>
            <a:stretch>
              <a:fillRect/>
            </a:stretch>
          </p:blipFill>
          <p:spPr bwMode="auto">
            <a:xfrm>
              <a:off x="0" y="0"/>
              <a:ext cx="1452" cy="981"/>
            </a:xfrm>
            <a:prstGeom prst="rect">
              <a:avLst/>
            </a:prstGeom>
            <a:noFill/>
            <a:ln w="9525">
              <a:noFill/>
              <a:miter lim="800000"/>
              <a:headEnd/>
              <a:tailEnd/>
            </a:ln>
          </p:spPr>
        </p:pic>
        <p:sp>
          <p:nvSpPr>
            <p:cNvPr id="25621" name="Text Box 16"/>
            <p:cNvSpPr txBox="1">
              <a:spLocks noChangeArrowheads="1"/>
            </p:cNvSpPr>
            <p:nvPr/>
          </p:nvSpPr>
          <p:spPr bwMode="auto">
            <a:xfrm>
              <a:off x="91" y="998"/>
              <a:ext cx="1316" cy="26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模拟法庭现场开庭</a:t>
              </a:r>
            </a:p>
          </p:txBody>
        </p:sp>
      </p:grpSp>
      <p:grpSp>
        <p:nvGrpSpPr>
          <p:cNvPr id="28" name="Group 28"/>
          <p:cNvGrpSpPr>
            <a:grpSpLocks/>
          </p:cNvGrpSpPr>
          <p:nvPr/>
        </p:nvGrpSpPr>
        <p:grpSpPr bwMode="auto">
          <a:xfrm>
            <a:off x="3201988" y="1779588"/>
            <a:ext cx="2306637" cy="1333500"/>
            <a:chOff x="0" y="0"/>
            <a:chExt cx="1787" cy="1259"/>
          </a:xfrm>
        </p:grpSpPr>
        <p:sp>
          <p:nvSpPr>
            <p:cNvPr id="25618" name="Text Box 15"/>
            <p:cNvSpPr txBox="1">
              <a:spLocks noChangeArrowheads="1"/>
            </p:cNvSpPr>
            <p:nvPr/>
          </p:nvSpPr>
          <p:spPr bwMode="auto">
            <a:xfrm>
              <a:off x="0" y="998"/>
              <a:ext cx="1787" cy="26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a:t>
              </a:r>
              <a:r>
                <a:rPr lang="zh-CN" altLang="zh-CN" sz="1200" b="1">
                  <a:solidFill>
                    <a:srgbClr val="00B0F0"/>
                  </a:solidFill>
                  <a:latin typeface="微软雅黑"/>
                  <a:ea typeface="微软雅黑"/>
                  <a:cs typeface="微软雅黑"/>
                </a:rPr>
                <a:t>SDH/MSTP</a:t>
              </a:r>
              <a:r>
                <a:rPr lang="zh-CN" altLang="en-US" sz="1200" b="1">
                  <a:solidFill>
                    <a:srgbClr val="00B0F0"/>
                  </a:solidFill>
                  <a:latin typeface="微软雅黑"/>
                  <a:ea typeface="微软雅黑"/>
                  <a:cs typeface="微软雅黑"/>
                </a:rPr>
                <a:t>）光网络实验室</a:t>
              </a:r>
            </a:p>
          </p:txBody>
        </p:sp>
        <p:pic>
          <p:nvPicPr>
            <p:cNvPr id="25619" name="Picture 18" descr="DSC09797"/>
            <p:cNvPicPr>
              <a:picLocks noChangeAspect="1" noChangeArrowheads="1"/>
            </p:cNvPicPr>
            <p:nvPr/>
          </p:nvPicPr>
          <p:blipFill>
            <a:blip r:embed="rId8"/>
            <a:srcRect/>
            <a:stretch>
              <a:fillRect/>
            </a:stretch>
          </p:blipFill>
          <p:spPr bwMode="auto">
            <a:xfrm>
              <a:off x="90" y="0"/>
              <a:ext cx="1452" cy="968"/>
            </a:xfrm>
            <a:prstGeom prst="rect">
              <a:avLst/>
            </a:prstGeom>
            <a:noFill/>
            <a:ln w="9525">
              <a:noFill/>
              <a:miter lim="800000"/>
              <a:headEnd/>
              <a:tailEnd/>
            </a:ln>
          </p:spPr>
        </p:pic>
      </p:grpSp>
      <p:grpSp>
        <p:nvGrpSpPr>
          <p:cNvPr id="31" name="Group 26"/>
          <p:cNvGrpSpPr>
            <a:grpSpLocks/>
          </p:cNvGrpSpPr>
          <p:nvPr/>
        </p:nvGrpSpPr>
        <p:grpSpPr bwMode="auto">
          <a:xfrm>
            <a:off x="825500" y="3298825"/>
            <a:ext cx="1873250" cy="1330325"/>
            <a:chOff x="0" y="0"/>
            <a:chExt cx="1451" cy="1255"/>
          </a:xfrm>
        </p:grpSpPr>
        <p:sp>
          <p:nvSpPr>
            <p:cNvPr id="25616" name="Text Box 9"/>
            <p:cNvSpPr txBox="1">
              <a:spLocks noChangeArrowheads="1"/>
            </p:cNvSpPr>
            <p:nvPr/>
          </p:nvSpPr>
          <p:spPr bwMode="auto">
            <a:xfrm>
              <a:off x="271" y="994"/>
              <a:ext cx="998" cy="261"/>
            </a:xfrm>
            <a:prstGeom prst="rect">
              <a:avLst/>
            </a:prstGeom>
            <a:noFill/>
            <a:ln w="9525">
              <a:noFill/>
              <a:miter lim="800000"/>
              <a:headEnd/>
              <a:tailEnd/>
            </a:ln>
          </p:spPr>
          <p:txBody>
            <a:bodyPr>
              <a:spAutoFit/>
            </a:bodyPr>
            <a:lstStyle/>
            <a:p>
              <a:pPr>
                <a:spcBef>
                  <a:spcPct val="50000"/>
                </a:spcBef>
              </a:pPr>
              <a:r>
                <a:rPr lang="zh-CN" altLang="en-US" sz="1200" b="1">
                  <a:solidFill>
                    <a:srgbClr val="00B0F0"/>
                  </a:solidFill>
                  <a:latin typeface="微软雅黑"/>
                  <a:ea typeface="微软雅黑"/>
                  <a:cs typeface="微软雅黑"/>
                </a:rPr>
                <a:t>计算机实验室</a:t>
              </a:r>
            </a:p>
          </p:txBody>
        </p:sp>
        <p:pic>
          <p:nvPicPr>
            <p:cNvPr id="25617" name="Picture 19" descr="42-1"/>
            <p:cNvPicPr>
              <a:picLocks noChangeAspect="1" noChangeArrowheads="1"/>
            </p:cNvPicPr>
            <p:nvPr/>
          </p:nvPicPr>
          <p:blipFill>
            <a:blip r:embed="rId9"/>
            <a:srcRect/>
            <a:stretch>
              <a:fillRect/>
            </a:stretch>
          </p:blipFill>
          <p:spPr bwMode="auto">
            <a:xfrm>
              <a:off x="0" y="0"/>
              <a:ext cx="1451" cy="953"/>
            </a:xfrm>
            <a:prstGeom prst="rect">
              <a:avLst/>
            </a:prstGeom>
            <a:noFill/>
            <a:ln w="9525">
              <a:noFill/>
              <a:miter lim="800000"/>
              <a:headEnd/>
              <a:tailEnd/>
            </a:ln>
          </p:spPr>
        </p:pic>
      </p:grpSp>
      <p:sp>
        <p:nvSpPr>
          <p:cNvPr id="25615"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12</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par>
                          <p:cTn id="23" fill="hold">
                            <p:stCondLst>
                              <p:cond delay="2500"/>
                            </p:stCondLst>
                            <p:childTnLst>
                              <p:par>
                                <p:cTn id="24" presetID="3" presetClass="entr" presetSubtype="1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linds(horizontal)">
                                      <p:cBhvr>
                                        <p:cTn id="26" dur="500"/>
                                        <p:tgtEl>
                                          <p:spTgt spid="19"/>
                                        </p:tgtEl>
                                      </p:cBhvr>
                                    </p:animEffect>
                                  </p:childTnLst>
                                </p:cTn>
                              </p:par>
                              <p:par>
                                <p:cTn id="27" presetID="3" presetClass="entr" presetSubtype="1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linds(horizontal)">
                                      <p:cBhvr>
                                        <p:cTn id="29" dur="500"/>
                                        <p:tgtEl>
                                          <p:spTgt spid="28"/>
                                        </p:tgtEl>
                                      </p:cBhvr>
                                    </p:animEffect>
                                  </p:childTnLst>
                                </p:cTn>
                              </p:par>
                              <p:par>
                                <p:cTn id="30" presetID="3" presetClass="entr" presetSubtype="1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par>
                          <p:cTn id="33" fill="hold">
                            <p:stCondLst>
                              <p:cond delay="3000"/>
                            </p:stCondLst>
                            <p:childTnLst>
                              <p:par>
                                <p:cTn id="34" presetID="3" presetClass="entr" presetSubtype="10"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linds(horizontal)">
                                      <p:cBhvr>
                                        <p:cTn id="36" dur="500"/>
                                        <p:tgtEl>
                                          <p:spTgt spid="31"/>
                                        </p:tgtEl>
                                      </p:cBhvr>
                                    </p:animEffect>
                                  </p:childTnLst>
                                </p:cTn>
                              </p:par>
                              <p:par>
                                <p:cTn id="37" presetID="3" presetClass="entr" presetSubtype="1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par>
                                <p:cTn id="40" presetID="3" presetClass="entr" presetSubtype="10"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0"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6626"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6627"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grpSp>
        <p:nvGrpSpPr>
          <p:cNvPr id="31" name="组合 12"/>
          <p:cNvGrpSpPr>
            <a:grpSpLocks/>
          </p:cNvGrpSpPr>
          <p:nvPr/>
        </p:nvGrpSpPr>
        <p:grpSpPr bwMode="auto">
          <a:xfrm>
            <a:off x="2124075" y="1419225"/>
            <a:ext cx="4319588" cy="3216275"/>
            <a:chOff x="0" y="-131008"/>
            <a:chExt cx="3786214" cy="4370129"/>
          </a:xfrm>
        </p:grpSpPr>
        <p:pic>
          <p:nvPicPr>
            <p:cNvPr id="34" name="图片 6" descr="未命名.jpg"/>
            <p:cNvPicPr>
              <a:picLocks noChangeArrowheads="1"/>
            </p:cNvPicPr>
            <p:nvPr/>
          </p:nvPicPr>
          <p:blipFill>
            <a:blip r:embed="rId4"/>
            <a:srcRect/>
            <a:stretch>
              <a:fillRect/>
            </a:stretch>
          </p:blipFill>
          <p:spPr bwMode="auto">
            <a:xfrm>
              <a:off x="0" y="-131008"/>
              <a:ext cx="3786214" cy="3789890"/>
            </a:xfrm>
            <a:prstGeom prst="rect">
              <a:avLst/>
            </a:prstGeom>
            <a:noFill/>
            <a:ln w="9525">
              <a:noFill/>
              <a:miter lim="800000"/>
              <a:headEnd/>
              <a:tailEnd/>
            </a:ln>
            <a:effectLst>
              <a:outerShdw dist="139700" dir="2700000" algn="ctr" rotWithShape="0">
                <a:srgbClr val="333333">
                  <a:alpha val="62000"/>
                </a:srgbClr>
              </a:outerShdw>
            </a:effectLst>
          </p:spPr>
        </p:pic>
        <p:sp>
          <p:nvSpPr>
            <p:cNvPr id="26635" name="TextBox 7"/>
            <p:cNvSpPr txBox="1">
              <a:spLocks noChangeArrowheads="1"/>
            </p:cNvSpPr>
            <p:nvPr/>
          </p:nvSpPr>
          <p:spPr bwMode="auto">
            <a:xfrm>
              <a:off x="642242" y="3862666"/>
              <a:ext cx="2715038" cy="376455"/>
            </a:xfrm>
            <a:prstGeom prst="rect">
              <a:avLst/>
            </a:prstGeom>
            <a:noFill/>
            <a:ln w="9525">
              <a:noFill/>
              <a:miter lim="800000"/>
              <a:headEnd/>
              <a:tailEnd/>
            </a:ln>
          </p:spPr>
          <p:txBody>
            <a:bodyPr>
              <a:spAutoFit/>
            </a:bodyPr>
            <a:lstStyle/>
            <a:p>
              <a:pPr algn="ctr"/>
              <a:r>
                <a:rPr lang="zh-CN" altLang="en-US" sz="1200">
                  <a:solidFill>
                    <a:srgbClr val="00B0F0"/>
                  </a:solidFill>
                  <a:latin typeface="微软雅黑"/>
                  <a:ea typeface="微软雅黑"/>
                  <a:cs typeface="微软雅黑"/>
                </a:rPr>
                <a:t>校外实习基地签订仪式</a:t>
              </a:r>
            </a:p>
          </p:txBody>
        </p:sp>
      </p:grpSp>
      <p:sp>
        <p:nvSpPr>
          <p:cNvPr id="26633"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13</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3" presetClass="entr" presetSubtype="1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blinds(horizontal)">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7650"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7651"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pic>
        <p:nvPicPr>
          <p:cNvPr id="23" name="Picture 3" descr="D:\TDDOWNLOAD\win8风格图标\PNG\Communications\Blue\MB_0018_note1.png"/>
          <p:cNvPicPr>
            <a:picLocks noChangeAspect="1" noChangeArrowheads="1"/>
          </p:cNvPicPr>
          <p:nvPr/>
        </p:nvPicPr>
        <p:blipFill>
          <a:blip r:embed="rId4"/>
          <a:srcRect/>
          <a:stretch>
            <a:fillRect/>
          </a:stretch>
        </p:blipFill>
        <p:spPr bwMode="auto">
          <a:xfrm>
            <a:off x="1619250" y="2500313"/>
            <a:ext cx="288925" cy="287337"/>
          </a:xfrm>
          <a:prstGeom prst="rect">
            <a:avLst/>
          </a:prstGeom>
          <a:noFill/>
          <a:ln w="9525">
            <a:noFill/>
            <a:miter lim="800000"/>
            <a:headEnd/>
            <a:tailEnd/>
          </a:ln>
        </p:spPr>
      </p:pic>
      <p:sp>
        <p:nvSpPr>
          <p:cNvPr id="24" name="矩形 2"/>
          <p:cNvSpPr>
            <a:spLocks noChangeArrowheads="1"/>
          </p:cNvSpPr>
          <p:nvPr/>
        </p:nvSpPr>
        <p:spPr bwMode="auto">
          <a:xfrm>
            <a:off x="2051050" y="1400175"/>
            <a:ext cx="2519363"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如何根据校情选择办学定位？</a:t>
            </a:r>
            <a:endParaRPr lang="zh-CN" altLang="en-US" sz="1400" b="1">
              <a:latin typeface="华文中宋"/>
              <a:ea typeface="华文中宋"/>
              <a:cs typeface="华文中宋"/>
            </a:endParaRPr>
          </a:p>
        </p:txBody>
      </p:sp>
      <p:sp>
        <p:nvSpPr>
          <p:cNvPr id="25" name="矩形 4"/>
          <p:cNvSpPr>
            <a:spLocks noChangeArrowheads="1"/>
          </p:cNvSpPr>
          <p:nvPr/>
        </p:nvSpPr>
        <p:spPr bwMode="auto">
          <a:xfrm>
            <a:off x="1908175" y="2427288"/>
            <a:ext cx="4895850" cy="1062037"/>
          </a:xfrm>
          <a:prstGeom prst="rect">
            <a:avLst/>
          </a:prstGeom>
          <a:noFill/>
          <a:ln w="9525">
            <a:noFill/>
            <a:miter lim="800000"/>
            <a:headEnd/>
            <a:tailEnd/>
          </a:ln>
        </p:spPr>
        <p:txBody>
          <a:bodyPr>
            <a:spAutoFit/>
          </a:bodyPr>
          <a:lstStyle/>
          <a:p>
            <a:pPr>
              <a:lnSpc>
                <a:spcPct val="150000"/>
              </a:lnSpc>
            </a:pPr>
            <a:r>
              <a:rPr lang="zh-CN" altLang="zh-CN" sz="1400" b="1">
                <a:solidFill>
                  <a:srgbClr val="0070C0"/>
                </a:solidFill>
                <a:latin typeface="华文中宋"/>
                <a:ea typeface="华文中宋"/>
                <a:cs typeface="华文中宋"/>
              </a:rPr>
              <a:t>面向地方和行业需要</a:t>
            </a:r>
            <a:r>
              <a:rPr lang="zh-CN" altLang="en-US" sz="1400" b="1">
                <a:solidFill>
                  <a:srgbClr val="0070C0"/>
                </a:solidFill>
                <a:latin typeface="华文中宋"/>
                <a:ea typeface="华文中宋"/>
                <a:cs typeface="华文中宋"/>
              </a:rPr>
              <a:t>：</a:t>
            </a:r>
            <a:endParaRPr lang="en-US" altLang="zh-CN" sz="1400" b="1">
              <a:solidFill>
                <a:srgbClr val="0070C0"/>
              </a:solidFill>
              <a:latin typeface="华文中宋"/>
              <a:ea typeface="华文中宋"/>
              <a:cs typeface="华文中宋"/>
            </a:endParaRPr>
          </a:p>
          <a:p>
            <a:pPr>
              <a:lnSpc>
                <a:spcPct val="150000"/>
              </a:lnSpc>
            </a:pPr>
            <a:r>
              <a:rPr lang="en-US" altLang="zh-CN" sz="1400">
                <a:latin typeface="华文中宋"/>
                <a:ea typeface="华文中宋"/>
                <a:cs typeface="华文中宋"/>
              </a:rPr>
              <a:t>      </a:t>
            </a:r>
            <a:r>
              <a:rPr lang="zh-CN" altLang="zh-CN" sz="1400">
                <a:latin typeface="华文中宋"/>
                <a:ea typeface="华文中宋"/>
                <a:cs typeface="华文中宋"/>
              </a:rPr>
              <a:t>信息通信、装备制造、土木工程、现代服务业、</a:t>
            </a:r>
            <a:endParaRPr lang="en-US" altLang="zh-CN" sz="1400">
              <a:latin typeface="华文中宋"/>
              <a:ea typeface="华文中宋"/>
              <a:cs typeface="华文中宋"/>
            </a:endParaRPr>
          </a:p>
          <a:p>
            <a:pPr>
              <a:lnSpc>
                <a:spcPct val="150000"/>
              </a:lnSpc>
            </a:pPr>
            <a:r>
              <a:rPr lang="en-US" altLang="zh-CN" sz="1400">
                <a:latin typeface="华文中宋"/>
                <a:ea typeface="华文中宋"/>
                <a:cs typeface="华文中宋"/>
              </a:rPr>
              <a:t>      </a:t>
            </a:r>
            <a:r>
              <a:rPr lang="zh-CN" altLang="zh-CN" sz="1400">
                <a:latin typeface="华文中宋"/>
                <a:ea typeface="华文中宋"/>
                <a:cs typeface="华文中宋"/>
              </a:rPr>
              <a:t>融媒体</a:t>
            </a:r>
            <a:r>
              <a:rPr lang="zh-CN" altLang="en-US" sz="1400">
                <a:latin typeface="华文中宋"/>
                <a:ea typeface="华文中宋"/>
                <a:cs typeface="华文中宋"/>
              </a:rPr>
              <a:t>、</a:t>
            </a:r>
            <a:r>
              <a:rPr lang="zh-CN" altLang="zh-CN" sz="1400">
                <a:latin typeface="华文中宋"/>
                <a:ea typeface="华文中宋"/>
                <a:cs typeface="华文中宋"/>
              </a:rPr>
              <a:t>设计</a:t>
            </a:r>
            <a:r>
              <a:rPr lang="en-US" altLang="zh-CN" sz="1400">
                <a:latin typeface="华文中宋"/>
                <a:ea typeface="华文中宋"/>
                <a:cs typeface="华文中宋"/>
              </a:rPr>
              <a:t>……</a:t>
            </a:r>
            <a:endParaRPr lang="zh-CN" altLang="zh-CN" sz="1400">
              <a:latin typeface="华文中宋"/>
              <a:ea typeface="华文中宋"/>
              <a:cs typeface="华文中宋"/>
            </a:endParaRPr>
          </a:p>
        </p:txBody>
      </p:sp>
      <p:sp>
        <p:nvSpPr>
          <p:cNvPr id="26" name="矩形 5"/>
          <p:cNvSpPr>
            <a:spLocks noChangeArrowheads="1"/>
          </p:cNvSpPr>
          <p:nvPr/>
        </p:nvSpPr>
        <p:spPr bwMode="auto">
          <a:xfrm>
            <a:off x="2700338" y="1885950"/>
            <a:ext cx="901700" cy="307975"/>
          </a:xfrm>
          <a:prstGeom prst="rect">
            <a:avLst/>
          </a:prstGeom>
          <a:noFill/>
          <a:ln w="9525">
            <a:noFill/>
            <a:miter lim="800000"/>
            <a:headEnd/>
            <a:tailEnd/>
          </a:ln>
        </p:spPr>
        <p:txBody>
          <a:bodyPr wrap="none">
            <a:spAutoFit/>
          </a:bodyPr>
          <a:lstStyle/>
          <a:p>
            <a:r>
              <a:rPr lang="zh-CN" altLang="zh-CN" sz="1400">
                <a:latin typeface="华文中宋"/>
                <a:ea typeface="华文中宋"/>
                <a:cs typeface="华文中宋"/>
              </a:rPr>
              <a:t>高教大省</a:t>
            </a:r>
            <a:endParaRPr lang="zh-CN" altLang="en-US" sz="1400">
              <a:latin typeface="华文中宋"/>
              <a:ea typeface="华文中宋"/>
              <a:cs typeface="华文中宋"/>
            </a:endParaRPr>
          </a:p>
        </p:txBody>
      </p:sp>
      <p:sp>
        <p:nvSpPr>
          <p:cNvPr id="27" name="矩形 6"/>
          <p:cNvSpPr>
            <a:spLocks noChangeArrowheads="1"/>
          </p:cNvSpPr>
          <p:nvPr/>
        </p:nvSpPr>
        <p:spPr bwMode="auto">
          <a:xfrm>
            <a:off x="4284663" y="1903413"/>
            <a:ext cx="1081087" cy="307975"/>
          </a:xfrm>
          <a:prstGeom prst="rect">
            <a:avLst/>
          </a:prstGeom>
          <a:noFill/>
          <a:ln w="9525">
            <a:noFill/>
            <a:miter lim="800000"/>
            <a:headEnd/>
            <a:tailEnd/>
          </a:ln>
        </p:spPr>
        <p:txBody>
          <a:bodyPr wrap="none">
            <a:spAutoFit/>
          </a:bodyPr>
          <a:lstStyle/>
          <a:p>
            <a:r>
              <a:rPr lang="zh-CN" altLang="zh-CN" sz="1400">
                <a:latin typeface="华文中宋"/>
                <a:ea typeface="华文中宋"/>
                <a:cs typeface="华文中宋"/>
              </a:rPr>
              <a:t>无行业背景</a:t>
            </a:r>
            <a:endParaRPr lang="zh-CN" altLang="en-US" sz="1400">
              <a:latin typeface="华文中宋"/>
              <a:ea typeface="华文中宋"/>
              <a:cs typeface="华文中宋"/>
            </a:endParaRPr>
          </a:p>
        </p:txBody>
      </p:sp>
      <p:sp>
        <p:nvSpPr>
          <p:cNvPr id="28" name="矩形 7"/>
          <p:cNvSpPr>
            <a:spLocks noChangeArrowheads="1"/>
          </p:cNvSpPr>
          <p:nvPr/>
        </p:nvSpPr>
        <p:spPr bwMode="auto">
          <a:xfrm>
            <a:off x="1908175" y="3579813"/>
            <a:ext cx="4895850" cy="738187"/>
          </a:xfrm>
          <a:prstGeom prst="rect">
            <a:avLst/>
          </a:prstGeom>
          <a:noFill/>
          <a:ln w="9525">
            <a:noFill/>
            <a:miter lim="800000"/>
            <a:headEnd/>
            <a:tailEnd/>
          </a:ln>
        </p:spPr>
        <p:txBody>
          <a:bodyPr>
            <a:spAutoFit/>
          </a:bodyPr>
          <a:lstStyle/>
          <a:p>
            <a:pPr>
              <a:lnSpc>
                <a:spcPct val="150000"/>
              </a:lnSpc>
            </a:pPr>
            <a:r>
              <a:rPr lang="zh-CN" altLang="zh-CN" sz="1400" b="1">
                <a:solidFill>
                  <a:srgbClr val="0070C0"/>
                </a:solidFill>
                <a:latin typeface="华文中宋"/>
                <a:ea typeface="华文中宋"/>
                <a:cs typeface="华文中宋"/>
              </a:rPr>
              <a:t>定位</a:t>
            </a:r>
            <a:r>
              <a:rPr lang="zh-CN" altLang="en-US" sz="1400" b="1">
                <a:solidFill>
                  <a:srgbClr val="0070C0"/>
                </a:solidFill>
                <a:latin typeface="华文中宋"/>
                <a:ea typeface="华文中宋"/>
                <a:cs typeface="华文中宋"/>
              </a:rPr>
              <a:t>：</a:t>
            </a:r>
            <a:r>
              <a:rPr lang="zh-CN" altLang="zh-CN" sz="1400" b="1">
                <a:solidFill>
                  <a:srgbClr val="0070C0"/>
                </a:solidFill>
                <a:latin typeface="华文中宋"/>
                <a:ea typeface="华文中宋"/>
                <a:cs typeface="华文中宋"/>
              </a:rPr>
              <a:t>高素质应用型人才</a:t>
            </a:r>
            <a:endParaRPr lang="en-US" altLang="zh-CN" sz="1400" b="1">
              <a:solidFill>
                <a:srgbClr val="0070C0"/>
              </a:solidFill>
              <a:latin typeface="华文中宋"/>
              <a:ea typeface="华文中宋"/>
              <a:cs typeface="华文中宋"/>
            </a:endParaRPr>
          </a:p>
          <a:p>
            <a:pPr>
              <a:lnSpc>
                <a:spcPct val="150000"/>
              </a:lnSpc>
            </a:pPr>
            <a:r>
              <a:rPr lang="en-US" altLang="zh-CN" sz="1400">
                <a:latin typeface="华文中宋"/>
                <a:ea typeface="华文中宋"/>
                <a:cs typeface="华文中宋"/>
              </a:rPr>
              <a:t>                 </a:t>
            </a:r>
            <a:r>
              <a:rPr lang="zh-CN" altLang="zh-CN" sz="1400">
                <a:solidFill>
                  <a:srgbClr val="C00000"/>
                </a:solidFill>
                <a:latin typeface="华文中宋"/>
                <a:ea typeface="华文中宋"/>
                <a:cs typeface="华文中宋"/>
              </a:rPr>
              <a:t>既掌握现代科学技术又接受系统技能训练</a:t>
            </a:r>
            <a:endParaRPr lang="zh-CN" altLang="en-US" sz="1400">
              <a:solidFill>
                <a:srgbClr val="C00000"/>
              </a:solidFill>
              <a:latin typeface="华文中宋"/>
              <a:ea typeface="华文中宋"/>
              <a:cs typeface="华文中宋"/>
            </a:endParaRPr>
          </a:p>
        </p:txBody>
      </p:sp>
      <p:sp>
        <p:nvSpPr>
          <p:cNvPr id="30" name="矩形 29"/>
          <p:cNvSpPr/>
          <p:nvPr/>
        </p:nvSpPr>
        <p:spPr>
          <a:xfrm>
            <a:off x="1619672" y="1399877"/>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1</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8" name="Picture 3" descr="D:\TDDOWNLOAD\win8风格图标\PNG\Communications\Blue\MB_0018_note1.png"/>
          <p:cNvPicPr>
            <a:picLocks noChangeAspect="1" noChangeArrowheads="1"/>
          </p:cNvPicPr>
          <p:nvPr/>
        </p:nvPicPr>
        <p:blipFill>
          <a:blip r:embed="rId4"/>
          <a:srcRect/>
          <a:stretch>
            <a:fillRect/>
          </a:stretch>
        </p:blipFill>
        <p:spPr bwMode="auto">
          <a:xfrm>
            <a:off x="1619250" y="3651250"/>
            <a:ext cx="288925" cy="288925"/>
          </a:xfrm>
          <a:prstGeom prst="rect">
            <a:avLst/>
          </a:prstGeom>
          <a:noFill/>
          <a:ln w="9525">
            <a:noFill/>
            <a:miter lim="800000"/>
            <a:headEnd/>
            <a:tailEnd/>
          </a:ln>
        </p:spPr>
      </p:pic>
      <p:sp>
        <p:nvSpPr>
          <p:cNvPr id="27664"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14</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3"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0"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p:stCondLst>
                              <p:cond delay="3000"/>
                            </p:stCondLst>
                            <p:childTnLst>
                              <p:par>
                                <p:cTn id="32" presetID="8" presetClass="entr" presetSubtype="32"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diamond(out)">
                                      <p:cBhvr>
                                        <p:cTn id="34" dur="500"/>
                                        <p:tgtEl>
                                          <p:spTgt spid="26"/>
                                        </p:tgtEl>
                                      </p:cBhvr>
                                    </p:animEffect>
                                  </p:childTnLst>
                                </p:cTn>
                              </p:par>
                            </p:childTnLst>
                          </p:cTn>
                        </p:par>
                        <p:par>
                          <p:cTn id="35" fill="hold">
                            <p:stCondLst>
                              <p:cond delay="3500"/>
                            </p:stCondLst>
                            <p:childTnLst>
                              <p:par>
                                <p:cTn id="36" presetID="8" presetClass="entr" presetSubtype="32"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diamond(out)">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checkerboard(across)">
                                      <p:cBhvr>
                                        <p:cTn id="43" dur="500"/>
                                        <p:tgtEl>
                                          <p:spTgt spid="23"/>
                                        </p:tgtEl>
                                      </p:cBhvr>
                                    </p:animEffect>
                                  </p:childTnLst>
                                </p:cTn>
                              </p:par>
                            </p:childTnLst>
                          </p:cTn>
                        </p:par>
                        <p:par>
                          <p:cTn id="44" fill="hold">
                            <p:stCondLst>
                              <p:cond delay="500"/>
                            </p:stCondLst>
                            <p:childTnLst>
                              <p:par>
                                <p:cTn id="45" presetID="5" presetClass="entr" presetSubtype="1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checkerboard(across)">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checkerboard(across)">
                                      <p:cBhvr>
                                        <p:cTn id="52" dur="500"/>
                                        <p:tgtEl>
                                          <p:spTgt spid="38"/>
                                        </p:tgtEl>
                                      </p:cBhvr>
                                    </p:animEffect>
                                  </p:childTnLst>
                                </p:cTn>
                              </p:par>
                            </p:childTnLst>
                          </p:cTn>
                        </p:par>
                        <p:par>
                          <p:cTn id="53" fill="hold">
                            <p:stCondLst>
                              <p:cond delay="500"/>
                            </p:stCondLst>
                            <p:childTnLst>
                              <p:par>
                                <p:cTn id="54" presetID="5" presetClass="entr" presetSubtype="1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checkerboard(across)">
                                      <p:cBhvr>
                                        <p:cTn id="5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8674"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8675"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9" name="矩形 1"/>
          <p:cNvSpPr>
            <a:spLocks noChangeArrowheads="1"/>
          </p:cNvSpPr>
          <p:nvPr/>
        </p:nvSpPr>
        <p:spPr bwMode="auto">
          <a:xfrm>
            <a:off x="1835150" y="3487738"/>
            <a:ext cx="3457575" cy="307975"/>
          </a:xfrm>
          <a:prstGeom prst="rect">
            <a:avLst/>
          </a:prstGeom>
          <a:noFill/>
          <a:ln w="9525">
            <a:noFill/>
            <a:miter lim="800000"/>
            <a:headEnd/>
            <a:tailEnd/>
          </a:ln>
        </p:spPr>
        <p:txBody>
          <a:bodyPr>
            <a:spAutoFit/>
          </a:bodyPr>
          <a:lstStyle/>
          <a:p>
            <a:r>
              <a:rPr lang="zh-CN" altLang="zh-CN" sz="1400">
                <a:latin typeface="华文中宋"/>
                <a:ea typeface="华文中宋"/>
                <a:cs typeface="华文中宋"/>
              </a:rPr>
              <a:t>水平</a:t>
            </a:r>
            <a:r>
              <a:rPr lang="zh-CN" altLang="en-US" sz="1400">
                <a:latin typeface="华文中宋"/>
                <a:ea typeface="华文中宋"/>
                <a:cs typeface="华文中宋"/>
              </a:rPr>
              <a:t>：</a:t>
            </a:r>
            <a:r>
              <a:rPr lang="zh-CN" altLang="zh-CN" sz="1400">
                <a:latin typeface="华文中宋"/>
                <a:ea typeface="华文中宋"/>
                <a:cs typeface="华文中宋"/>
              </a:rPr>
              <a:t>体现在办学目标实现的程度</a:t>
            </a:r>
          </a:p>
        </p:txBody>
      </p:sp>
      <p:sp>
        <p:nvSpPr>
          <p:cNvPr id="36" name="矩形 35"/>
          <p:cNvSpPr>
            <a:spLocks noChangeArrowheads="1"/>
          </p:cNvSpPr>
          <p:nvPr/>
        </p:nvSpPr>
        <p:spPr bwMode="auto">
          <a:xfrm>
            <a:off x="1979613" y="1924050"/>
            <a:ext cx="992187" cy="307975"/>
          </a:xfrm>
          <a:prstGeom prst="rect">
            <a:avLst/>
          </a:prstGeom>
          <a:noFill/>
          <a:ln w="9525">
            <a:noFill/>
            <a:miter lim="800000"/>
            <a:headEnd/>
            <a:tailEnd/>
          </a:ln>
        </p:spPr>
        <p:txBody>
          <a:bodyPr wrap="none">
            <a:spAutoFit/>
          </a:bodyPr>
          <a:lstStyle/>
          <a:p>
            <a:r>
              <a:rPr lang="zh-CN" altLang="zh-CN" sz="1400" b="1">
                <a:solidFill>
                  <a:srgbClr val="0070C0"/>
                </a:solidFill>
                <a:latin typeface="华文中宋"/>
                <a:ea typeface="华文中宋"/>
                <a:cs typeface="华文中宋"/>
              </a:rPr>
              <a:t>办学定位</a:t>
            </a:r>
            <a:r>
              <a:rPr lang="en-US" altLang="zh-CN" sz="1400" b="1">
                <a:solidFill>
                  <a:srgbClr val="0070C0"/>
                </a:solidFill>
                <a:latin typeface="华文中宋"/>
                <a:ea typeface="华文中宋"/>
                <a:cs typeface="华文中宋"/>
              </a:rPr>
              <a:t> </a:t>
            </a:r>
            <a:endParaRPr lang="zh-CN" altLang="en-US" sz="1400">
              <a:solidFill>
                <a:srgbClr val="0070C0"/>
              </a:solidFill>
              <a:latin typeface="华文中宋"/>
              <a:ea typeface="华文中宋"/>
              <a:cs typeface="华文中宋"/>
            </a:endParaRPr>
          </a:p>
        </p:txBody>
      </p:sp>
      <p:sp>
        <p:nvSpPr>
          <p:cNvPr id="39" name="矩形 4"/>
          <p:cNvSpPr>
            <a:spLocks noChangeArrowheads="1"/>
          </p:cNvSpPr>
          <p:nvPr/>
        </p:nvSpPr>
        <p:spPr bwMode="auto">
          <a:xfrm>
            <a:off x="1836738" y="2374900"/>
            <a:ext cx="2159000" cy="307975"/>
          </a:xfrm>
          <a:prstGeom prst="rect">
            <a:avLst/>
          </a:prstGeom>
          <a:noFill/>
          <a:ln w="9525">
            <a:noFill/>
            <a:miter lim="800000"/>
            <a:headEnd/>
            <a:tailEnd/>
          </a:ln>
        </p:spPr>
        <p:txBody>
          <a:bodyPr wrap="none">
            <a:spAutoFit/>
          </a:bodyPr>
          <a:lstStyle/>
          <a:p>
            <a:r>
              <a:rPr lang="zh-CN" altLang="zh-CN" sz="1400">
                <a:latin typeface="华文中宋"/>
                <a:ea typeface="华文中宋"/>
                <a:cs typeface="华文中宋"/>
              </a:rPr>
              <a:t>类别</a:t>
            </a:r>
            <a:r>
              <a:rPr lang="zh-CN" altLang="en-US" sz="1400">
                <a:latin typeface="华文中宋"/>
                <a:ea typeface="华文中宋"/>
                <a:cs typeface="华文中宋"/>
              </a:rPr>
              <a:t>：</a:t>
            </a:r>
            <a:r>
              <a:rPr lang="zh-CN" altLang="zh-CN" sz="1400">
                <a:latin typeface="华文中宋"/>
                <a:ea typeface="华文中宋"/>
                <a:cs typeface="华文中宋"/>
              </a:rPr>
              <a:t>专科、多科、综合</a:t>
            </a:r>
            <a:endParaRPr lang="zh-CN" altLang="en-US" sz="1400">
              <a:latin typeface="华文中宋"/>
              <a:ea typeface="华文中宋"/>
              <a:cs typeface="华文中宋"/>
            </a:endParaRPr>
          </a:p>
        </p:txBody>
      </p:sp>
      <p:sp>
        <p:nvSpPr>
          <p:cNvPr id="40" name="矩形 5"/>
          <p:cNvSpPr>
            <a:spLocks noChangeArrowheads="1"/>
          </p:cNvSpPr>
          <p:nvPr/>
        </p:nvSpPr>
        <p:spPr bwMode="auto">
          <a:xfrm>
            <a:off x="1835150" y="2911475"/>
            <a:ext cx="4932363" cy="307975"/>
          </a:xfrm>
          <a:prstGeom prst="rect">
            <a:avLst/>
          </a:prstGeom>
          <a:noFill/>
          <a:ln w="9525">
            <a:noFill/>
            <a:miter lim="800000"/>
            <a:headEnd/>
            <a:tailEnd/>
          </a:ln>
        </p:spPr>
        <p:txBody>
          <a:bodyPr>
            <a:spAutoFit/>
          </a:bodyPr>
          <a:lstStyle/>
          <a:p>
            <a:r>
              <a:rPr lang="zh-CN" altLang="zh-CN" sz="1400">
                <a:latin typeface="华文中宋"/>
                <a:ea typeface="华文中宋"/>
                <a:cs typeface="华文中宋"/>
              </a:rPr>
              <a:t>层次</a:t>
            </a:r>
            <a:r>
              <a:rPr lang="zh-CN" altLang="en-US" sz="1400">
                <a:latin typeface="华文中宋"/>
                <a:ea typeface="华文中宋"/>
                <a:cs typeface="华文中宋"/>
              </a:rPr>
              <a:t>：</a:t>
            </a:r>
            <a:r>
              <a:rPr lang="zh-CN" altLang="zh-CN" sz="1400">
                <a:latin typeface="华文中宋"/>
                <a:ea typeface="华文中宋"/>
                <a:cs typeface="华文中宋"/>
              </a:rPr>
              <a:t>科研教学所必须运用到的高深知识的深度与程度</a:t>
            </a:r>
            <a:endParaRPr lang="zh-CN" altLang="en-US" sz="1400">
              <a:latin typeface="华文中宋"/>
              <a:ea typeface="华文中宋"/>
              <a:cs typeface="华文中宋"/>
            </a:endParaRPr>
          </a:p>
        </p:txBody>
      </p:sp>
      <p:pic>
        <p:nvPicPr>
          <p:cNvPr id="41" name="Picture 3" descr="D:\TDDOWNLOAD\win8风格图标\PNG\Communications\Blue\MB_0018_note1.png"/>
          <p:cNvPicPr>
            <a:picLocks noChangeAspect="1" noChangeArrowheads="1"/>
          </p:cNvPicPr>
          <p:nvPr/>
        </p:nvPicPr>
        <p:blipFill>
          <a:blip r:embed="rId4"/>
          <a:srcRect/>
          <a:stretch>
            <a:fillRect/>
          </a:stretch>
        </p:blipFill>
        <p:spPr bwMode="auto">
          <a:xfrm>
            <a:off x="1619250" y="1943100"/>
            <a:ext cx="288925" cy="288925"/>
          </a:xfrm>
          <a:prstGeom prst="rect">
            <a:avLst/>
          </a:prstGeom>
          <a:noFill/>
          <a:ln w="9525">
            <a:noFill/>
            <a:miter lim="800000"/>
            <a:headEnd/>
            <a:tailEnd/>
          </a:ln>
        </p:spPr>
      </p:pic>
      <p:sp>
        <p:nvSpPr>
          <p:cNvPr id="18" name="矩形 2"/>
          <p:cNvSpPr>
            <a:spLocks noChangeArrowheads="1"/>
          </p:cNvSpPr>
          <p:nvPr/>
        </p:nvSpPr>
        <p:spPr bwMode="auto">
          <a:xfrm>
            <a:off x="2051050" y="1400175"/>
            <a:ext cx="2519363"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如何根据校情选择办学定位？</a:t>
            </a:r>
            <a:endParaRPr lang="zh-CN" altLang="en-US" sz="1400" b="1">
              <a:latin typeface="华文中宋"/>
              <a:ea typeface="华文中宋"/>
              <a:cs typeface="华文中宋"/>
            </a:endParaRPr>
          </a:p>
        </p:txBody>
      </p:sp>
      <p:sp>
        <p:nvSpPr>
          <p:cNvPr id="19" name="矩形 18"/>
          <p:cNvSpPr/>
          <p:nvPr/>
        </p:nvSpPr>
        <p:spPr>
          <a:xfrm>
            <a:off x="1619672" y="1399877"/>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1</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8687"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15</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3"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3000"/>
                            </p:stCondLst>
                            <p:childTnLst>
                              <p:par>
                                <p:cTn id="32" presetID="5" presetClass="entr" presetSubtype="10"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checkerboard(across)">
                                      <p:cBhvr>
                                        <p:cTn id="34" dur="500"/>
                                        <p:tgtEl>
                                          <p:spTgt spid="41"/>
                                        </p:tgtEl>
                                      </p:cBhvr>
                                    </p:animEffect>
                                  </p:childTnLst>
                                </p:cTn>
                              </p:par>
                            </p:childTnLst>
                          </p:cTn>
                        </p:par>
                        <p:par>
                          <p:cTn id="35" fill="hold">
                            <p:stCondLst>
                              <p:cond delay="3500"/>
                            </p:stCondLst>
                            <p:childTnLst>
                              <p:par>
                                <p:cTn id="36" presetID="5"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checkerboard(across)">
                                      <p:cBhvr>
                                        <p:cTn id="38" dur="500"/>
                                        <p:tgtEl>
                                          <p:spTgt spid="36"/>
                                        </p:tgtEl>
                                      </p:cBhvr>
                                    </p:animEffect>
                                  </p:childTnLst>
                                </p:cTn>
                              </p:par>
                            </p:childTnLst>
                          </p:cTn>
                        </p:par>
                        <p:par>
                          <p:cTn id="39" fill="hold">
                            <p:stCondLst>
                              <p:cond delay="4000"/>
                            </p:stCondLst>
                            <p:childTnLst>
                              <p:par>
                                <p:cTn id="40" presetID="5" presetClass="entr" presetSubtype="1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checkerboard(across)">
                                      <p:cBhvr>
                                        <p:cTn id="42" dur="500"/>
                                        <p:tgtEl>
                                          <p:spTgt spid="39"/>
                                        </p:tgtEl>
                                      </p:cBhvr>
                                    </p:animEffect>
                                  </p:childTnLst>
                                </p:cTn>
                              </p:par>
                            </p:childTnLst>
                          </p:cTn>
                        </p:par>
                        <p:par>
                          <p:cTn id="43" fill="hold">
                            <p:stCondLst>
                              <p:cond delay="4500"/>
                            </p:stCondLst>
                            <p:childTnLst>
                              <p:par>
                                <p:cTn id="44" presetID="5" presetClass="entr" presetSubtype="1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checkerboard(across)">
                                      <p:cBhvr>
                                        <p:cTn id="46" dur="500"/>
                                        <p:tgtEl>
                                          <p:spTgt spid="40"/>
                                        </p:tgtEl>
                                      </p:cBhvr>
                                    </p:animEffect>
                                  </p:childTnLst>
                                </p:cTn>
                              </p:par>
                            </p:childTnLst>
                          </p:cTn>
                        </p:par>
                        <p:par>
                          <p:cTn id="47" fill="hold">
                            <p:stCondLst>
                              <p:cond delay="5000"/>
                            </p:stCondLst>
                            <p:childTnLst>
                              <p:par>
                                <p:cTn id="48" presetID="5" presetClass="entr" presetSubtype="1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checkerboard(across)">
                                      <p:cBhvr>
                                        <p:cTn id="5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9" grpId="0"/>
      <p:bldP spid="36" grpId="0"/>
      <p:bldP spid="39" grpId="0"/>
      <p:bldP spid="40"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9698"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9699"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33" name="TextBox 32"/>
          <p:cNvSpPr txBox="1"/>
          <p:nvPr/>
        </p:nvSpPr>
        <p:spPr>
          <a:xfrm rot="10800000" flipV="1">
            <a:off x="3346450" y="2122488"/>
            <a:ext cx="4535488" cy="1385887"/>
          </a:xfrm>
          <a:prstGeom prst="rect">
            <a:avLst/>
          </a:prstGeom>
          <a:solidFill>
            <a:schemeClr val="bg1">
              <a:lumMod val="85000"/>
            </a:schemeClr>
          </a:solidFill>
        </p:spPr>
        <p:txBody>
          <a:bodyPr>
            <a:spAutoFit/>
          </a:bodyPr>
          <a:lstStyle/>
          <a:p>
            <a:pPr fontAlgn="auto">
              <a:lnSpc>
                <a:spcPct val="200000"/>
              </a:lnSpc>
              <a:spcBef>
                <a:spcPts val="0"/>
              </a:spcBef>
              <a:spcAft>
                <a:spcPts val="0"/>
              </a:spcAft>
              <a:defRPr/>
            </a:pPr>
            <a:r>
              <a:rPr lang="en-US" altLang="zh-CN" sz="1400" dirty="0">
                <a:solidFill>
                  <a:srgbClr val="5B010A"/>
                </a:solidFill>
                <a:latin typeface="华文新魏" pitchFamily="2" charset="-122"/>
                <a:ea typeface="华文新魏" pitchFamily="2" charset="-122"/>
              </a:rPr>
              <a:t>    </a:t>
            </a:r>
            <a:r>
              <a:rPr lang="zh-CN" altLang="zh-CN" sz="1400" dirty="0">
                <a:solidFill>
                  <a:schemeClr val="accent6">
                    <a:lumMod val="50000"/>
                  </a:schemeClr>
                </a:solidFill>
                <a:latin typeface="微软雅黑" pitchFamily="34" charset="-122"/>
                <a:ea typeface="微软雅黑" pitchFamily="34" charset="-122"/>
              </a:rPr>
              <a:t>高</a:t>
            </a:r>
            <a:r>
              <a:rPr lang="zh-CN" altLang="zh-CN" sz="1400" dirty="0">
                <a:solidFill>
                  <a:schemeClr val="accent6">
                    <a:lumMod val="50000"/>
                  </a:schemeClr>
                </a:solidFill>
                <a:latin typeface="微软雅黑" pitchFamily="34" charset="-122"/>
                <a:ea typeface="微软雅黑" pitchFamily="34" charset="-122"/>
              </a:rPr>
              <a:t>校怎么定位以及在其定位层次上办成什么水平，是多种因素和条件决定的，办学者（公办和民办）只能在给定条件下办学。</a:t>
            </a:r>
            <a:endParaRPr lang="zh-CN" altLang="en-US" sz="1400" dirty="0">
              <a:solidFill>
                <a:schemeClr val="accent6">
                  <a:lumMod val="50000"/>
                </a:schemeClr>
              </a:solidFill>
              <a:latin typeface="微软雅黑" pitchFamily="34" charset="-122"/>
              <a:ea typeface="微软雅黑" pitchFamily="34" charset="-122"/>
            </a:endParaRPr>
          </a:p>
        </p:txBody>
      </p:sp>
      <p:pic>
        <p:nvPicPr>
          <p:cNvPr id="17" name="图片 2" descr="www.tuweimei.comComp_10783851_QD0pL2fbu4Czmg2COkwX13qtD9JN38YK.jpg"/>
          <p:cNvPicPr>
            <a:picLocks noGrp="1" noChangeAspect="1"/>
          </p:cNvPicPr>
          <p:nvPr isPhoto="1"/>
        </p:nvPicPr>
        <p:blipFill>
          <a:blip r:embed="rId4"/>
          <a:srcRect/>
          <a:stretch>
            <a:fillRect/>
          </a:stretch>
        </p:blipFill>
        <p:spPr bwMode="auto">
          <a:xfrm>
            <a:off x="971550" y="2001838"/>
            <a:ext cx="2159000" cy="1506537"/>
          </a:xfrm>
          <a:prstGeom prst="rect">
            <a:avLst/>
          </a:prstGeom>
          <a:noFill/>
          <a:ln w="9525">
            <a:noFill/>
            <a:miter lim="800000"/>
            <a:headEnd/>
            <a:tailEnd/>
          </a:ln>
        </p:spPr>
      </p:pic>
      <p:sp>
        <p:nvSpPr>
          <p:cNvPr id="16" name="矩形 2"/>
          <p:cNvSpPr>
            <a:spLocks noChangeArrowheads="1"/>
          </p:cNvSpPr>
          <p:nvPr/>
        </p:nvSpPr>
        <p:spPr bwMode="auto">
          <a:xfrm>
            <a:off x="2051050" y="1400175"/>
            <a:ext cx="2519363"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如何根据校情选择办学定位？</a:t>
            </a:r>
            <a:endParaRPr lang="zh-CN" altLang="en-US" sz="1400" b="1">
              <a:latin typeface="华文中宋"/>
              <a:ea typeface="华文中宋"/>
              <a:cs typeface="华文中宋"/>
            </a:endParaRPr>
          </a:p>
        </p:txBody>
      </p:sp>
      <p:sp>
        <p:nvSpPr>
          <p:cNvPr id="18" name="矩形 17"/>
          <p:cNvSpPr/>
          <p:nvPr/>
        </p:nvSpPr>
        <p:spPr>
          <a:xfrm>
            <a:off x="1619672" y="1399877"/>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1</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9708"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16</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4000"/>
                            </p:stCondLst>
                            <p:childTnLst>
                              <p:par>
                                <p:cTn id="21" presetID="53"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4500"/>
                            </p:stCondLst>
                            <p:childTnLst>
                              <p:par>
                                <p:cTn id="27" presetID="53"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Effect transition="in" filter="fade">
                                      <p:cBhvr>
                                        <p:cTn id="31" dur="1000"/>
                                        <p:tgtEl>
                                          <p:spTgt spid="16"/>
                                        </p:tgtEl>
                                      </p:cBhvr>
                                    </p:animEffect>
                                  </p:childTnLst>
                                </p:cTn>
                              </p:par>
                            </p:childTnLst>
                          </p:cTn>
                        </p:par>
                        <p:par>
                          <p:cTn id="32" fill="hold">
                            <p:stCondLst>
                              <p:cond delay="5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childTnLst>
                                </p:cTn>
                              </p:par>
                              <p:par>
                                <p:cTn id="36" presetID="8" presetClass="entr" presetSubtype="32"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diamond(out)">
                                      <p:cBhvr>
                                        <p:cTn id="3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33"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0722"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0723"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4" name="矩形 2"/>
          <p:cNvSpPr>
            <a:spLocks noChangeArrowheads="1"/>
          </p:cNvSpPr>
          <p:nvPr/>
        </p:nvSpPr>
        <p:spPr bwMode="auto">
          <a:xfrm>
            <a:off x="2051050" y="1419225"/>
            <a:ext cx="3236913"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应用技术大学，是否需要抓学科建设？</a:t>
            </a:r>
            <a:endParaRPr lang="zh-CN" altLang="en-US" sz="1400" b="1">
              <a:latin typeface="华文中宋"/>
              <a:ea typeface="华文中宋"/>
              <a:cs typeface="华文中宋"/>
            </a:endParaRPr>
          </a:p>
        </p:txBody>
      </p:sp>
      <p:sp>
        <p:nvSpPr>
          <p:cNvPr id="30" name="矩形 29"/>
          <p:cNvSpPr/>
          <p:nvPr/>
        </p:nvSpPr>
        <p:spPr>
          <a:xfrm>
            <a:off x="1619672" y="1419622"/>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2</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9" name="矩形 28"/>
          <p:cNvSpPr/>
          <p:nvPr/>
        </p:nvSpPr>
        <p:spPr>
          <a:xfrm>
            <a:off x="2555776" y="2499742"/>
            <a:ext cx="3384376" cy="30777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spAutoFit/>
          </a:bodyPr>
          <a:lstStyle/>
          <a:p>
            <a:pPr fontAlgn="auto">
              <a:spcBef>
                <a:spcPts val="0"/>
              </a:spcBef>
              <a:spcAft>
                <a:spcPts val="0"/>
              </a:spcAft>
              <a:defRPr/>
            </a:pPr>
            <a:r>
              <a:rPr lang="zh-CN" altLang="zh-CN" sz="1400" dirty="0">
                <a:solidFill>
                  <a:schemeClr val="bg1"/>
                </a:solidFill>
                <a:latin typeface="华文中宋" pitchFamily="2" charset="-122"/>
                <a:ea typeface="华文中宋" pitchFamily="2" charset="-122"/>
              </a:rPr>
              <a:t>课程教学： “理论够用，实践为重”</a:t>
            </a:r>
          </a:p>
        </p:txBody>
      </p:sp>
      <p:sp>
        <p:nvSpPr>
          <p:cNvPr id="33" name="矩形 32"/>
          <p:cNvSpPr/>
          <p:nvPr/>
        </p:nvSpPr>
        <p:spPr>
          <a:xfrm>
            <a:off x="2555875" y="3292475"/>
            <a:ext cx="3384550" cy="306388"/>
          </a:xfrm>
          <a:prstGeom prst="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p:spPr>
        <p:txBody>
          <a:bodyPr>
            <a:spAutoFit/>
          </a:bodyPr>
          <a:lstStyle/>
          <a:p>
            <a:pPr fontAlgn="auto">
              <a:spcBef>
                <a:spcPts val="0"/>
              </a:spcBef>
              <a:spcAft>
                <a:spcPts val="0"/>
              </a:spcAft>
              <a:defRPr/>
            </a:pPr>
            <a:r>
              <a:rPr lang="zh-CN" altLang="zh-CN" sz="1400" dirty="0">
                <a:solidFill>
                  <a:schemeClr val="tx1">
                    <a:lumMod val="50000"/>
                  </a:schemeClr>
                </a:solidFill>
                <a:latin typeface="华文中宋" pitchFamily="2" charset="-122"/>
                <a:ea typeface="华文中宋" pitchFamily="2" charset="-122"/>
              </a:rPr>
              <a:t>专业</a:t>
            </a:r>
            <a:r>
              <a:rPr lang="zh-CN" altLang="en-US" sz="1400" dirty="0">
                <a:solidFill>
                  <a:schemeClr val="tx1">
                    <a:lumMod val="50000"/>
                  </a:schemeClr>
                </a:solidFill>
                <a:latin typeface="华文中宋" pitchFamily="2" charset="-122"/>
                <a:ea typeface="华文中宋" pitchFamily="2" charset="-122"/>
              </a:rPr>
              <a:t>设置：学科为依托，市场为导向</a:t>
            </a:r>
            <a:endParaRPr lang="en-US" altLang="zh-CN" sz="1400" dirty="0">
              <a:solidFill>
                <a:schemeClr val="tx1">
                  <a:lumMod val="50000"/>
                </a:schemeClr>
              </a:solidFill>
              <a:latin typeface="华文中宋" pitchFamily="2" charset="-122"/>
              <a:ea typeface="华文中宋" pitchFamily="2" charset="-122"/>
            </a:endParaRPr>
          </a:p>
        </p:txBody>
      </p:sp>
      <p:sp>
        <p:nvSpPr>
          <p:cNvPr id="36" name="TextBox 35"/>
          <p:cNvSpPr txBox="1"/>
          <p:nvPr/>
        </p:nvSpPr>
        <p:spPr>
          <a:xfrm>
            <a:off x="1547664" y="2058983"/>
            <a:ext cx="720080" cy="5847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spAutoFit/>
          </a:bodyPr>
          <a:lstStyle>
            <a:defPPr>
              <a:defRPr lang="zh-CN"/>
            </a:defPPr>
            <a:lvl1pPr>
              <a:defRPr sz="2400">
                <a:latin typeface="华文中宋" pitchFamily="2" charset="-122"/>
                <a:ea typeface="华文中宋" pitchFamily="2" charset="-122"/>
              </a:defRPr>
            </a:lvl1pPr>
          </a:lstStyle>
          <a:p>
            <a:pPr algn="ctr" fontAlgn="auto">
              <a:spcBef>
                <a:spcPts val="0"/>
              </a:spcBef>
              <a:spcAft>
                <a:spcPts val="0"/>
              </a:spcAft>
              <a:defRPr/>
            </a:pPr>
            <a:r>
              <a:rPr lang="zh-CN" altLang="zh-CN" sz="1600" b="1" dirty="0" smtClean="0">
                <a:solidFill>
                  <a:schemeClr val="bg1"/>
                </a:solidFill>
                <a:latin typeface="微软雅黑" pitchFamily="34" charset="-122"/>
                <a:ea typeface="微软雅黑" pitchFamily="34" charset="-122"/>
              </a:rPr>
              <a:t>职业</a:t>
            </a:r>
            <a:endParaRPr lang="en-US" altLang="zh-CN" sz="1600" b="1" dirty="0" smtClean="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zh-CN" sz="1600" b="1" dirty="0" smtClean="0">
                <a:solidFill>
                  <a:schemeClr val="bg1"/>
                </a:solidFill>
                <a:latin typeface="微软雅黑" pitchFamily="34" charset="-122"/>
                <a:ea typeface="微软雅黑" pitchFamily="34" charset="-122"/>
              </a:rPr>
              <a:t>院校</a:t>
            </a:r>
            <a:endParaRPr lang="zh-CN" altLang="en-US" sz="1600" b="1" dirty="0" smtClean="0">
              <a:solidFill>
                <a:schemeClr val="bg1"/>
              </a:solidFill>
              <a:latin typeface="微软雅黑" pitchFamily="34" charset="-122"/>
              <a:ea typeface="微软雅黑" pitchFamily="34" charset="-122"/>
            </a:endParaRPr>
          </a:p>
        </p:txBody>
      </p:sp>
      <p:sp>
        <p:nvSpPr>
          <p:cNvPr id="39" name="TextBox 38"/>
          <p:cNvSpPr txBox="1">
            <a:spLocks noChangeArrowheads="1"/>
          </p:cNvSpPr>
          <p:nvPr/>
        </p:nvSpPr>
        <p:spPr bwMode="auto">
          <a:xfrm>
            <a:off x="1631950" y="3148013"/>
            <a:ext cx="492125" cy="1511300"/>
          </a:xfrm>
          <a:prstGeom prst="rect">
            <a:avLst/>
          </a:prstGeom>
          <a:gradFill rotWithShape="1">
            <a:gsLst>
              <a:gs pos="0">
                <a:srgbClr val="A07400"/>
              </a:gs>
              <a:gs pos="50000">
                <a:srgbClr val="E6A900"/>
              </a:gs>
              <a:gs pos="100000">
                <a:srgbClr val="FFCA00"/>
              </a:gs>
            </a:gsLst>
            <a:lin ang="5400000" scaled="1"/>
          </a:gradFill>
          <a:ln w="9525">
            <a:noFill/>
            <a:miter lim="800000"/>
            <a:headEnd/>
            <a:tailEnd/>
          </a:ln>
        </p:spPr>
        <p:txBody>
          <a:bodyPr vert="eaVert">
            <a:spAutoFit/>
          </a:bodyPr>
          <a:lstStyle/>
          <a:p>
            <a:pPr algn="ctr"/>
            <a:r>
              <a:rPr lang="zh-CN" altLang="zh-CN" sz="2000" b="1">
                <a:solidFill>
                  <a:schemeClr val="bg1"/>
                </a:solidFill>
                <a:latin typeface="微软雅黑"/>
                <a:ea typeface="微软雅黑"/>
                <a:cs typeface="微软雅黑"/>
              </a:rPr>
              <a:t>应用型大学</a:t>
            </a:r>
            <a:endParaRPr lang="zh-CN" altLang="en-US" sz="2000" b="1">
              <a:solidFill>
                <a:schemeClr val="bg1"/>
              </a:solidFill>
              <a:latin typeface="微软雅黑"/>
              <a:ea typeface="微软雅黑"/>
              <a:cs typeface="微软雅黑"/>
            </a:endParaRPr>
          </a:p>
        </p:txBody>
      </p:sp>
      <p:sp>
        <p:nvSpPr>
          <p:cNvPr id="40" name="TextBox 39"/>
          <p:cNvSpPr txBox="1"/>
          <p:nvPr/>
        </p:nvSpPr>
        <p:spPr>
          <a:xfrm>
            <a:off x="2555776" y="1923678"/>
            <a:ext cx="3384376" cy="307777"/>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spAutoFit/>
          </a:bodyPr>
          <a:lstStyle>
            <a:defPPr>
              <a:defRPr lang="zh-CN"/>
            </a:defPPr>
            <a:lvl1pPr>
              <a:defRPr sz="2400">
                <a:latin typeface="华文中宋" pitchFamily="2" charset="-122"/>
                <a:ea typeface="华文中宋" pitchFamily="2" charset="-122"/>
              </a:defRPr>
            </a:lvl1pPr>
          </a:lstStyle>
          <a:p>
            <a:pPr fontAlgn="auto">
              <a:spcBef>
                <a:spcPts val="0"/>
              </a:spcBef>
              <a:spcAft>
                <a:spcPts val="0"/>
              </a:spcAft>
              <a:defRPr/>
            </a:pPr>
            <a:r>
              <a:rPr lang="zh-CN" altLang="zh-CN" sz="1400" dirty="0" smtClean="0">
                <a:solidFill>
                  <a:schemeClr val="bg1"/>
                </a:solidFill>
              </a:rPr>
              <a:t>专业设置：</a:t>
            </a:r>
            <a:r>
              <a:rPr lang="en-US" altLang="zh-CN" sz="1400" dirty="0" smtClean="0">
                <a:solidFill>
                  <a:schemeClr val="bg1"/>
                </a:solidFill>
              </a:rPr>
              <a:t> </a:t>
            </a:r>
            <a:r>
              <a:rPr lang="zh-CN" altLang="zh-CN" sz="1400" dirty="0" smtClean="0">
                <a:solidFill>
                  <a:schemeClr val="bg1"/>
                </a:solidFill>
              </a:rPr>
              <a:t>岗位化、职业化</a:t>
            </a:r>
          </a:p>
        </p:txBody>
      </p:sp>
      <p:sp>
        <p:nvSpPr>
          <p:cNvPr id="41" name="TextBox 40"/>
          <p:cNvSpPr txBox="1"/>
          <p:nvPr/>
        </p:nvSpPr>
        <p:spPr>
          <a:xfrm>
            <a:off x="6804248" y="3579861"/>
            <a:ext cx="1656184" cy="5847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spAutoFit/>
          </a:bodyPr>
          <a:lstStyle/>
          <a:p>
            <a:pPr fontAlgn="auto">
              <a:spcBef>
                <a:spcPts val="0"/>
              </a:spcBef>
              <a:spcAft>
                <a:spcPts val="0"/>
              </a:spcAft>
              <a:defRPr/>
            </a:pPr>
            <a:r>
              <a:rPr lang="zh-CN" altLang="zh-CN" sz="1600" b="1" dirty="0">
                <a:solidFill>
                  <a:srgbClr val="FFFF00"/>
                </a:solidFill>
                <a:latin typeface="微软雅黑" pitchFamily="34" charset="-122"/>
                <a:ea typeface="微软雅黑" pitchFamily="34" charset="-122"/>
              </a:rPr>
              <a:t>既要抓专业建</a:t>
            </a:r>
            <a:r>
              <a:rPr lang="zh-CN" altLang="zh-CN" sz="1600" b="1" dirty="0">
                <a:solidFill>
                  <a:srgbClr val="FFFF00"/>
                </a:solidFill>
                <a:latin typeface="微软雅黑" pitchFamily="34" charset="-122"/>
                <a:ea typeface="微软雅黑" pitchFamily="34" charset="-122"/>
              </a:rPr>
              <a:t>设</a:t>
            </a:r>
            <a:endParaRPr lang="en-US" altLang="zh-CN" sz="1600" b="1" dirty="0">
              <a:solidFill>
                <a:srgbClr val="FFFF00"/>
              </a:solidFill>
              <a:latin typeface="微软雅黑" pitchFamily="34" charset="-122"/>
              <a:ea typeface="微软雅黑" pitchFamily="34" charset="-122"/>
            </a:endParaRPr>
          </a:p>
          <a:p>
            <a:pPr fontAlgn="auto">
              <a:spcBef>
                <a:spcPts val="0"/>
              </a:spcBef>
              <a:spcAft>
                <a:spcPts val="0"/>
              </a:spcAft>
              <a:defRPr/>
            </a:pPr>
            <a:r>
              <a:rPr lang="zh-CN" altLang="zh-CN" sz="1600" b="1" dirty="0">
                <a:solidFill>
                  <a:srgbClr val="FFFF00"/>
                </a:solidFill>
                <a:latin typeface="微软雅黑" pitchFamily="34" charset="-122"/>
                <a:ea typeface="微软雅黑" pitchFamily="34" charset="-122"/>
              </a:rPr>
              <a:t>也</a:t>
            </a:r>
            <a:r>
              <a:rPr lang="zh-CN" altLang="zh-CN" sz="1600" b="1" dirty="0">
                <a:solidFill>
                  <a:srgbClr val="FFFF00"/>
                </a:solidFill>
                <a:latin typeface="微软雅黑" pitchFamily="34" charset="-122"/>
                <a:ea typeface="微软雅黑" pitchFamily="34" charset="-122"/>
              </a:rPr>
              <a:t>要抓学科建设</a:t>
            </a:r>
            <a:endParaRPr lang="zh-CN" altLang="en-US" sz="1600" b="1" dirty="0">
              <a:solidFill>
                <a:srgbClr val="FFFF00"/>
              </a:solidFill>
              <a:latin typeface="微软雅黑" pitchFamily="34" charset="-122"/>
              <a:ea typeface="微软雅黑" pitchFamily="34" charset="-122"/>
            </a:endParaRPr>
          </a:p>
        </p:txBody>
      </p:sp>
      <p:sp>
        <p:nvSpPr>
          <p:cNvPr id="42" name="TextBox 41"/>
          <p:cNvSpPr txBox="1"/>
          <p:nvPr/>
        </p:nvSpPr>
        <p:spPr>
          <a:xfrm>
            <a:off x="2555875" y="4135438"/>
            <a:ext cx="3455988" cy="307975"/>
          </a:xfrm>
          <a:prstGeom prst="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p:spPr>
        <p:txBody>
          <a:bodyPr>
            <a:spAutoFit/>
          </a:bodyPr>
          <a:lstStyle/>
          <a:p>
            <a:pPr fontAlgn="auto">
              <a:spcBef>
                <a:spcPts val="0"/>
              </a:spcBef>
              <a:spcAft>
                <a:spcPts val="0"/>
              </a:spcAft>
              <a:defRPr/>
            </a:pPr>
            <a:r>
              <a:rPr lang="zh-CN" altLang="en-US" sz="1400" dirty="0">
                <a:solidFill>
                  <a:schemeClr val="tx1">
                    <a:lumMod val="50000"/>
                  </a:schemeClr>
                </a:solidFill>
                <a:latin typeface="华文中宋" pitchFamily="2" charset="-122"/>
                <a:ea typeface="华文中宋" pitchFamily="2" charset="-122"/>
              </a:rPr>
              <a:t>课程教学：夯实基础理论，强化实践教学</a:t>
            </a:r>
          </a:p>
        </p:txBody>
      </p:sp>
      <p:sp>
        <p:nvSpPr>
          <p:cNvPr id="43" name="左箭头 42"/>
          <p:cNvSpPr/>
          <p:nvPr/>
        </p:nvSpPr>
        <p:spPr>
          <a:xfrm rot="10800000">
            <a:off x="5154613" y="3363913"/>
            <a:ext cx="1504950" cy="1008062"/>
          </a:xfrm>
          <a:prstGeom prst="leftArrow">
            <a:avLst/>
          </a:prstGeom>
          <a:solidFill>
            <a:srgbClr val="04AEDA"/>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b="1" dirty="0">
              <a:latin typeface="微软雅黑" pitchFamily="34" charset="-122"/>
              <a:ea typeface="微软雅黑" pitchFamily="34" charset="-122"/>
            </a:endParaRPr>
          </a:p>
        </p:txBody>
      </p:sp>
      <p:pic>
        <p:nvPicPr>
          <p:cNvPr id="44" name="Picture 2" descr="C:\Users\iamisis\Desktop\崔老师的PPT\培训02.jpg"/>
          <p:cNvPicPr>
            <a:picLocks noChangeAspect="1" noChangeArrowheads="1"/>
          </p:cNvPicPr>
          <p:nvPr/>
        </p:nvPicPr>
        <p:blipFill>
          <a:blip r:embed="rId4"/>
          <a:srcRect/>
          <a:stretch>
            <a:fillRect/>
          </a:stretch>
        </p:blipFill>
        <p:spPr bwMode="auto">
          <a:xfrm>
            <a:off x="6875463" y="2500313"/>
            <a:ext cx="1446212" cy="1008062"/>
          </a:xfrm>
          <a:prstGeom prst="rect">
            <a:avLst/>
          </a:prstGeom>
          <a:noFill/>
          <a:ln w="9525">
            <a:noFill/>
            <a:miter lim="800000"/>
            <a:headEnd/>
            <a:tailEnd/>
          </a:ln>
        </p:spPr>
      </p:pic>
      <p:sp>
        <p:nvSpPr>
          <p:cNvPr id="30747"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17</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3"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3000"/>
                            </p:stCondLst>
                            <p:childTnLst>
                              <p:par>
                                <p:cTn id="27" presetID="53"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1000" fill="hold"/>
                                        <p:tgtEl>
                                          <p:spTgt spid="24"/>
                                        </p:tgtEl>
                                        <p:attrNameLst>
                                          <p:attrName>ppt_w</p:attrName>
                                        </p:attrNameLst>
                                      </p:cBhvr>
                                      <p:tavLst>
                                        <p:tav tm="0">
                                          <p:val>
                                            <p:fltVal val="0"/>
                                          </p:val>
                                        </p:tav>
                                        <p:tav tm="100000">
                                          <p:val>
                                            <p:strVal val="#ppt_w"/>
                                          </p:val>
                                        </p:tav>
                                      </p:tavLst>
                                    </p:anim>
                                    <p:anim calcmode="lin" valueType="num">
                                      <p:cBhvr>
                                        <p:cTn id="30" dur="1000" fill="hold"/>
                                        <p:tgtEl>
                                          <p:spTgt spid="24"/>
                                        </p:tgtEl>
                                        <p:attrNameLst>
                                          <p:attrName>ppt_h</p:attrName>
                                        </p:attrNameLst>
                                      </p:cBhvr>
                                      <p:tavLst>
                                        <p:tav tm="0">
                                          <p:val>
                                            <p:fltVal val="0"/>
                                          </p:val>
                                        </p:tav>
                                        <p:tav tm="100000">
                                          <p:val>
                                            <p:strVal val="#ppt_h"/>
                                          </p:val>
                                        </p:tav>
                                      </p:tavLst>
                                    </p:anim>
                                    <p:animEffect transition="in" filter="fade">
                                      <p:cBhvr>
                                        <p:cTn id="31" dur="1000"/>
                                        <p:tgtEl>
                                          <p:spTgt spid="24"/>
                                        </p:tgtEl>
                                      </p:cBhvr>
                                    </p:animEffect>
                                  </p:childTnLst>
                                </p:cTn>
                              </p:par>
                            </p:childTnLst>
                          </p:cTn>
                        </p:par>
                        <p:par>
                          <p:cTn id="32" fill="hold">
                            <p:stCondLst>
                              <p:cond delay="4000"/>
                            </p:stCondLst>
                            <p:childTnLst>
                              <p:par>
                                <p:cTn id="33" presetID="5" presetClass="entr" presetSubtype="1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checkerboard(across)">
                                      <p:cBhvr>
                                        <p:cTn id="35" dur="500"/>
                                        <p:tgtEl>
                                          <p:spTgt spid="36"/>
                                        </p:tgtEl>
                                      </p:cBhvr>
                                    </p:animEffect>
                                  </p:childTnLst>
                                </p:cTn>
                              </p:par>
                            </p:childTnLst>
                          </p:cTn>
                        </p:par>
                        <p:par>
                          <p:cTn id="36" fill="hold">
                            <p:stCondLst>
                              <p:cond delay="4500"/>
                            </p:stCondLst>
                            <p:childTnLst>
                              <p:par>
                                <p:cTn id="37" presetID="5" presetClass="entr" presetSubtype="1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checkerboard(across)">
                                      <p:cBhvr>
                                        <p:cTn id="39" dur="1000"/>
                                        <p:tgtEl>
                                          <p:spTgt spid="40"/>
                                        </p:tgtEl>
                                      </p:cBhvr>
                                    </p:animEffect>
                                  </p:childTnLst>
                                </p:cTn>
                              </p:par>
                            </p:childTnLst>
                          </p:cTn>
                        </p:par>
                        <p:par>
                          <p:cTn id="40" fill="hold">
                            <p:stCondLst>
                              <p:cond delay="5500"/>
                            </p:stCondLst>
                            <p:childTnLst>
                              <p:par>
                                <p:cTn id="41" presetID="5" presetClass="entr" presetSubtype="1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checkerboard(across)">
                                      <p:cBhvr>
                                        <p:cTn id="43" dur="10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checkerboard(across)">
                                      <p:cBhvr>
                                        <p:cTn id="48" dur="500"/>
                                        <p:tgtEl>
                                          <p:spTgt spid="39"/>
                                        </p:tgtEl>
                                      </p:cBhvr>
                                    </p:animEffect>
                                  </p:childTnLst>
                                </p:cTn>
                              </p:par>
                            </p:childTnLst>
                          </p:cTn>
                        </p:par>
                        <p:par>
                          <p:cTn id="49" fill="hold">
                            <p:stCondLst>
                              <p:cond delay="500"/>
                            </p:stCondLst>
                            <p:childTnLst>
                              <p:par>
                                <p:cTn id="50" presetID="5" presetClass="entr" presetSubtype="1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checkerboard(across)">
                                      <p:cBhvr>
                                        <p:cTn id="52" dur="500"/>
                                        <p:tgtEl>
                                          <p:spTgt spid="33"/>
                                        </p:tgtEl>
                                      </p:cBhvr>
                                    </p:animEffect>
                                  </p:childTnLst>
                                </p:cTn>
                              </p:par>
                              <p:par>
                                <p:cTn id="53" presetID="5" presetClass="entr" presetSubtype="1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checkerboard(across)">
                                      <p:cBhvr>
                                        <p:cTn id="55" dur="500"/>
                                        <p:tgtEl>
                                          <p:spTgt spid="42"/>
                                        </p:tgtEl>
                                      </p:cBhvr>
                                    </p:animEffect>
                                  </p:childTnLst>
                                </p:cTn>
                              </p:par>
                              <p:par>
                                <p:cTn id="56" presetID="10" presetClass="entr" presetSubtype="0"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3000"/>
                                        <p:tgtEl>
                                          <p:spTgt spid="44"/>
                                        </p:tgtEl>
                                      </p:cBhvr>
                                    </p:animEffect>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grpId="0" nodeType="clickEffect">
                                  <p:stCondLst>
                                    <p:cond delay="0"/>
                                  </p:stCondLst>
                                  <p:childTnLst>
                                    <p:set>
                                      <p:cBhvr>
                                        <p:cTn id="62" dur="1" fill="hold">
                                          <p:stCondLst>
                                            <p:cond delay="0"/>
                                          </p:stCondLst>
                                        </p:cTn>
                                        <p:tgtEl>
                                          <p:spTgt spid="43"/>
                                        </p:tgtEl>
                                        <p:attrNameLst>
                                          <p:attrName>style.visibility</p:attrName>
                                        </p:attrNameLst>
                                      </p:cBhvr>
                                      <p:to>
                                        <p:strVal val="visible"/>
                                      </p:to>
                                    </p:set>
                                    <p:anim to="" calcmode="lin" valueType="num">
                                      <p:cBhvr>
                                        <p:cTn id="63" dur="1" fill="hold"/>
                                        <p:tgtEl>
                                          <p:spTgt spid="43"/>
                                        </p:tgtEl>
                                        <p:attrNameLst>
                                          <p:attrName/>
                                        </p:attrNameLst>
                                      </p:cBhvr>
                                    </p:anim>
                                  </p:childTnLst>
                                </p:cTn>
                              </p:par>
                            </p:childTnLst>
                          </p:cTn>
                        </p:par>
                        <p:par>
                          <p:cTn id="64" fill="hold">
                            <p:stCondLst>
                              <p:cond delay="0"/>
                            </p:stCondLst>
                            <p:childTnLst>
                              <p:par>
                                <p:cTn id="65" presetID="24"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 to="" calcmode="lin" valueType="num">
                                      <p:cBhvr>
                                        <p:cTn id="67" dur="1" fill="hold"/>
                                        <p:tgtEl>
                                          <p:spTgt spid="4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4" grpId="0"/>
      <p:bldP spid="33" grpId="0" animBg="1"/>
      <p:bldP spid="39" grpId="0" animBg="1"/>
      <p:bldP spid="42" grpId="0" animBg="1"/>
      <p:bldP spid="4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1746"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1747"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4" name="矩形 2"/>
          <p:cNvSpPr>
            <a:spLocks noChangeArrowheads="1"/>
          </p:cNvSpPr>
          <p:nvPr/>
        </p:nvSpPr>
        <p:spPr bwMode="auto">
          <a:xfrm>
            <a:off x="2051050" y="1419225"/>
            <a:ext cx="3416300"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办应用型大学，专业建设的抓手是什么？</a:t>
            </a:r>
            <a:endParaRPr lang="zh-CN" altLang="en-US" sz="1400" b="1">
              <a:latin typeface="华文中宋"/>
              <a:ea typeface="华文中宋"/>
              <a:cs typeface="华文中宋"/>
            </a:endParaRPr>
          </a:p>
        </p:txBody>
      </p:sp>
      <p:sp>
        <p:nvSpPr>
          <p:cNvPr id="30" name="矩形 29"/>
          <p:cNvSpPr/>
          <p:nvPr/>
        </p:nvSpPr>
        <p:spPr>
          <a:xfrm>
            <a:off x="1619672" y="1419622"/>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3</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20" name="Rectangle 2"/>
          <p:cNvGrpSpPr>
            <a:grpSpLocks/>
          </p:cNvGrpSpPr>
          <p:nvPr/>
        </p:nvGrpSpPr>
        <p:grpSpPr bwMode="auto">
          <a:xfrm>
            <a:off x="1979613" y="2570163"/>
            <a:ext cx="1173162" cy="865187"/>
            <a:chOff x="0" y="0"/>
            <a:chExt cx="281" cy="2638"/>
          </a:xfrm>
        </p:grpSpPr>
        <p:pic>
          <p:nvPicPr>
            <p:cNvPr id="31792" name="Rectangle 2"/>
            <p:cNvPicPr>
              <a:picLocks noChangeArrowheads="1"/>
            </p:cNvPicPr>
            <p:nvPr/>
          </p:nvPicPr>
          <p:blipFill>
            <a:blip r:embed="rId4"/>
            <a:srcRect/>
            <a:stretch>
              <a:fillRect/>
            </a:stretch>
          </p:blipFill>
          <p:spPr bwMode="auto">
            <a:xfrm>
              <a:off x="0" y="0"/>
              <a:ext cx="281" cy="2638"/>
            </a:xfrm>
            <a:prstGeom prst="rect">
              <a:avLst/>
            </a:prstGeom>
            <a:noFill/>
            <a:ln w="9525">
              <a:noFill/>
              <a:miter lim="800000"/>
              <a:headEnd/>
              <a:tailEnd/>
            </a:ln>
          </p:spPr>
        </p:pic>
        <p:sp>
          <p:nvSpPr>
            <p:cNvPr id="31793" name="Text Box 5"/>
            <p:cNvSpPr txBox="1">
              <a:spLocks noChangeArrowheads="1"/>
            </p:cNvSpPr>
            <p:nvPr/>
          </p:nvSpPr>
          <p:spPr bwMode="auto">
            <a:xfrm>
              <a:off x="4" y="4"/>
              <a:ext cx="272" cy="2631"/>
            </a:xfrm>
            <a:prstGeom prst="rect">
              <a:avLst/>
            </a:prstGeom>
            <a:noFill/>
            <a:ln w="9525">
              <a:noFill/>
              <a:miter lim="800000"/>
              <a:headEnd/>
              <a:tailEnd/>
            </a:ln>
          </p:spPr>
          <p:txBody>
            <a:bodyPr wrap="none" anchor="ctr"/>
            <a:lstStyle/>
            <a:p>
              <a:pPr latinLnBrk="1"/>
              <a:endParaRPr lang="zh-CN" altLang="zh-CN" sz="1600" b="1">
                <a:solidFill>
                  <a:srgbClr val="002060"/>
                </a:solidFill>
                <a:latin typeface="宋体" charset="-122"/>
              </a:endParaRPr>
            </a:p>
          </p:txBody>
        </p:sp>
      </p:grpSp>
      <p:sp>
        <p:nvSpPr>
          <p:cNvPr id="23" name="Text Box 28"/>
          <p:cNvSpPr txBox="1">
            <a:spLocks noChangeArrowheads="1"/>
          </p:cNvSpPr>
          <p:nvPr/>
        </p:nvSpPr>
        <p:spPr bwMode="auto">
          <a:xfrm rot="16200000">
            <a:off x="2205037" y="2489201"/>
            <a:ext cx="741363" cy="1046162"/>
          </a:xfrm>
          <a:prstGeom prst="rect">
            <a:avLst/>
          </a:prstGeom>
          <a:solidFill>
            <a:srgbClr val="FFCC99"/>
          </a:solidFill>
          <a:ln w="9525">
            <a:solidFill>
              <a:schemeClr val="bg1"/>
            </a:solidFill>
            <a:miter lim="800000"/>
            <a:headEnd/>
            <a:tailEnd/>
          </a:ln>
        </p:spPr>
        <p:txBody>
          <a:bodyPr vert="eaVert">
            <a:spAutoFit/>
          </a:bodyPr>
          <a:lstStyle/>
          <a:p>
            <a:pPr latinLnBrk="1"/>
            <a:r>
              <a:rPr lang="zh-CN" altLang="en-US" sz="1200" b="1">
                <a:solidFill>
                  <a:srgbClr val="0070C0"/>
                </a:solidFill>
                <a:latin typeface="华文中宋"/>
                <a:ea typeface="华文中宋"/>
                <a:cs typeface="华文中宋"/>
              </a:rPr>
              <a:t>夯实理论基础</a:t>
            </a:r>
            <a:endParaRPr lang="en-US" altLang="zh-CN" sz="1200" b="1">
              <a:solidFill>
                <a:srgbClr val="0070C0"/>
              </a:solidFill>
              <a:latin typeface="华文中宋"/>
              <a:ea typeface="华文中宋"/>
              <a:cs typeface="华文中宋"/>
            </a:endParaRPr>
          </a:p>
          <a:p>
            <a:pPr latinLnBrk="1"/>
            <a:r>
              <a:rPr lang="zh-CN" altLang="en-US" sz="1200" b="1">
                <a:solidFill>
                  <a:srgbClr val="0070C0"/>
                </a:solidFill>
                <a:latin typeface="华文中宋"/>
                <a:ea typeface="华文中宋"/>
                <a:cs typeface="华文中宋"/>
              </a:rPr>
              <a:t>强化实践环节</a:t>
            </a:r>
            <a:endParaRPr lang="en-US" altLang="zh-CN" sz="1200" b="1">
              <a:solidFill>
                <a:srgbClr val="0070C0"/>
              </a:solidFill>
              <a:latin typeface="华文中宋"/>
              <a:ea typeface="华文中宋"/>
              <a:cs typeface="华文中宋"/>
            </a:endParaRPr>
          </a:p>
          <a:p>
            <a:pPr latinLnBrk="1"/>
            <a:r>
              <a:rPr lang="zh-CN" altLang="en-US" sz="1200" b="1">
                <a:solidFill>
                  <a:srgbClr val="0070C0"/>
                </a:solidFill>
                <a:latin typeface="华文中宋"/>
                <a:ea typeface="华文中宋"/>
                <a:cs typeface="华文中宋"/>
              </a:rPr>
              <a:t>突出专业特色</a:t>
            </a:r>
          </a:p>
        </p:txBody>
      </p:sp>
      <p:sp>
        <p:nvSpPr>
          <p:cNvPr id="25" name="Rectangle 2"/>
          <p:cNvSpPr>
            <a:spLocks noChangeArrowheads="1"/>
          </p:cNvSpPr>
          <p:nvPr/>
        </p:nvSpPr>
        <p:spPr bwMode="auto">
          <a:xfrm>
            <a:off x="3852863" y="1987550"/>
            <a:ext cx="2205037" cy="373063"/>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2060"/>
              </a:solidFill>
              <a:latin typeface="宋体" charset="-122"/>
            </a:endParaRPr>
          </a:p>
        </p:txBody>
      </p:sp>
      <p:sp>
        <p:nvSpPr>
          <p:cNvPr id="26" name="Text Box 28"/>
          <p:cNvSpPr txBox="1">
            <a:spLocks noChangeArrowheads="1"/>
          </p:cNvSpPr>
          <p:nvPr/>
        </p:nvSpPr>
        <p:spPr bwMode="auto">
          <a:xfrm>
            <a:off x="3852863" y="2060575"/>
            <a:ext cx="2287587" cy="276225"/>
          </a:xfrm>
          <a:prstGeom prst="rect">
            <a:avLst/>
          </a:prstGeom>
          <a:noFill/>
          <a:ln w="9525">
            <a:noFill/>
            <a:miter lim="800000"/>
            <a:headEnd/>
            <a:tailEnd/>
          </a:ln>
        </p:spPr>
        <p:txBody>
          <a:bodyPr>
            <a:spAutoFit/>
          </a:bodyPr>
          <a:lstStyle/>
          <a:p>
            <a:pPr latinLnBrk="1"/>
            <a:r>
              <a:rPr lang="zh-CN" altLang="en-US" sz="1200" b="1">
                <a:solidFill>
                  <a:srgbClr val="002060"/>
                </a:solidFill>
                <a:latin typeface="宋体" charset="-122"/>
                <a:sym typeface="新宋体" pitchFamily="49" charset="-122"/>
              </a:rPr>
              <a:t>思想政治课程和通识教育课程</a:t>
            </a:r>
          </a:p>
        </p:txBody>
      </p:sp>
      <p:sp>
        <p:nvSpPr>
          <p:cNvPr id="27" name="圆角矩形 12"/>
          <p:cNvSpPr>
            <a:spLocks noChangeArrowheads="1"/>
          </p:cNvSpPr>
          <p:nvPr/>
        </p:nvSpPr>
        <p:spPr bwMode="auto">
          <a:xfrm>
            <a:off x="5868144" y="195486"/>
            <a:ext cx="2952328" cy="719584"/>
          </a:xfrm>
          <a:prstGeom prst="roundRect">
            <a:avLst>
              <a:gd name="adj" fmla="val 16667"/>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fontAlgn="auto" latinLnBrk="1">
              <a:spcBef>
                <a:spcPts val="0"/>
              </a:spcBef>
              <a:spcAft>
                <a:spcPts val="0"/>
              </a:spcAft>
              <a:defRPr/>
            </a:pPr>
            <a:r>
              <a:rPr lang="zh-CN" altLang="en-US" sz="1600" b="1" dirty="0">
                <a:solidFill>
                  <a:srgbClr val="FFFF00"/>
                </a:solidFill>
                <a:latin typeface="新宋体" pitchFamily="49" charset="-122"/>
                <a:ea typeface="新宋体" pitchFamily="49" charset="-122"/>
                <a:sym typeface="新宋体" pitchFamily="49" charset="-122"/>
              </a:rPr>
              <a:t> 建</a:t>
            </a:r>
            <a:r>
              <a:rPr lang="zh-CN" altLang="en-US" sz="1600" b="1" dirty="0">
                <a:solidFill>
                  <a:srgbClr val="FFFF00"/>
                </a:solidFill>
                <a:latin typeface="新宋体" pitchFamily="49" charset="-122"/>
                <a:ea typeface="新宋体" pitchFamily="49" charset="-122"/>
                <a:sym typeface="新宋体" pitchFamily="49" charset="-122"/>
              </a:rPr>
              <a:t>立基于</a:t>
            </a:r>
            <a:r>
              <a:rPr lang="zh-CN" altLang="en-US" sz="1600" b="1" dirty="0">
                <a:solidFill>
                  <a:srgbClr val="FFFF00"/>
                </a:solidFill>
                <a:ea typeface="新宋体" pitchFamily="49" charset="-122"/>
                <a:sym typeface="新宋体" pitchFamily="49" charset="-122"/>
              </a:rPr>
              <a:t>“</a:t>
            </a:r>
            <a:r>
              <a:rPr lang="zh-CN" altLang="en-US" sz="1600" b="1" dirty="0">
                <a:solidFill>
                  <a:srgbClr val="FFFF00"/>
                </a:solidFill>
                <a:latin typeface="新宋体" pitchFamily="49" charset="-122"/>
                <a:ea typeface="新宋体" pitchFamily="49" charset="-122"/>
                <a:sym typeface="新宋体" pitchFamily="49" charset="-122"/>
              </a:rPr>
              <a:t>专业核心能力</a:t>
            </a:r>
            <a:r>
              <a:rPr lang="zh-CN" altLang="en-US" sz="1600" b="1" dirty="0">
                <a:solidFill>
                  <a:srgbClr val="FFFF00"/>
                </a:solidFill>
                <a:ea typeface="新宋体" pitchFamily="49" charset="-122"/>
                <a:sym typeface="新宋体" pitchFamily="49" charset="-122"/>
              </a:rPr>
              <a:t>”</a:t>
            </a:r>
            <a:r>
              <a:rPr lang="zh-CN" altLang="en-US" sz="1600" b="1" dirty="0">
                <a:solidFill>
                  <a:srgbClr val="FFFF00"/>
                </a:solidFill>
                <a:latin typeface="新宋体" pitchFamily="49" charset="-122"/>
                <a:ea typeface="新宋体" pitchFamily="49" charset="-122"/>
                <a:sym typeface="新宋体" pitchFamily="49" charset="-122"/>
              </a:rPr>
              <a:t>培</a:t>
            </a:r>
            <a:r>
              <a:rPr lang="zh-CN" altLang="en-US" sz="1600" b="1" dirty="0">
                <a:solidFill>
                  <a:srgbClr val="FFFF00"/>
                </a:solidFill>
                <a:latin typeface="新宋体" pitchFamily="49" charset="-122"/>
                <a:ea typeface="新宋体" pitchFamily="49" charset="-122"/>
                <a:sym typeface="新宋体" pitchFamily="49" charset="-122"/>
              </a:rPr>
              <a:t>养应用技术型人才培养体系</a:t>
            </a:r>
            <a:endParaRPr lang="zh-CN" altLang="en-US" sz="1600" b="1" dirty="0">
              <a:solidFill>
                <a:srgbClr val="FFFF00"/>
              </a:solidFill>
              <a:latin typeface="华文中宋" pitchFamily="2" charset="-122"/>
              <a:ea typeface="华文中宋" pitchFamily="2" charset="-122"/>
            </a:endParaRPr>
          </a:p>
        </p:txBody>
      </p:sp>
      <p:sp>
        <p:nvSpPr>
          <p:cNvPr id="28" name="AutoShape 8"/>
          <p:cNvSpPr>
            <a:spLocks noChangeArrowheads="1"/>
          </p:cNvSpPr>
          <p:nvPr/>
        </p:nvSpPr>
        <p:spPr bwMode="auto">
          <a:xfrm rot="-5400000">
            <a:off x="6947694" y="915194"/>
            <a:ext cx="1008063" cy="1152525"/>
          </a:xfrm>
          <a:prstGeom prst="rightArrow">
            <a:avLst>
              <a:gd name="adj1" fmla="val 70620"/>
              <a:gd name="adj2" fmla="val 77153"/>
            </a:avLst>
          </a:prstGeom>
          <a:gradFill rotWithShape="0">
            <a:gsLst>
              <a:gs pos="0">
                <a:srgbClr val="7067AF"/>
              </a:gs>
              <a:gs pos="100000">
                <a:srgbClr val="343051"/>
              </a:gs>
            </a:gsLst>
            <a:lin ang="5400000" scaled="1"/>
          </a:gradFill>
          <a:ln w="9525">
            <a:solidFill>
              <a:srgbClr val="C0C0C0"/>
            </a:solidFill>
            <a:miter lim="800000"/>
            <a:headEnd/>
            <a:tailEnd/>
          </a:ln>
        </p:spPr>
        <p:txBody>
          <a:bodyPr rot="10800000" vert="eaVert" wrap="none" anchor="ctr"/>
          <a:lstStyle/>
          <a:p>
            <a:pPr latinLnBrk="1"/>
            <a:endParaRPr lang="zh-CN" altLang="zh-CN">
              <a:solidFill>
                <a:srgbClr val="0070C0"/>
              </a:solidFill>
              <a:latin typeface="Gulim" pitchFamily="34" charset="-127"/>
              <a:ea typeface="Gulim" pitchFamily="34" charset="-127"/>
            </a:endParaRPr>
          </a:p>
        </p:txBody>
      </p:sp>
      <p:sp>
        <p:nvSpPr>
          <p:cNvPr id="31" name="Rectangle 2"/>
          <p:cNvSpPr>
            <a:spLocks noChangeArrowheads="1"/>
          </p:cNvSpPr>
          <p:nvPr/>
        </p:nvSpPr>
        <p:spPr bwMode="auto">
          <a:xfrm>
            <a:off x="3852863" y="2563813"/>
            <a:ext cx="2205037" cy="373062"/>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2060"/>
              </a:solidFill>
              <a:latin typeface="宋体" charset="-122"/>
            </a:endParaRPr>
          </a:p>
        </p:txBody>
      </p:sp>
      <p:sp>
        <p:nvSpPr>
          <p:cNvPr id="32" name="Text Box 28"/>
          <p:cNvSpPr txBox="1">
            <a:spLocks noChangeArrowheads="1"/>
          </p:cNvSpPr>
          <p:nvPr/>
        </p:nvSpPr>
        <p:spPr bwMode="auto">
          <a:xfrm>
            <a:off x="3852863" y="2636838"/>
            <a:ext cx="2082800" cy="276225"/>
          </a:xfrm>
          <a:prstGeom prst="rect">
            <a:avLst/>
          </a:prstGeom>
          <a:noFill/>
          <a:ln w="9525">
            <a:noFill/>
            <a:miter lim="800000"/>
            <a:headEnd/>
            <a:tailEnd/>
          </a:ln>
        </p:spPr>
        <p:txBody>
          <a:bodyPr>
            <a:spAutoFit/>
          </a:bodyPr>
          <a:lstStyle/>
          <a:p>
            <a:pPr latinLnBrk="1"/>
            <a:r>
              <a:rPr lang="zh-CN" altLang="en-US" sz="1200" b="1">
                <a:solidFill>
                  <a:srgbClr val="002060"/>
                </a:solidFill>
                <a:latin typeface="宋体" charset="-122"/>
                <a:sym typeface="新宋体" pitchFamily="49" charset="-122"/>
              </a:rPr>
              <a:t>构建学科基础课程平台</a:t>
            </a:r>
          </a:p>
        </p:txBody>
      </p:sp>
      <p:sp>
        <p:nvSpPr>
          <p:cNvPr id="34" name="Rectangle 2"/>
          <p:cNvSpPr>
            <a:spLocks noChangeArrowheads="1"/>
          </p:cNvSpPr>
          <p:nvPr/>
        </p:nvSpPr>
        <p:spPr bwMode="auto">
          <a:xfrm>
            <a:off x="3852863" y="3140075"/>
            <a:ext cx="2205037" cy="373063"/>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2060"/>
              </a:solidFill>
              <a:latin typeface="宋体" charset="-122"/>
            </a:endParaRPr>
          </a:p>
        </p:txBody>
      </p:sp>
      <p:sp>
        <p:nvSpPr>
          <p:cNvPr id="35" name="Text Box 28"/>
          <p:cNvSpPr txBox="1">
            <a:spLocks noChangeArrowheads="1"/>
          </p:cNvSpPr>
          <p:nvPr/>
        </p:nvSpPr>
        <p:spPr bwMode="auto">
          <a:xfrm>
            <a:off x="3852863" y="3211513"/>
            <a:ext cx="2287587" cy="276225"/>
          </a:xfrm>
          <a:prstGeom prst="rect">
            <a:avLst/>
          </a:prstGeom>
          <a:noFill/>
          <a:ln w="9525">
            <a:noFill/>
            <a:miter lim="800000"/>
            <a:headEnd/>
            <a:tailEnd/>
          </a:ln>
        </p:spPr>
        <p:txBody>
          <a:bodyPr>
            <a:spAutoFit/>
          </a:bodyPr>
          <a:lstStyle/>
          <a:p>
            <a:pPr latinLnBrk="1"/>
            <a:r>
              <a:rPr lang="zh-CN" altLang="en-US" sz="1200" b="1">
                <a:solidFill>
                  <a:srgbClr val="002060"/>
                </a:solidFill>
                <a:latin typeface="宋体" charset="-122"/>
                <a:sym typeface="新宋体" pitchFamily="49" charset="-122"/>
              </a:rPr>
              <a:t>改革技术基础课程</a:t>
            </a:r>
          </a:p>
        </p:txBody>
      </p:sp>
      <p:sp>
        <p:nvSpPr>
          <p:cNvPr id="37" name="Rectangle 2"/>
          <p:cNvSpPr>
            <a:spLocks noChangeArrowheads="1"/>
          </p:cNvSpPr>
          <p:nvPr/>
        </p:nvSpPr>
        <p:spPr bwMode="auto">
          <a:xfrm>
            <a:off x="3852863" y="3787775"/>
            <a:ext cx="2205037" cy="373063"/>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2060"/>
              </a:solidFill>
              <a:latin typeface="宋体" charset="-122"/>
            </a:endParaRPr>
          </a:p>
        </p:txBody>
      </p:sp>
      <p:sp>
        <p:nvSpPr>
          <p:cNvPr id="38" name="Text Box 28"/>
          <p:cNvSpPr txBox="1">
            <a:spLocks noChangeArrowheads="1"/>
          </p:cNvSpPr>
          <p:nvPr/>
        </p:nvSpPr>
        <p:spPr bwMode="auto">
          <a:xfrm>
            <a:off x="3852863" y="3860800"/>
            <a:ext cx="2287587" cy="276225"/>
          </a:xfrm>
          <a:prstGeom prst="rect">
            <a:avLst/>
          </a:prstGeom>
          <a:noFill/>
          <a:ln w="9525">
            <a:noFill/>
            <a:miter lim="800000"/>
            <a:headEnd/>
            <a:tailEnd/>
          </a:ln>
        </p:spPr>
        <p:txBody>
          <a:bodyPr>
            <a:spAutoFit/>
          </a:bodyPr>
          <a:lstStyle/>
          <a:p>
            <a:pPr latinLnBrk="1"/>
            <a:r>
              <a:rPr lang="zh-CN" altLang="en-US" sz="1200" b="1">
                <a:solidFill>
                  <a:srgbClr val="002060"/>
                </a:solidFill>
                <a:latin typeface="宋体" charset="-122"/>
                <a:sym typeface="新宋体" pitchFamily="49" charset="-122"/>
              </a:rPr>
              <a:t>专业课程体系和实践教学</a:t>
            </a:r>
          </a:p>
        </p:txBody>
      </p:sp>
      <p:sp>
        <p:nvSpPr>
          <p:cNvPr id="45" name="AutoShape 8"/>
          <p:cNvSpPr>
            <a:spLocks noChangeArrowheads="1"/>
          </p:cNvSpPr>
          <p:nvPr/>
        </p:nvSpPr>
        <p:spPr bwMode="auto">
          <a:xfrm>
            <a:off x="1403350" y="2751138"/>
            <a:ext cx="576263" cy="684212"/>
          </a:xfrm>
          <a:prstGeom prst="rightArrow">
            <a:avLst>
              <a:gd name="adj1" fmla="val 70620"/>
              <a:gd name="adj2" fmla="val 77097"/>
            </a:avLst>
          </a:prstGeom>
          <a:gradFill rotWithShape="0">
            <a:gsLst>
              <a:gs pos="0">
                <a:srgbClr val="7067AF"/>
              </a:gs>
              <a:gs pos="100000">
                <a:srgbClr val="343051"/>
              </a:gs>
            </a:gsLst>
            <a:lin ang="5400000" scaled="1"/>
          </a:gradFill>
          <a:ln w="9525">
            <a:solidFill>
              <a:srgbClr val="C0C0C0"/>
            </a:solidFill>
            <a:miter lim="800000"/>
            <a:headEnd/>
            <a:tailEnd/>
          </a:ln>
        </p:spPr>
        <p:txBody>
          <a:bodyPr wrap="none" anchor="ctr"/>
          <a:lstStyle/>
          <a:p>
            <a:pPr latinLnBrk="1"/>
            <a:endParaRPr lang="zh-CN" altLang="zh-CN">
              <a:latin typeface="Gulim" pitchFamily="34" charset="-127"/>
              <a:ea typeface="Gulim" pitchFamily="34" charset="-127"/>
            </a:endParaRPr>
          </a:p>
        </p:txBody>
      </p:sp>
      <p:sp>
        <p:nvSpPr>
          <p:cNvPr id="48" name="AutoShape 8"/>
          <p:cNvSpPr>
            <a:spLocks noChangeArrowheads="1"/>
          </p:cNvSpPr>
          <p:nvPr/>
        </p:nvSpPr>
        <p:spPr bwMode="auto">
          <a:xfrm>
            <a:off x="3203575" y="2708275"/>
            <a:ext cx="576263" cy="684213"/>
          </a:xfrm>
          <a:prstGeom prst="rightArrow">
            <a:avLst>
              <a:gd name="adj1" fmla="val 70620"/>
              <a:gd name="adj2" fmla="val 77097"/>
            </a:avLst>
          </a:prstGeom>
          <a:gradFill rotWithShape="0">
            <a:gsLst>
              <a:gs pos="0">
                <a:srgbClr val="7067AF"/>
              </a:gs>
              <a:gs pos="100000">
                <a:srgbClr val="343051"/>
              </a:gs>
            </a:gsLst>
            <a:lin ang="5400000" scaled="1"/>
          </a:gradFill>
          <a:ln w="9525">
            <a:solidFill>
              <a:srgbClr val="C0C0C0"/>
            </a:solidFill>
            <a:miter lim="800000"/>
            <a:headEnd/>
            <a:tailEnd/>
          </a:ln>
        </p:spPr>
        <p:txBody>
          <a:bodyPr wrap="none" anchor="ctr"/>
          <a:lstStyle/>
          <a:p>
            <a:pPr latinLnBrk="1"/>
            <a:endParaRPr lang="zh-CN" altLang="zh-CN">
              <a:latin typeface="Gulim" pitchFamily="34" charset="-127"/>
              <a:ea typeface="Gulim" pitchFamily="34" charset="-127"/>
            </a:endParaRPr>
          </a:p>
        </p:txBody>
      </p:sp>
      <p:sp>
        <p:nvSpPr>
          <p:cNvPr id="49" name="Rectangle 2"/>
          <p:cNvSpPr>
            <a:spLocks noChangeArrowheads="1"/>
          </p:cNvSpPr>
          <p:nvPr/>
        </p:nvSpPr>
        <p:spPr bwMode="auto">
          <a:xfrm>
            <a:off x="6588125" y="1987550"/>
            <a:ext cx="1736725" cy="373063"/>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70C0"/>
              </a:solidFill>
              <a:latin typeface="宋体" charset="-122"/>
            </a:endParaRPr>
          </a:p>
        </p:txBody>
      </p:sp>
      <p:sp>
        <p:nvSpPr>
          <p:cNvPr id="50" name="Text Box 28"/>
          <p:cNvSpPr txBox="1">
            <a:spLocks noChangeArrowheads="1"/>
          </p:cNvSpPr>
          <p:nvPr/>
        </p:nvSpPr>
        <p:spPr bwMode="auto">
          <a:xfrm>
            <a:off x="6588125" y="2060575"/>
            <a:ext cx="1800225" cy="276225"/>
          </a:xfrm>
          <a:prstGeom prst="rect">
            <a:avLst/>
          </a:prstGeom>
          <a:noFill/>
          <a:ln w="9525">
            <a:noFill/>
            <a:miter lim="800000"/>
            <a:headEnd/>
            <a:tailEnd/>
          </a:ln>
        </p:spPr>
        <p:txBody>
          <a:bodyPr>
            <a:spAutoFit/>
          </a:bodyPr>
          <a:lstStyle/>
          <a:p>
            <a:pPr latinLnBrk="1"/>
            <a:r>
              <a:rPr lang="zh-CN" altLang="en-US" sz="1200" b="1">
                <a:solidFill>
                  <a:srgbClr val="0070C0"/>
                </a:solidFill>
                <a:latin typeface="宋体" charset="-122"/>
                <a:sym typeface="新宋体" pitchFamily="49" charset="-122"/>
              </a:rPr>
              <a:t>学生的综合素质</a:t>
            </a:r>
          </a:p>
        </p:txBody>
      </p:sp>
      <p:sp>
        <p:nvSpPr>
          <p:cNvPr id="51" name="Rectangle 2"/>
          <p:cNvSpPr>
            <a:spLocks noChangeArrowheads="1"/>
          </p:cNvSpPr>
          <p:nvPr/>
        </p:nvSpPr>
        <p:spPr bwMode="auto">
          <a:xfrm>
            <a:off x="6588125" y="2636838"/>
            <a:ext cx="1736725" cy="373062"/>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70C0"/>
              </a:solidFill>
              <a:latin typeface="宋体" charset="-122"/>
            </a:endParaRPr>
          </a:p>
        </p:txBody>
      </p:sp>
      <p:sp>
        <p:nvSpPr>
          <p:cNvPr id="52" name="Text Box 28"/>
          <p:cNvSpPr txBox="1">
            <a:spLocks noChangeArrowheads="1"/>
          </p:cNvSpPr>
          <p:nvPr/>
        </p:nvSpPr>
        <p:spPr bwMode="auto">
          <a:xfrm>
            <a:off x="6588125" y="2708275"/>
            <a:ext cx="1639888" cy="276225"/>
          </a:xfrm>
          <a:prstGeom prst="rect">
            <a:avLst/>
          </a:prstGeom>
          <a:noFill/>
          <a:ln w="9525">
            <a:noFill/>
            <a:miter lim="800000"/>
            <a:headEnd/>
            <a:tailEnd/>
          </a:ln>
        </p:spPr>
        <p:txBody>
          <a:bodyPr>
            <a:spAutoFit/>
          </a:bodyPr>
          <a:lstStyle/>
          <a:p>
            <a:pPr latinLnBrk="1"/>
            <a:r>
              <a:rPr lang="zh-CN" altLang="en-US" sz="1200" b="1">
                <a:solidFill>
                  <a:srgbClr val="0070C0"/>
                </a:solidFill>
                <a:latin typeface="宋体" charset="-122"/>
                <a:sym typeface="新宋体" pitchFamily="49" charset="-122"/>
              </a:rPr>
              <a:t>学生专业口径</a:t>
            </a:r>
          </a:p>
        </p:txBody>
      </p:sp>
      <p:sp>
        <p:nvSpPr>
          <p:cNvPr id="53" name="Rectangle 2"/>
          <p:cNvSpPr>
            <a:spLocks noChangeArrowheads="1"/>
          </p:cNvSpPr>
          <p:nvPr/>
        </p:nvSpPr>
        <p:spPr bwMode="auto">
          <a:xfrm>
            <a:off x="6588125" y="3211513"/>
            <a:ext cx="1736725" cy="373062"/>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70C0"/>
              </a:solidFill>
              <a:latin typeface="宋体" charset="-122"/>
            </a:endParaRPr>
          </a:p>
        </p:txBody>
      </p:sp>
      <p:sp>
        <p:nvSpPr>
          <p:cNvPr id="54" name="Text Box 28"/>
          <p:cNvSpPr txBox="1">
            <a:spLocks noChangeArrowheads="1"/>
          </p:cNvSpPr>
          <p:nvPr/>
        </p:nvSpPr>
        <p:spPr bwMode="auto">
          <a:xfrm>
            <a:off x="6588125" y="3308350"/>
            <a:ext cx="1800225" cy="276225"/>
          </a:xfrm>
          <a:prstGeom prst="rect">
            <a:avLst/>
          </a:prstGeom>
          <a:noFill/>
          <a:ln w="9525">
            <a:noFill/>
            <a:miter lim="800000"/>
            <a:headEnd/>
            <a:tailEnd/>
          </a:ln>
        </p:spPr>
        <p:txBody>
          <a:bodyPr>
            <a:spAutoFit/>
          </a:bodyPr>
          <a:lstStyle/>
          <a:p>
            <a:pPr latinLnBrk="1"/>
            <a:r>
              <a:rPr lang="zh-CN" altLang="en-US" sz="1200" b="1">
                <a:solidFill>
                  <a:srgbClr val="0070C0"/>
                </a:solidFill>
                <a:latin typeface="宋体" charset="-122"/>
                <a:sym typeface="新宋体" pitchFamily="49" charset="-122"/>
              </a:rPr>
              <a:t>因材施教、因需施教</a:t>
            </a:r>
          </a:p>
        </p:txBody>
      </p:sp>
      <p:sp>
        <p:nvSpPr>
          <p:cNvPr id="55" name="Rectangle 2"/>
          <p:cNvSpPr>
            <a:spLocks noChangeArrowheads="1"/>
          </p:cNvSpPr>
          <p:nvPr/>
        </p:nvSpPr>
        <p:spPr bwMode="auto">
          <a:xfrm>
            <a:off x="6588125" y="3789363"/>
            <a:ext cx="1736725" cy="373062"/>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200" b="1">
              <a:solidFill>
                <a:srgbClr val="0070C0"/>
              </a:solidFill>
              <a:latin typeface="宋体" charset="-122"/>
            </a:endParaRPr>
          </a:p>
        </p:txBody>
      </p:sp>
      <p:sp>
        <p:nvSpPr>
          <p:cNvPr id="56" name="Text Box 28"/>
          <p:cNvSpPr txBox="1">
            <a:spLocks noChangeArrowheads="1"/>
          </p:cNvSpPr>
          <p:nvPr/>
        </p:nvSpPr>
        <p:spPr bwMode="auto">
          <a:xfrm>
            <a:off x="6623050" y="3883025"/>
            <a:ext cx="1800225" cy="276225"/>
          </a:xfrm>
          <a:prstGeom prst="rect">
            <a:avLst/>
          </a:prstGeom>
          <a:noFill/>
          <a:ln w="9525">
            <a:noFill/>
            <a:miter lim="800000"/>
            <a:headEnd/>
            <a:tailEnd/>
          </a:ln>
        </p:spPr>
        <p:txBody>
          <a:bodyPr>
            <a:spAutoFit/>
          </a:bodyPr>
          <a:lstStyle/>
          <a:p>
            <a:pPr latinLnBrk="1"/>
            <a:r>
              <a:rPr lang="zh-CN" altLang="en-US" sz="1200" b="1">
                <a:solidFill>
                  <a:srgbClr val="0070C0"/>
                </a:solidFill>
                <a:latin typeface="宋体" charset="-122"/>
                <a:sym typeface="新宋体" pitchFamily="49" charset="-122"/>
              </a:rPr>
              <a:t>专业核心能力</a:t>
            </a:r>
          </a:p>
        </p:txBody>
      </p:sp>
      <p:sp>
        <p:nvSpPr>
          <p:cNvPr id="57" name="AutoShape 7"/>
          <p:cNvSpPr>
            <a:spLocks noChangeArrowheads="1"/>
          </p:cNvSpPr>
          <p:nvPr/>
        </p:nvSpPr>
        <p:spPr bwMode="auto">
          <a:xfrm rot="5400000">
            <a:off x="6111082" y="2066131"/>
            <a:ext cx="266700" cy="255587"/>
          </a:xfrm>
          <a:prstGeom prst="upArrow">
            <a:avLst>
              <a:gd name="adj1" fmla="val 61333"/>
              <a:gd name="adj2" fmla="val 65185"/>
            </a:avLst>
          </a:prstGeom>
          <a:solidFill>
            <a:srgbClr val="99CC00"/>
          </a:solidFill>
          <a:ln w="12700">
            <a:solidFill>
              <a:srgbClr val="B2B2B2"/>
            </a:solidFill>
            <a:miter lim="800000"/>
            <a:headEnd/>
            <a:tailEnd/>
          </a:ln>
          <a:effectLst>
            <a:outerShdw dist="53882" dir="2700000" algn="ctr" rotWithShape="0">
              <a:schemeClr val="tx1">
                <a:alpha val="50000"/>
              </a:schemeClr>
            </a:outerShdw>
          </a:effectLst>
        </p:spPr>
        <p:txBody>
          <a:bodyPr rot="10800000" vert="eaVert" wrap="none" anchor="ctr"/>
          <a:lstStyle/>
          <a:p>
            <a:pPr algn="ctr" fontAlgn="auto" latinLnBrk="1">
              <a:spcBef>
                <a:spcPts val="0"/>
              </a:spcBef>
              <a:spcAft>
                <a:spcPts val="0"/>
              </a:spcAft>
              <a:defRPr/>
            </a:pPr>
            <a:endParaRPr lang="en-US" altLang="zh-CN" sz="1200" b="1">
              <a:solidFill>
                <a:srgbClr val="006600"/>
              </a:solidFill>
              <a:latin typeface="Times New Roman" pitchFamily="18" charset="0"/>
              <a:ea typeface="Gulim" pitchFamily="34" charset="-127"/>
            </a:endParaRPr>
          </a:p>
        </p:txBody>
      </p:sp>
      <p:sp>
        <p:nvSpPr>
          <p:cNvPr id="58" name="AutoShape 7"/>
          <p:cNvSpPr>
            <a:spLocks noChangeArrowheads="1"/>
          </p:cNvSpPr>
          <p:nvPr/>
        </p:nvSpPr>
        <p:spPr bwMode="auto">
          <a:xfrm rot="5400000">
            <a:off x="6111082" y="2648744"/>
            <a:ext cx="266700" cy="255587"/>
          </a:xfrm>
          <a:prstGeom prst="upArrow">
            <a:avLst>
              <a:gd name="adj1" fmla="val 61333"/>
              <a:gd name="adj2" fmla="val 65185"/>
            </a:avLst>
          </a:prstGeom>
          <a:solidFill>
            <a:srgbClr val="99CC00"/>
          </a:solidFill>
          <a:ln w="12700">
            <a:solidFill>
              <a:srgbClr val="B2B2B2"/>
            </a:solidFill>
            <a:miter lim="800000"/>
            <a:headEnd/>
            <a:tailEnd/>
          </a:ln>
          <a:effectLst>
            <a:outerShdw dist="53882" dir="2700000" algn="ctr" rotWithShape="0">
              <a:schemeClr val="tx1">
                <a:alpha val="50000"/>
              </a:schemeClr>
            </a:outerShdw>
          </a:effectLst>
        </p:spPr>
        <p:txBody>
          <a:bodyPr rot="10800000" vert="eaVert" wrap="none" anchor="ctr"/>
          <a:lstStyle/>
          <a:p>
            <a:pPr algn="ctr" fontAlgn="auto" latinLnBrk="1">
              <a:spcBef>
                <a:spcPts val="0"/>
              </a:spcBef>
              <a:spcAft>
                <a:spcPts val="0"/>
              </a:spcAft>
              <a:defRPr/>
            </a:pPr>
            <a:endParaRPr lang="en-US" altLang="zh-CN" sz="1200" b="1">
              <a:solidFill>
                <a:srgbClr val="006600"/>
              </a:solidFill>
              <a:latin typeface="Times New Roman" pitchFamily="18" charset="0"/>
              <a:ea typeface="Gulim" pitchFamily="34" charset="-127"/>
            </a:endParaRPr>
          </a:p>
        </p:txBody>
      </p:sp>
      <p:sp>
        <p:nvSpPr>
          <p:cNvPr id="59" name="AutoShape 7"/>
          <p:cNvSpPr>
            <a:spLocks noChangeArrowheads="1"/>
          </p:cNvSpPr>
          <p:nvPr/>
        </p:nvSpPr>
        <p:spPr bwMode="auto">
          <a:xfrm rot="5400000">
            <a:off x="6111875" y="3224213"/>
            <a:ext cx="265113" cy="255587"/>
          </a:xfrm>
          <a:prstGeom prst="upArrow">
            <a:avLst>
              <a:gd name="adj1" fmla="val 61333"/>
              <a:gd name="adj2" fmla="val 65185"/>
            </a:avLst>
          </a:prstGeom>
          <a:solidFill>
            <a:srgbClr val="99CC00"/>
          </a:solidFill>
          <a:ln w="12700">
            <a:solidFill>
              <a:srgbClr val="B2B2B2"/>
            </a:solidFill>
            <a:miter lim="800000"/>
            <a:headEnd/>
            <a:tailEnd/>
          </a:ln>
          <a:effectLst>
            <a:outerShdw dist="53882" dir="2700000" algn="ctr" rotWithShape="0">
              <a:schemeClr val="tx1">
                <a:alpha val="50000"/>
              </a:schemeClr>
            </a:outerShdw>
          </a:effectLst>
        </p:spPr>
        <p:txBody>
          <a:bodyPr rot="10800000" vert="eaVert" wrap="none" anchor="ctr"/>
          <a:lstStyle/>
          <a:p>
            <a:pPr algn="ctr" fontAlgn="auto" latinLnBrk="1">
              <a:spcBef>
                <a:spcPts val="0"/>
              </a:spcBef>
              <a:spcAft>
                <a:spcPts val="0"/>
              </a:spcAft>
              <a:defRPr/>
            </a:pPr>
            <a:endParaRPr lang="en-US" altLang="zh-CN" sz="1200" b="1">
              <a:solidFill>
                <a:srgbClr val="006600"/>
              </a:solidFill>
              <a:latin typeface="Times New Roman" pitchFamily="18" charset="0"/>
              <a:ea typeface="Gulim" pitchFamily="34" charset="-127"/>
            </a:endParaRPr>
          </a:p>
        </p:txBody>
      </p:sp>
      <p:sp>
        <p:nvSpPr>
          <p:cNvPr id="60" name="AutoShape 7"/>
          <p:cNvSpPr>
            <a:spLocks noChangeArrowheads="1"/>
          </p:cNvSpPr>
          <p:nvPr/>
        </p:nvSpPr>
        <p:spPr bwMode="auto">
          <a:xfrm rot="5400000">
            <a:off x="6111082" y="3801269"/>
            <a:ext cx="266700" cy="255587"/>
          </a:xfrm>
          <a:prstGeom prst="upArrow">
            <a:avLst>
              <a:gd name="adj1" fmla="val 61333"/>
              <a:gd name="adj2" fmla="val 65185"/>
            </a:avLst>
          </a:prstGeom>
          <a:solidFill>
            <a:srgbClr val="99CC00"/>
          </a:solidFill>
          <a:ln w="12700">
            <a:solidFill>
              <a:srgbClr val="B2B2B2"/>
            </a:solidFill>
            <a:miter lim="800000"/>
            <a:headEnd/>
            <a:tailEnd/>
          </a:ln>
          <a:effectLst>
            <a:outerShdw dist="53882" dir="2700000" algn="ctr" rotWithShape="0">
              <a:schemeClr val="tx1">
                <a:alpha val="50000"/>
              </a:schemeClr>
            </a:outerShdw>
          </a:effectLst>
        </p:spPr>
        <p:txBody>
          <a:bodyPr rot="10800000" vert="eaVert" wrap="none" anchor="ctr"/>
          <a:lstStyle/>
          <a:p>
            <a:pPr algn="ctr" fontAlgn="auto" latinLnBrk="1">
              <a:spcBef>
                <a:spcPts val="0"/>
              </a:spcBef>
              <a:spcAft>
                <a:spcPts val="0"/>
              </a:spcAft>
              <a:defRPr/>
            </a:pPr>
            <a:endParaRPr lang="en-US" altLang="zh-CN" sz="1200" b="1">
              <a:solidFill>
                <a:srgbClr val="006600"/>
              </a:solidFill>
              <a:latin typeface="Times New Roman" pitchFamily="18" charset="0"/>
              <a:ea typeface="Gulim" pitchFamily="34" charset="-127"/>
            </a:endParaRPr>
          </a:p>
        </p:txBody>
      </p:sp>
      <p:sp>
        <p:nvSpPr>
          <p:cNvPr id="61" name="Rectangle 38"/>
          <p:cNvSpPr>
            <a:spLocks noChangeArrowheads="1"/>
          </p:cNvSpPr>
          <p:nvPr/>
        </p:nvSpPr>
        <p:spPr bwMode="auto">
          <a:xfrm>
            <a:off x="7451725" y="4227513"/>
            <a:ext cx="903288" cy="307975"/>
          </a:xfrm>
          <a:prstGeom prst="rect">
            <a:avLst/>
          </a:prstGeom>
          <a:noFill/>
          <a:ln w="9525">
            <a:noFill/>
            <a:miter lim="800000"/>
            <a:headEnd/>
            <a:tailEnd/>
          </a:ln>
        </p:spPr>
        <p:txBody>
          <a:bodyPr wrap="none">
            <a:spAutoFit/>
          </a:bodyPr>
          <a:lstStyle/>
          <a:p>
            <a:r>
              <a:rPr lang="zh-CN" altLang="zh-CN" sz="1400" b="1">
                <a:latin typeface="Calibri" pitchFamily="34" charset="0"/>
                <a:ea typeface="华文中宋"/>
                <a:cs typeface="华文中宋"/>
              </a:rPr>
              <a:t>指标体系</a:t>
            </a:r>
            <a:endParaRPr lang="zh-CN" altLang="en-US" sz="1400" b="1">
              <a:latin typeface="Calibri" pitchFamily="34" charset="0"/>
              <a:ea typeface="华文中宋"/>
              <a:cs typeface="华文中宋"/>
            </a:endParaRPr>
          </a:p>
        </p:txBody>
      </p:sp>
      <p:sp>
        <p:nvSpPr>
          <p:cNvPr id="62" name="Rectangle 39"/>
          <p:cNvSpPr>
            <a:spLocks noChangeArrowheads="1"/>
          </p:cNvSpPr>
          <p:nvPr/>
        </p:nvSpPr>
        <p:spPr bwMode="auto">
          <a:xfrm>
            <a:off x="7235825" y="4443413"/>
            <a:ext cx="1262063" cy="307975"/>
          </a:xfrm>
          <a:prstGeom prst="rect">
            <a:avLst/>
          </a:prstGeom>
          <a:noFill/>
          <a:ln w="9525">
            <a:noFill/>
            <a:miter lim="800000"/>
            <a:headEnd/>
            <a:tailEnd/>
          </a:ln>
        </p:spPr>
        <p:txBody>
          <a:bodyPr wrap="none">
            <a:spAutoFit/>
          </a:bodyPr>
          <a:lstStyle/>
          <a:p>
            <a:r>
              <a:rPr lang="zh-CN" altLang="zh-CN" sz="1400" b="1">
                <a:latin typeface="Calibri" pitchFamily="34" charset="0"/>
                <a:ea typeface="华文中宋"/>
                <a:cs typeface="华文中宋"/>
              </a:rPr>
              <a:t>专业技能测试</a:t>
            </a:r>
            <a:endParaRPr lang="zh-CN" altLang="en-US" sz="1400" b="1">
              <a:latin typeface="Calibri" pitchFamily="34" charset="0"/>
              <a:ea typeface="华文中宋"/>
              <a:cs typeface="华文中宋"/>
            </a:endParaRPr>
          </a:p>
        </p:txBody>
      </p:sp>
      <p:sp>
        <p:nvSpPr>
          <p:cNvPr id="63" name="矩形 62"/>
          <p:cNvSpPr/>
          <p:nvPr/>
        </p:nvSpPr>
        <p:spPr bwMode="auto">
          <a:xfrm>
            <a:off x="395288" y="2716213"/>
            <a:ext cx="865187" cy="792162"/>
          </a:xfrm>
          <a:prstGeom prst="rect">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latin typeface="微软雅黑" pitchFamily="34" charset="-122"/>
                <a:ea typeface="微软雅黑" pitchFamily="34" charset="-122"/>
              </a:rPr>
              <a:t>学科专业建设</a:t>
            </a:r>
          </a:p>
          <a:p>
            <a:pPr algn="ctr" fontAlgn="auto">
              <a:spcBef>
                <a:spcPts val="0"/>
              </a:spcBef>
              <a:spcAft>
                <a:spcPts val="0"/>
              </a:spcAft>
              <a:defRPr/>
            </a:pPr>
            <a:endParaRPr lang="zh-CN" altLang="en-US" sz="1100" dirty="0"/>
          </a:p>
        </p:txBody>
      </p:sp>
      <p:grpSp>
        <p:nvGrpSpPr>
          <p:cNvPr id="64" name="组合 63"/>
          <p:cNvGrpSpPr>
            <a:grpSpLocks/>
          </p:cNvGrpSpPr>
          <p:nvPr/>
        </p:nvGrpSpPr>
        <p:grpSpPr bwMode="auto">
          <a:xfrm>
            <a:off x="225425" y="2547938"/>
            <a:ext cx="1177925" cy="1103312"/>
            <a:chOff x="1089993" y="1991671"/>
            <a:chExt cx="1203326" cy="1198933"/>
          </a:xfrm>
        </p:grpSpPr>
        <p:sp>
          <p:nvSpPr>
            <p:cNvPr id="65" name="矩形 64"/>
            <p:cNvSpPr/>
            <p:nvPr/>
          </p:nvSpPr>
          <p:spPr bwMode="auto">
            <a:xfrm>
              <a:off x="1089993" y="2015822"/>
              <a:ext cx="45409" cy="115235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6" name="矩形 65"/>
            <p:cNvSpPr/>
            <p:nvPr/>
          </p:nvSpPr>
          <p:spPr bwMode="auto">
            <a:xfrm>
              <a:off x="2247910" y="2015822"/>
              <a:ext cx="45409" cy="115235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矩形 66"/>
            <p:cNvSpPr/>
            <p:nvPr/>
          </p:nvSpPr>
          <p:spPr bwMode="auto">
            <a:xfrm rot="5400000" flipH="1">
              <a:off x="1668368" y="2565652"/>
              <a:ext cx="46577" cy="120332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 name="矩形 67"/>
            <p:cNvSpPr/>
            <p:nvPr/>
          </p:nvSpPr>
          <p:spPr bwMode="auto">
            <a:xfrm rot="5400000" flipH="1">
              <a:off x="1668368" y="1413296"/>
              <a:ext cx="46577" cy="120332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9" name="矩形标注 68"/>
          <p:cNvSpPr/>
          <p:nvPr/>
        </p:nvSpPr>
        <p:spPr>
          <a:xfrm>
            <a:off x="900113" y="4011613"/>
            <a:ext cx="1800225" cy="647700"/>
          </a:xfrm>
          <a:prstGeom prst="wedgeRectCallout">
            <a:avLst>
              <a:gd name="adj1" fmla="val 111507"/>
              <a:gd name="adj2" fmla="val -65339"/>
            </a:avLst>
          </a:prstGeom>
          <a:solidFill>
            <a:srgbClr val="04AEDA"/>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a:ea typeface="微软雅黑"/>
              </a:rPr>
              <a:t>◆</a:t>
            </a:r>
            <a:r>
              <a:rPr lang="zh-CN" altLang="en-US" sz="1200" b="1" dirty="0">
                <a:solidFill>
                  <a:schemeClr val="bg1"/>
                </a:solidFill>
                <a:latin typeface="微软雅黑" pitchFamily="34" charset="-122"/>
                <a:ea typeface="微软雅黑" pitchFamily="34" charset="-122"/>
              </a:rPr>
              <a:t>工科类专业</a:t>
            </a:r>
            <a:r>
              <a:rPr lang="zh-CN" altLang="zh-CN" sz="1200" b="1" dirty="0">
                <a:solidFill>
                  <a:schemeClr val="bg1"/>
                </a:solidFill>
                <a:latin typeface="微软雅黑" pitchFamily="34" charset="-122"/>
                <a:ea typeface="微软雅黑" pitchFamily="34" charset="-122"/>
              </a:rPr>
              <a:t>30.16%</a:t>
            </a:r>
            <a:endParaRPr lang="en-US" altLang="zh-CN" sz="1200" dirty="0">
              <a:effectLst>
                <a:outerShdw blurRad="38100" dist="38100" dir="2700000" algn="tl">
                  <a:srgbClr val="000000">
                    <a:alpha val="43137"/>
                  </a:srgbClr>
                </a:outerShdw>
              </a:effectLst>
              <a:latin typeface="微软雅黑" pitchFamily="34" charset="-122"/>
              <a:ea typeface="微软雅黑" pitchFamily="34" charset="-122"/>
            </a:endParaRPr>
          </a:p>
          <a:p>
            <a:pPr algn="ctr"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a:ea typeface="微软雅黑"/>
              </a:rPr>
              <a:t>◆</a:t>
            </a:r>
            <a:r>
              <a:rPr lang="zh-CN" altLang="en-US" sz="1200" b="1" dirty="0">
                <a:solidFill>
                  <a:schemeClr val="bg1"/>
                </a:solidFill>
                <a:latin typeface="微软雅黑" pitchFamily="34" charset="-122"/>
                <a:ea typeface="微软雅黑" pitchFamily="34" charset="-122"/>
              </a:rPr>
              <a:t>文科类专业</a:t>
            </a:r>
            <a:r>
              <a:rPr lang="zh-CN" altLang="zh-CN" sz="1200" b="1" dirty="0">
                <a:solidFill>
                  <a:schemeClr val="bg1"/>
                </a:solidFill>
                <a:latin typeface="微软雅黑" pitchFamily="34" charset="-122"/>
                <a:ea typeface="微软雅黑" pitchFamily="34" charset="-122"/>
              </a:rPr>
              <a:t>26.22%</a:t>
            </a:r>
            <a:endParaRPr lang="en-US" altLang="zh-CN" sz="1200" dirty="0">
              <a:effectLst>
                <a:outerShdw blurRad="38100" dist="38100" dir="2700000" algn="tl">
                  <a:srgbClr val="000000">
                    <a:alpha val="43137"/>
                  </a:srgbClr>
                </a:outerShdw>
              </a:effectLst>
              <a:latin typeface="微软雅黑" pitchFamily="34" charset="-122"/>
              <a:ea typeface="微软雅黑" pitchFamily="34" charset="-122"/>
            </a:endParaRPr>
          </a:p>
          <a:p>
            <a:pPr algn="ctr" fontAlgn="auto">
              <a:spcBef>
                <a:spcPts val="0"/>
              </a:spcBef>
              <a:spcAft>
                <a:spcPts val="0"/>
              </a:spcAft>
              <a:defRPr/>
            </a:pPr>
            <a:r>
              <a:rPr lang="zh-CN" altLang="en-US" sz="1200" dirty="0">
                <a:effectLst>
                  <a:outerShdw blurRad="38100" dist="38100" dir="2700000" algn="tl">
                    <a:srgbClr val="000000">
                      <a:alpha val="43137"/>
                    </a:srgbClr>
                  </a:outerShdw>
                </a:effectLst>
                <a:latin typeface="微软雅黑"/>
                <a:ea typeface="微软雅黑"/>
              </a:rPr>
              <a:t>◆</a:t>
            </a:r>
            <a:r>
              <a:rPr lang="zh-CN" altLang="en-US" sz="1200" b="1" dirty="0">
                <a:solidFill>
                  <a:schemeClr val="bg1"/>
                </a:solidFill>
                <a:latin typeface="微软雅黑" pitchFamily="34" charset="-122"/>
                <a:ea typeface="微软雅黑" pitchFamily="34" charset="-122"/>
              </a:rPr>
              <a:t>艺术类专业</a:t>
            </a:r>
            <a:r>
              <a:rPr lang="zh-CN" altLang="zh-CN" sz="1200" b="1" dirty="0">
                <a:solidFill>
                  <a:schemeClr val="bg1"/>
                </a:solidFill>
                <a:latin typeface="微软雅黑" pitchFamily="34" charset="-122"/>
                <a:ea typeface="微软雅黑" pitchFamily="34" charset="-122"/>
              </a:rPr>
              <a:t>45.76%</a:t>
            </a:r>
            <a:endParaRPr lang="zh-CN" altLang="en-US" sz="12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1787"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18</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53"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53"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ppt_w</p:attrName>
                                        </p:attrNameLst>
                                      </p:cBhvr>
                                      <p:tavLst>
                                        <p:tav tm="0">
                                          <p:val>
                                            <p:fltVal val="0"/>
                                          </p:val>
                                        </p:tav>
                                        <p:tav tm="100000">
                                          <p:val>
                                            <p:strVal val="#ppt_w"/>
                                          </p:val>
                                        </p:tav>
                                      </p:tavLst>
                                    </p:anim>
                                    <p:anim calcmode="lin" valueType="num">
                                      <p:cBhvr>
                                        <p:cTn id="29" dur="1000" fill="hold"/>
                                        <p:tgtEl>
                                          <p:spTgt spid="24"/>
                                        </p:tgtEl>
                                        <p:attrNameLst>
                                          <p:attrName>ppt_h</p:attrName>
                                        </p:attrNameLst>
                                      </p:cBhvr>
                                      <p:tavLst>
                                        <p:tav tm="0">
                                          <p:val>
                                            <p:fltVal val="0"/>
                                          </p:val>
                                        </p:tav>
                                        <p:tav tm="100000">
                                          <p:val>
                                            <p:strVal val="#ppt_h"/>
                                          </p:val>
                                        </p:tav>
                                      </p:tavLst>
                                    </p:anim>
                                    <p:animEffect transition="in" filter="fade">
                                      <p:cBhvr>
                                        <p:cTn id="30" dur="1000"/>
                                        <p:tgtEl>
                                          <p:spTgt spid="2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childTnLst>
                          </p:cTn>
                        </p:par>
                        <p:par>
                          <p:cTn id="36" fill="hold">
                            <p:stCondLst>
                              <p:cond delay="500"/>
                            </p:stCondLst>
                            <p:childTnLst>
                              <p:par>
                                <p:cTn id="37" presetID="9" presetClass="entr" presetSubtype="0"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dissolve">
                                      <p:cBhvr>
                                        <p:cTn id="39" dur="1000"/>
                                        <p:tgtEl>
                                          <p:spTgt spid="63"/>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fill="hold"/>
                                        <p:tgtEl>
                                          <p:spTgt spid="45"/>
                                        </p:tgtEl>
                                        <p:attrNameLst>
                                          <p:attrName>ppt_x</p:attrName>
                                        </p:attrNameLst>
                                      </p:cBhvr>
                                      <p:tavLst>
                                        <p:tav tm="0">
                                          <p:val>
                                            <p:strVal val="0-#ppt_w/2"/>
                                          </p:val>
                                        </p:tav>
                                        <p:tav tm="100000">
                                          <p:val>
                                            <p:strVal val="#ppt_x"/>
                                          </p:val>
                                        </p:tav>
                                      </p:tavLst>
                                    </p:anim>
                                    <p:anim calcmode="lin" valueType="num">
                                      <p:cBhvr additive="base">
                                        <p:cTn id="45" dur="500" fill="hold"/>
                                        <p:tgtEl>
                                          <p:spTgt spid="4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5" presetClass="entr" presetSubtype="1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checkerboard(across)">
                                      <p:cBhvr>
                                        <p:cTn id="49" dur="500"/>
                                        <p:tgtEl>
                                          <p:spTgt spid="20"/>
                                        </p:tgtEl>
                                      </p:cBhvr>
                                    </p:animEffect>
                                  </p:childTnLst>
                                </p:cTn>
                              </p:par>
                            </p:childTnLst>
                          </p:cTn>
                        </p:par>
                        <p:par>
                          <p:cTn id="50" fill="hold">
                            <p:stCondLst>
                              <p:cond delay="1000"/>
                            </p:stCondLst>
                            <p:childTnLst>
                              <p:par>
                                <p:cTn id="51" presetID="5" presetClass="entr" presetSubtype="1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checkerboard(across)">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0-#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500"/>
                            </p:stCondLst>
                            <p:childTnLst>
                              <p:par>
                                <p:cTn id="61" presetID="5" presetClass="entr" presetSubtype="1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checkerboard(across)">
                                      <p:cBhvr>
                                        <p:cTn id="63" dur="500"/>
                                        <p:tgtEl>
                                          <p:spTgt spid="25"/>
                                        </p:tgtEl>
                                      </p:cBhvr>
                                    </p:animEffect>
                                  </p:childTnLst>
                                </p:cTn>
                              </p:par>
                            </p:childTnLst>
                          </p:cTn>
                        </p:par>
                        <p:par>
                          <p:cTn id="64" fill="hold">
                            <p:stCondLst>
                              <p:cond delay="1000"/>
                            </p:stCondLst>
                            <p:childTnLst>
                              <p:par>
                                <p:cTn id="65" presetID="5" presetClass="entr" presetSubtype="1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checkerboard(across)">
                                      <p:cBhvr>
                                        <p:cTn id="67" dur="500"/>
                                        <p:tgtEl>
                                          <p:spTgt spid="26"/>
                                        </p:tgtEl>
                                      </p:cBhvr>
                                    </p:animEffect>
                                  </p:childTnLst>
                                </p:cTn>
                              </p:par>
                            </p:childTnLst>
                          </p:cTn>
                        </p:par>
                        <p:par>
                          <p:cTn id="68" fill="hold">
                            <p:stCondLst>
                              <p:cond delay="1500"/>
                            </p:stCondLst>
                            <p:childTnLst>
                              <p:par>
                                <p:cTn id="69" presetID="5" presetClass="entr" presetSubtype="1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checkerboard(across)">
                                      <p:cBhvr>
                                        <p:cTn id="71" dur="500"/>
                                        <p:tgtEl>
                                          <p:spTgt spid="57"/>
                                        </p:tgtEl>
                                      </p:cBhvr>
                                    </p:animEffect>
                                  </p:childTnLst>
                                </p:cTn>
                              </p:par>
                            </p:childTnLst>
                          </p:cTn>
                        </p:par>
                        <p:par>
                          <p:cTn id="72" fill="hold">
                            <p:stCondLst>
                              <p:cond delay="2000"/>
                            </p:stCondLst>
                            <p:childTnLst>
                              <p:par>
                                <p:cTn id="73" presetID="5" presetClass="entr" presetSubtype="1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checkerboard(across)">
                                      <p:cBhvr>
                                        <p:cTn id="75" dur="500"/>
                                        <p:tgtEl>
                                          <p:spTgt spid="49"/>
                                        </p:tgtEl>
                                      </p:cBhvr>
                                    </p:animEffect>
                                  </p:childTnLst>
                                </p:cTn>
                              </p:par>
                            </p:childTnLst>
                          </p:cTn>
                        </p:par>
                        <p:par>
                          <p:cTn id="76" fill="hold">
                            <p:stCondLst>
                              <p:cond delay="2500"/>
                            </p:stCondLst>
                            <p:childTnLst>
                              <p:par>
                                <p:cTn id="77" presetID="5" presetClass="entr" presetSubtype="10"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checkerboard(across)">
                                      <p:cBhvr>
                                        <p:cTn id="79" dur="500"/>
                                        <p:tgtEl>
                                          <p:spTgt spid="50"/>
                                        </p:tgtEl>
                                      </p:cBhvr>
                                    </p:animEffect>
                                  </p:childTnLst>
                                </p:cTn>
                              </p:par>
                            </p:childTnLst>
                          </p:cTn>
                        </p:par>
                        <p:par>
                          <p:cTn id="80" fill="hold">
                            <p:stCondLst>
                              <p:cond delay="3000"/>
                            </p:stCondLst>
                            <p:childTnLst>
                              <p:par>
                                <p:cTn id="81" presetID="5" presetClass="entr" presetSubtype="10"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checkerboard(across)">
                                      <p:cBhvr>
                                        <p:cTn id="83" dur="500"/>
                                        <p:tgtEl>
                                          <p:spTgt spid="31"/>
                                        </p:tgtEl>
                                      </p:cBhvr>
                                    </p:animEffect>
                                  </p:childTnLst>
                                </p:cTn>
                              </p:par>
                            </p:childTnLst>
                          </p:cTn>
                        </p:par>
                        <p:par>
                          <p:cTn id="84" fill="hold">
                            <p:stCondLst>
                              <p:cond delay="3500"/>
                            </p:stCondLst>
                            <p:childTnLst>
                              <p:par>
                                <p:cTn id="85" presetID="5" presetClass="entr" presetSubtype="1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checkerboard(across)">
                                      <p:cBhvr>
                                        <p:cTn id="87" dur="500"/>
                                        <p:tgtEl>
                                          <p:spTgt spid="32"/>
                                        </p:tgtEl>
                                      </p:cBhvr>
                                    </p:animEffect>
                                  </p:childTnLst>
                                </p:cTn>
                              </p:par>
                            </p:childTnLst>
                          </p:cTn>
                        </p:par>
                        <p:par>
                          <p:cTn id="88" fill="hold">
                            <p:stCondLst>
                              <p:cond delay="4000"/>
                            </p:stCondLst>
                            <p:childTnLst>
                              <p:par>
                                <p:cTn id="89" presetID="5" presetClass="entr" presetSubtype="1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checkerboard(across)">
                                      <p:cBhvr>
                                        <p:cTn id="91" dur="500"/>
                                        <p:tgtEl>
                                          <p:spTgt spid="58"/>
                                        </p:tgtEl>
                                      </p:cBhvr>
                                    </p:animEffect>
                                  </p:childTnLst>
                                </p:cTn>
                              </p:par>
                            </p:childTnLst>
                          </p:cTn>
                        </p:par>
                        <p:par>
                          <p:cTn id="92" fill="hold">
                            <p:stCondLst>
                              <p:cond delay="4500"/>
                            </p:stCondLst>
                            <p:childTnLst>
                              <p:par>
                                <p:cTn id="93" presetID="5" presetClass="entr" presetSubtype="10" fill="hold" grpId="0" nodeType="after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checkerboard(across)">
                                      <p:cBhvr>
                                        <p:cTn id="95" dur="500"/>
                                        <p:tgtEl>
                                          <p:spTgt spid="51"/>
                                        </p:tgtEl>
                                      </p:cBhvr>
                                    </p:animEffect>
                                  </p:childTnLst>
                                </p:cTn>
                              </p:par>
                            </p:childTnLst>
                          </p:cTn>
                        </p:par>
                        <p:par>
                          <p:cTn id="96" fill="hold">
                            <p:stCondLst>
                              <p:cond delay="5000"/>
                            </p:stCondLst>
                            <p:childTnLst>
                              <p:par>
                                <p:cTn id="97" presetID="5" presetClass="entr" presetSubtype="10"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checkerboard(across)">
                                      <p:cBhvr>
                                        <p:cTn id="99" dur="500"/>
                                        <p:tgtEl>
                                          <p:spTgt spid="52"/>
                                        </p:tgtEl>
                                      </p:cBhvr>
                                    </p:animEffect>
                                  </p:childTnLst>
                                </p:cTn>
                              </p:par>
                            </p:childTnLst>
                          </p:cTn>
                        </p:par>
                        <p:par>
                          <p:cTn id="100" fill="hold">
                            <p:stCondLst>
                              <p:cond delay="5500"/>
                            </p:stCondLst>
                            <p:childTnLst>
                              <p:par>
                                <p:cTn id="101" presetID="5" presetClass="entr" presetSubtype="10"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checkerboard(across)">
                                      <p:cBhvr>
                                        <p:cTn id="103" dur="500"/>
                                        <p:tgtEl>
                                          <p:spTgt spid="34"/>
                                        </p:tgtEl>
                                      </p:cBhvr>
                                    </p:animEffect>
                                  </p:childTnLst>
                                </p:cTn>
                              </p:par>
                            </p:childTnLst>
                          </p:cTn>
                        </p:par>
                        <p:par>
                          <p:cTn id="104" fill="hold">
                            <p:stCondLst>
                              <p:cond delay="6000"/>
                            </p:stCondLst>
                            <p:childTnLst>
                              <p:par>
                                <p:cTn id="105" presetID="5" presetClass="entr" presetSubtype="10" fill="hold" grpId="0" nodeType="after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checkerboard(across)">
                                      <p:cBhvr>
                                        <p:cTn id="107" dur="500"/>
                                        <p:tgtEl>
                                          <p:spTgt spid="35"/>
                                        </p:tgtEl>
                                      </p:cBhvr>
                                    </p:animEffect>
                                  </p:childTnLst>
                                </p:cTn>
                              </p:par>
                            </p:childTnLst>
                          </p:cTn>
                        </p:par>
                        <p:par>
                          <p:cTn id="108" fill="hold">
                            <p:stCondLst>
                              <p:cond delay="6500"/>
                            </p:stCondLst>
                            <p:childTnLst>
                              <p:par>
                                <p:cTn id="109" presetID="5" presetClass="entr" presetSubtype="10" fill="hold" grpId="0" nodeType="after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checkerboard(across)">
                                      <p:cBhvr>
                                        <p:cTn id="111" dur="500"/>
                                        <p:tgtEl>
                                          <p:spTgt spid="59"/>
                                        </p:tgtEl>
                                      </p:cBhvr>
                                    </p:animEffect>
                                  </p:childTnLst>
                                </p:cTn>
                              </p:par>
                            </p:childTnLst>
                          </p:cTn>
                        </p:par>
                        <p:par>
                          <p:cTn id="112" fill="hold">
                            <p:stCondLst>
                              <p:cond delay="7000"/>
                            </p:stCondLst>
                            <p:childTnLst>
                              <p:par>
                                <p:cTn id="113" presetID="5" presetClass="entr" presetSubtype="10"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checkerboard(across)">
                                      <p:cBhvr>
                                        <p:cTn id="115" dur="500"/>
                                        <p:tgtEl>
                                          <p:spTgt spid="53"/>
                                        </p:tgtEl>
                                      </p:cBhvr>
                                    </p:animEffect>
                                  </p:childTnLst>
                                </p:cTn>
                              </p:par>
                            </p:childTnLst>
                          </p:cTn>
                        </p:par>
                        <p:par>
                          <p:cTn id="116" fill="hold">
                            <p:stCondLst>
                              <p:cond delay="7500"/>
                            </p:stCondLst>
                            <p:childTnLst>
                              <p:par>
                                <p:cTn id="117" presetID="5" presetClass="entr" presetSubtype="1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checkerboard(across)">
                                      <p:cBhvr>
                                        <p:cTn id="119" dur="500"/>
                                        <p:tgtEl>
                                          <p:spTgt spid="54"/>
                                        </p:tgtEl>
                                      </p:cBhvr>
                                    </p:animEffect>
                                  </p:childTnLst>
                                </p:cTn>
                              </p:par>
                            </p:childTnLst>
                          </p:cTn>
                        </p:par>
                        <p:par>
                          <p:cTn id="120" fill="hold">
                            <p:stCondLst>
                              <p:cond delay="8000"/>
                            </p:stCondLst>
                            <p:childTnLst>
                              <p:par>
                                <p:cTn id="121" presetID="5" presetClass="entr" presetSubtype="10"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checkerboard(across)">
                                      <p:cBhvr>
                                        <p:cTn id="123" dur="500"/>
                                        <p:tgtEl>
                                          <p:spTgt spid="37"/>
                                        </p:tgtEl>
                                      </p:cBhvr>
                                    </p:animEffect>
                                  </p:childTnLst>
                                </p:cTn>
                              </p:par>
                            </p:childTnLst>
                          </p:cTn>
                        </p:par>
                        <p:par>
                          <p:cTn id="124" fill="hold">
                            <p:stCondLst>
                              <p:cond delay="8500"/>
                            </p:stCondLst>
                            <p:childTnLst>
                              <p:par>
                                <p:cTn id="125" presetID="5" presetClass="entr" presetSubtype="10" fill="hold" grpId="0" nodeType="after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checkerboard(across)">
                                      <p:cBhvr>
                                        <p:cTn id="127" dur="500"/>
                                        <p:tgtEl>
                                          <p:spTgt spid="38"/>
                                        </p:tgtEl>
                                      </p:cBhvr>
                                    </p:animEffect>
                                  </p:childTnLst>
                                </p:cTn>
                              </p:par>
                            </p:childTnLst>
                          </p:cTn>
                        </p:par>
                        <p:par>
                          <p:cTn id="128" fill="hold">
                            <p:stCondLst>
                              <p:cond delay="9000"/>
                            </p:stCondLst>
                            <p:childTnLst>
                              <p:par>
                                <p:cTn id="129" presetID="22" presetClass="entr" presetSubtype="1" fill="hold" grpId="0"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wipe(up)">
                                      <p:cBhvr>
                                        <p:cTn id="131" dur="500"/>
                                        <p:tgtEl>
                                          <p:spTgt spid="69"/>
                                        </p:tgtEl>
                                      </p:cBhvr>
                                    </p:animEffect>
                                  </p:childTnLst>
                                </p:cTn>
                              </p:par>
                            </p:childTnLst>
                          </p:cTn>
                        </p:par>
                        <p:par>
                          <p:cTn id="132" fill="hold">
                            <p:stCondLst>
                              <p:cond delay="9500"/>
                            </p:stCondLst>
                            <p:childTnLst>
                              <p:par>
                                <p:cTn id="133" presetID="5" presetClass="entr" presetSubtype="10" fill="hold" grpId="0" nodeType="afterEffect">
                                  <p:stCondLst>
                                    <p:cond delay="0"/>
                                  </p:stCondLst>
                                  <p:childTnLst>
                                    <p:set>
                                      <p:cBhvr>
                                        <p:cTn id="134" dur="1" fill="hold">
                                          <p:stCondLst>
                                            <p:cond delay="0"/>
                                          </p:stCondLst>
                                        </p:cTn>
                                        <p:tgtEl>
                                          <p:spTgt spid="55"/>
                                        </p:tgtEl>
                                        <p:attrNameLst>
                                          <p:attrName>style.visibility</p:attrName>
                                        </p:attrNameLst>
                                      </p:cBhvr>
                                      <p:to>
                                        <p:strVal val="visible"/>
                                      </p:to>
                                    </p:set>
                                    <p:animEffect transition="in" filter="checkerboard(across)">
                                      <p:cBhvr>
                                        <p:cTn id="135" dur="500"/>
                                        <p:tgtEl>
                                          <p:spTgt spid="55"/>
                                        </p:tgtEl>
                                      </p:cBhvr>
                                    </p:animEffect>
                                  </p:childTnLst>
                                </p:cTn>
                              </p:par>
                            </p:childTnLst>
                          </p:cTn>
                        </p:par>
                        <p:par>
                          <p:cTn id="136" fill="hold">
                            <p:stCondLst>
                              <p:cond delay="10000"/>
                            </p:stCondLst>
                            <p:childTnLst>
                              <p:par>
                                <p:cTn id="137" presetID="5" presetClass="entr" presetSubtype="10" fill="hold" grpId="0" nodeType="afterEffect">
                                  <p:stCondLst>
                                    <p:cond delay="0"/>
                                  </p:stCondLst>
                                  <p:childTnLst>
                                    <p:set>
                                      <p:cBhvr>
                                        <p:cTn id="138" dur="1" fill="hold">
                                          <p:stCondLst>
                                            <p:cond delay="0"/>
                                          </p:stCondLst>
                                        </p:cTn>
                                        <p:tgtEl>
                                          <p:spTgt spid="60"/>
                                        </p:tgtEl>
                                        <p:attrNameLst>
                                          <p:attrName>style.visibility</p:attrName>
                                        </p:attrNameLst>
                                      </p:cBhvr>
                                      <p:to>
                                        <p:strVal val="visible"/>
                                      </p:to>
                                    </p:set>
                                    <p:animEffect transition="in" filter="checkerboard(across)">
                                      <p:cBhvr>
                                        <p:cTn id="139" dur="500"/>
                                        <p:tgtEl>
                                          <p:spTgt spid="60"/>
                                        </p:tgtEl>
                                      </p:cBhvr>
                                    </p:animEffect>
                                  </p:childTnLst>
                                </p:cTn>
                              </p:par>
                            </p:childTnLst>
                          </p:cTn>
                        </p:par>
                        <p:par>
                          <p:cTn id="140" fill="hold">
                            <p:stCondLst>
                              <p:cond delay="10500"/>
                            </p:stCondLst>
                            <p:childTnLst>
                              <p:par>
                                <p:cTn id="141" presetID="5" presetClass="entr" presetSubtype="10" fill="hold" grpId="0" nodeType="afterEffect">
                                  <p:stCondLst>
                                    <p:cond delay="0"/>
                                  </p:stCondLst>
                                  <p:childTnLst>
                                    <p:set>
                                      <p:cBhvr>
                                        <p:cTn id="142" dur="1" fill="hold">
                                          <p:stCondLst>
                                            <p:cond delay="0"/>
                                          </p:stCondLst>
                                        </p:cTn>
                                        <p:tgtEl>
                                          <p:spTgt spid="56"/>
                                        </p:tgtEl>
                                        <p:attrNameLst>
                                          <p:attrName>style.visibility</p:attrName>
                                        </p:attrNameLst>
                                      </p:cBhvr>
                                      <p:to>
                                        <p:strVal val="visible"/>
                                      </p:to>
                                    </p:set>
                                    <p:animEffect transition="in" filter="checkerboard(across)">
                                      <p:cBhvr>
                                        <p:cTn id="143" dur="500"/>
                                        <p:tgtEl>
                                          <p:spTgt spid="56"/>
                                        </p:tgtEl>
                                      </p:cBhvr>
                                    </p:animEffect>
                                  </p:childTnLst>
                                </p:cTn>
                              </p:par>
                            </p:childTnLst>
                          </p:cTn>
                        </p:par>
                        <p:par>
                          <p:cTn id="144" fill="hold">
                            <p:stCondLst>
                              <p:cond delay="11000"/>
                            </p:stCondLst>
                            <p:childTnLst>
                              <p:par>
                                <p:cTn id="145" presetID="5" presetClass="entr" presetSubtype="10" fill="hold" grpId="0" nodeType="afterEffect">
                                  <p:stCondLst>
                                    <p:cond delay="0"/>
                                  </p:stCondLst>
                                  <p:childTnLst>
                                    <p:set>
                                      <p:cBhvr>
                                        <p:cTn id="146" dur="1" fill="hold">
                                          <p:stCondLst>
                                            <p:cond delay="0"/>
                                          </p:stCondLst>
                                        </p:cTn>
                                        <p:tgtEl>
                                          <p:spTgt spid="61"/>
                                        </p:tgtEl>
                                        <p:attrNameLst>
                                          <p:attrName>style.visibility</p:attrName>
                                        </p:attrNameLst>
                                      </p:cBhvr>
                                      <p:to>
                                        <p:strVal val="visible"/>
                                      </p:to>
                                    </p:set>
                                    <p:animEffect transition="in" filter="checkerboard(across)">
                                      <p:cBhvr>
                                        <p:cTn id="147" dur="500"/>
                                        <p:tgtEl>
                                          <p:spTgt spid="61"/>
                                        </p:tgtEl>
                                      </p:cBhvr>
                                    </p:animEffect>
                                  </p:childTnLst>
                                </p:cTn>
                              </p:par>
                            </p:childTnLst>
                          </p:cTn>
                        </p:par>
                        <p:par>
                          <p:cTn id="148" fill="hold">
                            <p:stCondLst>
                              <p:cond delay="11500"/>
                            </p:stCondLst>
                            <p:childTnLst>
                              <p:par>
                                <p:cTn id="149" presetID="5" presetClass="entr" presetSubtype="10" fill="hold" grpId="0"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checkerboard(across)">
                                      <p:cBhvr>
                                        <p:cTn id="151" dur="500"/>
                                        <p:tgtEl>
                                          <p:spTgt spid="62"/>
                                        </p:tgtEl>
                                      </p:cBhvr>
                                    </p:animEffect>
                                  </p:childTnLst>
                                </p:cTn>
                              </p:par>
                            </p:childTnLst>
                          </p:cTn>
                        </p:par>
                      </p:childTnLst>
                    </p:cTn>
                  </p:par>
                  <p:par>
                    <p:cTn id="152" fill="hold">
                      <p:stCondLst>
                        <p:cond delay="indefinite"/>
                      </p:stCondLst>
                      <p:childTnLst>
                        <p:par>
                          <p:cTn id="153" fill="hold">
                            <p:stCondLst>
                              <p:cond delay="0"/>
                            </p:stCondLst>
                            <p:childTnLst>
                              <p:par>
                                <p:cTn id="154" presetID="8" presetClass="entr" presetSubtype="32" fill="hold" grpId="0" nodeType="click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diamond(out)">
                                      <p:cBhvr>
                                        <p:cTn id="156" dur="500"/>
                                        <p:tgtEl>
                                          <p:spTgt spid="28"/>
                                        </p:tgtEl>
                                      </p:cBhvr>
                                    </p:animEffect>
                                  </p:childTnLst>
                                </p:cTn>
                              </p:par>
                            </p:childTnLst>
                          </p:cTn>
                        </p:par>
                        <p:par>
                          <p:cTn id="157" fill="hold">
                            <p:stCondLst>
                              <p:cond delay="500"/>
                            </p:stCondLst>
                            <p:childTnLst>
                              <p:par>
                                <p:cTn id="158" presetID="3" presetClass="entr" presetSubtype="10" fill="hold" nodeType="afterEffect">
                                  <p:stCondLst>
                                    <p:cond delay="0"/>
                                  </p:stCondLst>
                                  <p:childTnLst>
                                    <p:set>
                                      <p:cBhvr>
                                        <p:cTn id="159" dur="1" fill="hold">
                                          <p:stCondLst>
                                            <p:cond delay="0"/>
                                          </p:stCondLst>
                                        </p:cTn>
                                        <p:tgtEl>
                                          <p:spTgt spid="27"/>
                                        </p:tgtEl>
                                        <p:attrNameLst>
                                          <p:attrName>style.visibility</p:attrName>
                                        </p:attrNameLst>
                                      </p:cBhvr>
                                      <p:to>
                                        <p:strVal val="visible"/>
                                      </p:to>
                                    </p:set>
                                    <p:animEffect transition="in" filter="blinds(horizontal)">
                                      <p:cBhvr>
                                        <p:cTn id="1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3" grpId="0" bldLvl="0" animBg="1" autoUpdateAnimBg="0"/>
      <p:bldP spid="25" grpId="0" animBg="1" autoUpdateAnimBg="0"/>
      <p:bldP spid="26" grpId="0" autoUpdateAnimBg="0"/>
      <p:bldP spid="28" grpId="0" animBg="1" autoUpdateAnimBg="0"/>
      <p:bldP spid="31" grpId="0" animBg="1" autoUpdateAnimBg="0"/>
      <p:bldP spid="32" grpId="0" autoUpdateAnimBg="0"/>
      <p:bldP spid="34" grpId="0" animBg="1" autoUpdateAnimBg="0"/>
      <p:bldP spid="35" grpId="0" autoUpdateAnimBg="0"/>
      <p:bldP spid="37" grpId="0" animBg="1" autoUpdateAnimBg="0"/>
      <p:bldP spid="38" grpId="0" autoUpdateAnimBg="0"/>
      <p:bldP spid="45" grpId="0" animBg="1" autoUpdateAnimBg="0"/>
      <p:bldP spid="48" grpId="0" animBg="1" autoUpdateAnimBg="0"/>
      <p:bldP spid="49" grpId="0" animBg="1" autoUpdateAnimBg="0"/>
      <p:bldP spid="50" grpId="0" autoUpdateAnimBg="0"/>
      <p:bldP spid="51" grpId="0" animBg="1" autoUpdateAnimBg="0"/>
      <p:bldP spid="52" grpId="0" autoUpdateAnimBg="0"/>
      <p:bldP spid="53" grpId="0" animBg="1" autoUpdateAnimBg="0"/>
      <p:bldP spid="54" grpId="0" autoUpdateAnimBg="0"/>
      <p:bldP spid="55" grpId="0" animBg="1" autoUpdateAnimBg="0"/>
      <p:bldP spid="56" grpId="0" autoUpdateAnimBg="0"/>
      <p:bldP spid="57" grpId="0" animBg="1" autoUpdateAnimBg="0"/>
      <p:bldP spid="58" grpId="0" animBg="1" autoUpdateAnimBg="0"/>
      <p:bldP spid="59" grpId="0" animBg="1" autoUpdateAnimBg="0"/>
      <p:bldP spid="60" grpId="0" animBg="1" autoUpdateAnimBg="0"/>
      <p:bldP spid="61" grpId="0"/>
      <p:bldP spid="62" grpId="0"/>
      <p:bldP spid="63" grpId="0" animBg="1"/>
      <p:bldP spid="6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TDDOWNLOAD\win8风格图标\PNG\Communications\Blue\MB_0018_note1.png"/>
          <p:cNvPicPr>
            <a:picLocks noChangeAspect="1" noChangeArrowheads="1"/>
          </p:cNvPicPr>
          <p:nvPr/>
        </p:nvPicPr>
        <p:blipFill>
          <a:blip r:embed="rId2"/>
          <a:srcRect/>
          <a:stretch>
            <a:fillRect/>
          </a:stretch>
        </p:blipFill>
        <p:spPr bwMode="auto">
          <a:xfrm>
            <a:off x="2339975" y="3241675"/>
            <a:ext cx="698500" cy="698500"/>
          </a:xfrm>
          <a:prstGeom prst="rect">
            <a:avLst/>
          </a:prstGeom>
          <a:noFill/>
          <a:ln w="9525">
            <a:noFill/>
            <a:miter lim="800000"/>
            <a:headEnd/>
            <a:tailEnd/>
          </a:ln>
        </p:spPr>
      </p:pic>
      <p:pic>
        <p:nvPicPr>
          <p:cNvPr id="5" name="Picture 6" descr="C:\Users\iamisis\Desktop\MetroStation_2.0_XiaZaiBa\metrostation_by_yankoa-d312tty\PNG\Others\Blue\MB_0001_pin.png"/>
          <p:cNvPicPr>
            <a:picLocks noChangeAspect="1" noChangeArrowheads="1"/>
          </p:cNvPicPr>
          <p:nvPr/>
        </p:nvPicPr>
        <p:blipFill>
          <a:blip r:embed="rId3"/>
          <a:srcRect/>
          <a:stretch>
            <a:fillRect/>
          </a:stretch>
        </p:blipFill>
        <p:spPr bwMode="auto">
          <a:xfrm>
            <a:off x="2339975" y="842963"/>
            <a:ext cx="706438" cy="708025"/>
          </a:xfrm>
          <a:prstGeom prst="rect">
            <a:avLst/>
          </a:prstGeom>
          <a:noFill/>
          <a:ln w="9525">
            <a:noFill/>
            <a:miter lim="800000"/>
            <a:headEnd/>
            <a:tailEnd/>
          </a:ln>
        </p:spPr>
      </p:pic>
      <p:pic>
        <p:nvPicPr>
          <p:cNvPr id="6" name="Picture 8" descr="C:\Users\iamisis\Desktop\MetroStation_2.0_XiaZaiBa\metrostation_by_yankoa-d312tty\PNG\Network\Blue\MB_0036_search.png"/>
          <p:cNvPicPr>
            <a:picLocks noChangeAspect="1" noChangeArrowheads="1"/>
          </p:cNvPicPr>
          <p:nvPr/>
        </p:nvPicPr>
        <p:blipFill>
          <a:blip r:embed="rId4"/>
          <a:srcRect/>
          <a:stretch>
            <a:fillRect/>
          </a:stretch>
        </p:blipFill>
        <p:spPr bwMode="auto">
          <a:xfrm>
            <a:off x="2339975" y="2095500"/>
            <a:ext cx="695325" cy="688975"/>
          </a:xfrm>
          <a:prstGeom prst="rect">
            <a:avLst/>
          </a:prstGeom>
          <a:noFill/>
          <a:ln w="9525">
            <a:noFill/>
            <a:miter lim="800000"/>
            <a:headEnd/>
            <a:tailEnd/>
          </a:ln>
        </p:spPr>
      </p:pic>
      <p:sp>
        <p:nvSpPr>
          <p:cNvPr id="7" name="TextBox 6"/>
          <p:cNvSpPr txBox="1">
            <a:spLocks noChangeArrowheads="1"/>
          </p:cNvSpPr>
          <p:nvPr/>
        </p:nvSpPr>
        <p:spPr bwMode="auto">
          <a:xfrm>
            <a:off x="3492500" y="915988"/>
            <a:ext cx="4352925" cy="461962"/>
          </a:xfrm>
          <a:prstGeom prst="rect">
            <a:avLst/>
          </a:prstGeom>
          <a:noFill/>
          <a:ln w="9525">
            <a:noFill/>
            <a:miter lim="800000"/>
            <a:headEnd/>
            <a:tailEnd/>
          </a:ln>
        </p:spPr>
        <p:txBody>
          <a:bodyPr>
            <a:spAutoFit/>
          </a:bodyPr>
          <a:lstStyle/>
          <a:p>
            <a:r>
              <a:rPr lang="zh-CN" altLang="zh-CN" sz="2400" b="1">
                <a:latin typeface="微软雅黑"/>
                <a:ea typeface="微软雅黑"/>
                <a:cs typeface="微软雅黑"/>
              </a:rPr>
              <a:t>对高校转型发展的理解</a:t>
            </a:r>
            <a:endParaRPr lang="zh-CN" altLang="en-US" sz="2400" b="1">
              <a:latin typeface="微软雅黑"/>
              <a:ea typeface="微软雅黑"/>
              <a:cs typeface="微软雅黑"/>
            </a:endParaRPr>
          </a:p>
        </p:txBody>
      </p:sp>
      <p:sp>
        <p:nvSpPr>
          <p:cNvPr id="8" name="TextBox 7"/>
          <p:cNvSpPr txBox="1">
            <a:spLocks noChangeArrowheads="1"/>
          </p:cNvSpPr>
          <p:nvPr/>
        </p:nvSpPr>
        <p:spPr bwMode="auto">
          <a:xfrm>
            <a:off x="3492500" y="2066925"/>
            <a:ext cx="4352925" cy="831850"/>
          </a:xfrm>
          <a:prstGeom prst="rect">
            <a:avLst/>
          </a:prstGeom>
          <a:noFill/>
          <a:ln w="9525">
            <a:noFill/>
            <a:miter lim="800000"/>
            <a:headEnd/>
            <a:tailEnd/>
          </a:ln>
        </p:spPr>
        <p:txBody>
          <a:bodyPr>
            <a:spAutoFit/>
          </a:bodyPr>
          <a:lstStyle/>
          <a:p>
            <a:r>
              <a:rPr lang="zh-CN" altLang="zh-CN" sz="2400" b="1">
                <a:latin typeface="微软雅黑"/>
                <a:ea typeface="微软雅黑"/>
                <a:cs typeface="微软雅黑"/>
              </a:rPr>
              <a:t>武昌首义学院应用型办学</a:t>
            </a:r>
            <a:endParaRPr lang="en-US" altLang="zh-CN" sz="2400" b="1">
              <a:latin typeface="微软雅黑"/>
              <a:ea typeface="微软雅黑"/>
              <a:cs typeface="微软雅黑"/>
            </a:endParaRPr>
          </a:p>
          <a:p>
            <a:r>
              <a:rPr lang="zh-CN" altLang="zh-CN" sz="2400" b="1">
                <a:latin typeface="微软雅黑"/>
                <a:ea typeface="微软雅黑"/>
                <a:cs typeface="微软雅黑"/>
              </a:rPr>
              <a:t>道路探索</a:t>
            </a:r>
            <a:endParaRPr lang="zh-CN" altLang="en-US" sz="2400" b="1">
              <a:latin typeface="微软雅黑"/>
              <a:ea typeface="微软雅黑"/>
              <a:cs typeface="微软雅黑"/>
            </a:endParaRPr>
          </a:p>
        </p:txBody>
      </p:sp>
      <p:sp>
        <p:nvSpPr>
          <p:cNvPr id="9" name="TextBox 8"/>
          <p:cNvSpPr txBox="1">
            <a:spLocks noChangeArrowheads="1"/>
          </p:cNvSpPr>
          <p:nvPr/>
        </p:nvSpPr>
        <p:spPr bwMode="auto">
          <a:xfrm>
            <a:off x="3492500" y="3219450"/>
            <a:ext cx="4352925" cy="831850"/>
          </a:xfrm>
          <a:prstGeom prst="rect">
            <a:avLst/>
          </a:prstGeom>
          <a:noFill/>
          <a:ln w="9525">
            <a:noFill/>
            <a:miter lim="800000"/>
            <a:headEnd/>
            <a:tailEnd/>
          </a:ln>
        </p:spPr>
        <p:txBody>
          <a:bodyPr>
            <a:spAutoFit/>
          </a:bodyPr>
          <a:lstStyle/>
          <a:p>
            <a:r>
              <a:rPr lang="zh-CN" altLang="zh-CN" sz="2400" b="1">
                <a:latin typeface="微软雅黑"/>
                <a:ea typeface="微软雅黑"/>
                <a:cs typeface="微软雅黑"/>
              </a:rPr>
              <a:t>深化应用型人才培养模式</a:t>
            </a:r>
            <a:endParaRPr lang="en-US" altLang="zh-CN" sz="2400" b="1">
              <a:latin typeface="微软雅黑"/>
              <a:ea typeface="微软雅黑"/>
              <a:cs typeface="微软雅黑"/>
            </a:endParaRPr>
          </a:p>
          <a:p>
            <a:r>
              <a:rPr lang="zh-CN" altLang="zh-CN" sz="2400" b="1">
                <a:latin typeface="微软雅黑"/>
                <a:ea typeface="微软雅黑"/>
                <a:cs typeface="微软雅黑"/>
              </a:rPr>
              <a:t>改革的重点</a:t>
            </a:r>
            <a:endParaRPr lang="zh-CN" altLang="en-US" sz="2400" b="1">
              <a:latin typeface="微软雅黑"/>
              <a:ea typeface="微软雅黑"/>
              <a:cs typeface="微软雅黑"/>
            </a:endParaRPr>
          </a:p>
        </p:txBody>
      </p:sp>
      <p:sp>
        <p:nvSpPr>
          <p:cNvPr id="14343"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a:t>
            </a:r>
            <a:endParaRPr lang="es-ES" altLang="zh-CN" sz="1100" b="1">
              <a:solidFill>
                <a:schemeClr val="bg1"/>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ppt_x</p:attrName>
                                        </p:attrNameLst>
                                      </p:cBhvr>
                                      <p:tavLst>
                                        <p:tav tm="0">
                                          <p:val>
                                            <p:strVal val="#ppt_x-#ppt_w*1.125000"/>
                                          </p:val>
                                        </p:tav>
                                        <p:tav tm="100000">
                                          <p:val>
                                            <p:strVal val="#ppt_x"/>
                                          </p:val>
                                        </p:tav>
                                      </p:tavLst>
                                    </p:anim>
                                    <p:animEffect transition="in" filter="wipe(right)">
                                      <p:cBhvr>
                                        <p:cTn id="26" dur="500"/>
                                        <p:tgtEl>
                                          <p:spTgt spid="4"/>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2770"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2771"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4" name="矩形 2"/>
          <p:cNvSpPr>
            <a:spLocks noChangeArrowheads="1"/>
          </p:cNvSpPr>
          <p:nvPr/>
        </p:nvSpPr>
        <p:spPr bwMode="auto">
          <a:xfrm>
            <a:off x="2051050" y="1419225"/>
            <a:ext cx="3416300"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办应用型大学，专业建设的抓手是什么？</a:t>
            </a:r>
            <a:endParaRPr lang="zh-CN" altLang="en-US" sz="1400" b="1">
              <a:latin typeface="华文中宋"/>
              <a:ea typeface="华文中宋"/>
              <a:cs typeface="华文中宋"/>
            </a:endParaRPr>
          </a:p>
        </p:txBody>
      </p:sp>
      <p:sp>
        <p:nvSpPr>
          <p:cNvPr id="30" name="矩形 29"/>
          <p:cNvSpPr/>
          <p:nvPr/>
        </p:nvSpPr>
        <p:spPr>
          <a:xfrm>
            <a:off x="1619672" y="1419622"/>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3</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4" name="矩形 1"/>
          <p:cNvSpPr>
            <a:spLocks noChangeArrowheads="1"/>
          </p:cNvSpPr>
          <p:nvPr/>
        </p:nvSpPr>
        <p:spPr bwMode="auto">
          <a:xfrm>
            <a:off x="2808288" y="3435350"/>
            <a:ext cx="4643437" cy="307975"/>
          </a:xfrm>
          <a:prstGeom prst="rect">
            <a:avLst/>
          </a:prstGeom>
          <a:noFill/>
          <a:ln w="9525">
            <a:noFill/>
            <a:miter lim="800000"/>
            <a:headEnd/>
            <a:tailEnd/>
          </a:ln>
        </p:spPr>
        <p:txBody>
          <a:bodyPr>
            <a:spAutoFit/>
          </a:bodyPr>
          <a:lstStyle/>
          <a:p>
            <a:r>
              <a:rPr lang="zh-CN" altLang="zh-CN" sz="1400" b="1">
                <a:solidFill>
                  <a:srgbClr val="0070C0"/>
                </a:solidFill>
                <a:latin typeface="Calibri" pitchFamily="34" charset="0"/>
                <a:ea typeface="华文楷体"/>
                <a:cs typeface="华文楷体"/>
              </a:rPr>
              <a:t>应用型本科</a:t>
            </a:r>
            <a:r>
              <a:rPr lang="zh-CN" altLang="en-US" sz="1400" b="1">
                <a:solidFill>
                  <a:srgbClr val="0070C0"/>
                </a:solidFill>
                <a:latin typeface="Calibri" pitchFamily="34" charset="0"/>
                <a:ea typeface="华文楷体"/>
                <a:cs typeface="华文楷体"/>
              </a:rPr>
              <a:t>      </a:t>
            </a:r>
            <a:r>
              <a:rPr lang="zh-CN" altLang="zh-CN" sz="1400" b="1">
                <a:solidFill>
                  <a:srgbClr val="0070C0"/>
                </a:solidFill>
                <a:latin typeface="Calibri" pitchFamily="34" charset="0"/>
                <a:ea typeface="华文楷体"/>
                <a:cs typeface="华文楷体"/>
              </a:rPr>
              <a:t>技术导向</a:t>
            </a:r>
            <a:r>
              <a:rPr lang="zh-CN" altLang="en-US" sz="1400" b="1">
                <a:solidFill>
                  <a:srgbClr val="0070C0"/>
                </a:solidFill>
                <a:latin typeface="Calibri" pitchFamily="34" charset="0"/>
                <a:ea typeface="华文楷体"/>
                <a:cs typeface="华文楷体"/>
              </a:rPr>
              <a:t>          </a:t>
            </a:r>
            <a:r>
              <a:rPr lang="zh-CN" altLang="zh-CN" sz="1400" b="1">
                <a:solidFill>
                  <a:srgbClr val="0070C0"/>
                </a:solidFill>
                <a:latin typeface="Calibri" pitchFamily="34" charset="0"/>
                <a:ea typeface="华文楷体"/>
                <a:cs typeface="华文楷体"/>
              </a:rPr>
              <a:t>基础</a:t>
            </a:r>
            <a:r>
              <a:rPr lang="zh-CN" altLang="en-US" sz="1400" b="1">
                <a:solidFill>
                  <a:srgbClr val="0070C0"/>
                </a:solidFill>
                <a:latin typeface="Calibri" pitchFamily="34" charset="0"/>
                <a:ea typeface="华文楷体"/>
                <a:cs typeface="华文楷体"/>
              </a:rPr>
              <a:t>、</a:t>
            </a:r>
            <a:r>
              <a:rPr lang="zh-CN" altLang="zh-CN" sz="1400" b="1">
                <a:solidFill>
                  <a:srgbClr val="0070C0"/>
                </a:solidFill>
                <a:latin typeface="Calibri" pitchFamily="34" charset="0"/>
                <a:ea typeface="华文楷体"/>
                <a:cs typeface="华文楷体"/>
              </a:rPr>
              <a:t>技术基础</a:t>
            </a:r>
            <a:r>
              <a:rPr lang="zh-CN" altLang="en-US" sz="1400" b="1">
                <a:solidFill>
                  <a:srgbClr val="0070C0"/>
                </a:solidFill>
                <a:latin typeface="Calibri" pitchFamily="34" charset="0"/>
                <a:ea typeface="华文楷体"/>
                <a:cs typeface="华文楷体"/>
              </a:rPr>
              <a:t>、</a:t>
            </a:r>
            <a:r>
              <a:rPr lang="zh-CN" altLang="zh-CN" sz="1400" b="1">
                <a:solidFill>
                  <a:srgbClr val="0070C0"/>
                </a:solidFill>
                <a:latin typeface="Calibri" pitchFamily="34" charset="0"/>
                <a:ea typeface="华文楷体"/>
                <a:cs typeface="华文楷体"/>
              </a:rPr>
              <a:t>专业</a:t>
            </a:r>
            <a:r>
              <a:rPr lang="zh-CN" altLang="en-US" sz="1400" b="1">
                <a:solidFill>
                  <a:srgbClr val="0070C0"/>
                </a:solidFill>
                <a:latin typeface="Calibri" pitchFamily="34" charset="0"/>
                <a:ea typeface="华文楷体"/>
                <a:cs typeface="华文楷体"/>
              </a:rPr>
              <a:t>并重</a:t>
            </a:r>
            <a:endParaRPr lang="zh-CN" altLang="zh-CN" sz="1400" b="1">
              <a:solidFill>
                <a:srgbClr val="0070C0"/>
              </a:solidFill>
              <a:latin typeface="Calibri" pitchFamily="34" charset="0"/>
              <a:ea typeface="华文楷体"/>
              <a:cs typeface="华文楷体"/>
            </a:endParaRPr>
          </a:p>
        </p:txBody>
      </p:sp>
      <p:sp>
        <p:nvSpPr>
          <p:cNvPr id="70" name="Rectangle 5"/>
          <p:cNvSpPr>
            <a:spLocks noChangeArrowheads="1"/>
          </p:cNvSpPr>
          <p:nvPr/>
        </p:nvSpPr>
        <p:spPr bwMode="auto">
          <a:xfrm>
            <a:off x="2843213" y="2355850"/>
            <a:ext cx="2940050" cy="307975"/>
          </a:xfrm>
          <a:prstGeom prst="rect">
            <a:avLst/>
          </a:prstGeom>
          <a:noFill/>
          <a:ln w="9525">
            <a:noFill/>
            <a:miter lim="800000"/>
            <a:headEnd/>
            <a:tailEnd/>
          </a:ln>
        </p:spPr>
        <p:txBody>
          <a:bodyPr wrap="none">
            <a:spAutoFit/>
          </a:bodyPr>
          <a:lstStyle/>
          <a:p>
            <a:r>
              <a:rPr lang="zh-CN" altLang="zh-CN" sz="1400" b="1">
                <a:solidFill>
                  <a:srgbClr val="0070C0"/>
                </a:solidFill>
                <a:latin typeface="Calibri" pitchFamily="34" charset="0"/>
                <a:ea typeface="华文楷体"/>
                <a:cs typeface="华文楷体"/>
              </a:rPr>
              <a:t>学术型本科</a:t>
            </a:r>
            <a:r>
              <a:rPr lang="zh-CN" altLang="en-US" sz="1400" b="1">
                <a:solidFill>
                  <a:srgbClr val="0070C0"/>
                </a:solidFill>
                <a:latin typeface="Calibri" pitchFamily="34" charset="0"/>
                <a:ea typeface="华文楷体"/>
                <a:cs typeface="华文楷体"/>
              </a:rPr>
              <a:t>     </a:t>
            </a:r>
            <a:r>
              <a:rPr lang="zh-CN" altLang="zh-CN" sz="1400" b="1">
                <a:solidFill>
                  <a:srgbClr val="0070C0"/>
                </a:solidFill>
                <a:latin typeface="Calibri" pitchFamily="34" charset="0"/>
                <a:ea typeface="华文楷体"/>
                <a:cs typeface="华文楷体"/>
              </a:rPr>
              <a:t>学科导向</a:t>
            </a:r>
            <a:r>
              <a:rPr lang="zh-CN" altLang="en-US" sz="1400" b="1">
                <a:solidFill>
                  <a:srgbClr val="0070C0"/>
                </a:solidFill>
                <a:latin typeface="Calibri" pitchFamily="34" charset="0"/>
                <a:ea typeface="华文楷体"/>
                <a:cs typeface="华文楷体"/>
              </a:rPr>
              <a:t>          </a:t>
            </a:r>
            <a:r>
              <a:rPr lang="zh-CN" altLang="zh-CN" sz="1400" b="1">
                <a:solidFill>
                  <a:srgbClr val="0070C0"/>
                </a:solidFill>
                <a:latin typeface="Calibri" pitchFamily="34" charset="0"/>
                <a:ea typeface="华文楷体"/>
                <a:cs typeface="华文楷体"/>
              </a:rPr>
              <a:t>厚基础</a:t>
            </a:r>
            <a:endParaRPr lang="zh-CN" altLang="en-US" sz="1400" b="1">
              <a:solidFill>
                <a:srgbClr val="0070C0"/>
              </a:solidFill>
              <a:latin typeface="Calibri" pitchFamily="34" charset="0"/>
              <a:ea typeface="华文楷体"/>
              <a:cs typeface="华文楷体"/>
            </a:endParaRPr>
          </a:p>
        </p:txBody>
      </p:sp>
      <p:sp>
        <p:nvSpPr>
          <p:cNvPr id="71" name="Rectangle 6"/>
          <p:cNvSpPr>
            <a:spLocks noChangeArrowheads="1"/>
          </p:cNvSpPr>
          <p:nvPr/>
        </p:nvSpPr>
        <p:spPr bwMode="auto">
          <a:xfrm>
            <a:off x="2843213" y="2932113"/>
            <a:ext cx="3081337" cy="307975"/>
          </a:xfrm>
          <a:prstGeom prst="rect">
            <a:avLst/>
          </a:prstGeom>
          <a:noFill/>
          <a:ln w="9525">
            <a:noFill/>
            <a:miter lim="800000"/>
            <a:headEnd/>
            <a:tailEnd/>
          </a:ln>
        </p:spPr>
        <p:txBody>
          <a:bodyPr wrap="none">
            <a:spAutoFit/>
          </a:bodyPr>
          <a:lstStyle/>
          <a:p>
            <a:r>
              <a:rPr lang="zh-CN" altLang="zh-CN" sz="1400" b="1">
                <a:solidFill>
                  <a:srgbClr val="0070C0"/>
                </a:solidFill>
                <a:latin typeface="Calibri" pitchFamily="34" charset="0"/>
                <a:ea typeface="华文楷体"/>
                <a:cs typeface="华文楷体"/>
              </a:rPr>
              <a:t>职教院</a:t>
            </a:r>
            <a:r>
              <a:rPr lang="zh-CN" altLang="en-US" sz="1400" b="1">
                <a:solidFill>
                  <a:srgbClr val="0070C0"/>
                </a:solidFill>
                <a:latin typeface="Calibri" pitchFamily="34" charset="0"/>
                <a:ea typeface="华文楷体"/>
                <a:cs typeface="华文楷体"/>
              </a:rPr>
              <a:t>             </a:t>
            </a:r>
            <a:r>
              <a:rPr lang="zh-CN" altLang="zh-CN" sz="1400" b="1">
                <a:solidFill>
                  <a:srgbClr val="0070C0"/>
                </a:solidFill>
                <a:latin typeface="Calibri" pitchFamily="34" charset="0"/>
                <a:ea typeface="华文楷体"/>
                <a:cs typeface="华文楷体"/>
              </a:rPr>
              <a:t>岗位导向</a:t>
            </a:r>
            <a:r>
              <a:rPr lang="zh-CN" altLang="en-US" sz="1400" b="1">
                <a:solidFill>
                  <a:srgbClr val="0070C0"/>
                </a:solidFill>
                <a:latin typeface="Calibri" pitchFamily="34" charset="0"/>
                <a:ea typeface="华文楷体"/>
                <a:cs typeface="华文楷体"/>
              </a:rPr>
              <a:t>          </a:t>
            </a:r>
            <a:r>
              <a:rPr lang="zh-CN" altLang="zh-CN" sz="1400" b="1">
                <a:solidFill>
                  <a:srgbClr val="0070C0"/>
                </a:solidFill>
                <a:latin typeface="Calibri" pitchFamily="34" charset="0"/>
                <a:ea typeface="华文楷体"/>
                <a:cs typeface="华文楷体"/>
              </a:rPr>
              <a:t>专业训练</a:t>
            </a:r>
            <a:endParaRPr lang="zh-CN" altLang="en-US" sz="1400" b="1">
              <a:solidFill>
                <a:srgbClr val="0070C0"/>
              </a:solidFill>
              <a:latin typeface="Calibri" pitchFamily="34" charset="0"/>
              <a:ea typeface="华文楷体"/>
              <a:cs typeface="华文楷体"/>
            </a:endParaRPr>
          </a:p>
        </p:txBody>
      </p:sp>
      <p:sp>
        <p:nvSpPr>
          <p:cNvPr id="72" name="Text Box 7"/>
          <p:cNvSpPr txBox="1">
            <a:spLocks noChangeArrowheads="1"/>
          </p:cNvSpPr>
          <p:nvPr/>
        </p:nvSpPr>
        <p:spPr bwMode="auto">
          <a:xfrm>
            <a:off x="2268538" y="2211388"/>
            <a:ext cx="401637" cy="523875"/>
          </a:xfrm>
          <a:prstGeom prst="rect">
            <a:avLst/>
          </a:prstGeom>
          <a:noFill/>
          <a:ln w="9525">
            <a:noFill/>
            <a:miter lim="800000"/>
            <a:headEnd/>
            <a:tailEnd/>
          </a:ln>
        </p:spPr>
        <p:txBody>
          <a:bodyPr wrap="none">
            <a:spAutoFit/>
          </a:bodyPr>
          <a:lstStyle/>
          <a:p>
            <a:r>
              <a:rPr lang="en-US" altLang="zh-CN" sz="2800" b="1">
                <a:solidFill>
                  <a:srgbClr val="0070C0"/>
                </a:solidFill>
                <a:latin typeface="Calibri" pitchFamily="34" charset="0"/>
              </a:rPr>
              <a:t>A</a:t>
            </a:r>
            <a:endParaRPr lang="zh-CN" altLang="en-US" sz="2800" b="1">
              <a:solidFill>
                <a:srgbClr val="0070C0"/>
              </a:solidFill>
              <a:latin typeface="Calibri" pitchFamily="34" charset="0"/>
            </a:endParaRPr>
          </a:p>
        </p:txBody>
      </p:sp>
      <p:sp>
        <p:nvSpPr>
          <p:cNvPr id="73" name="Rectangle 8"/>
          <p:cNvSpPr>
            <a:spLocks noChangeArrowheads="1"/>
          </p:cNvSpPr>
          <p:nvPr/>
        </p:nvSpPr>
        <p:spPr bwMode="auto">
          <a:xfrm>
            <a:off x="2268538" y="2840038"/>
            <a:ext cx="361950" cy="523875"/>
          </a:xfrm>
          <a:prstGeom prst="rect">
            <a:avLst/>
          </a:prstGeom>
          <a:noFill/>
          <a:ln w="9525" algn="ctr">
            <a:noFill/>
            <a:miter lim="800000"/>
            <a:headEnd/>
            <a:tailEnd/>
          </a:ln>
        </p:spPr>
        <p:txBody>
          <a:bodyPr wrap="none">
            <a:spAutoFit/>
          </a:bodyPr>
          <a:lstStyle/>
          <a:p>
            <a:r>
              <a:rPr lang="en-US" altLang="zh-CN" sz="2800" b="1">
                <a:solidFill>
                  <a:srgbClr val="0070C0"/>
                </a:solidFill>
                <a:latin typeface="Calibri" pitchFamily="34" charset="0"/>
              </a:rPr>
              <a:t>T</a:t>
            </a:r>
            <a:endParaRPr lang="zh-CN" altLang="en-US" sz="2800" b="1">
              <a:solidFill>
                <a:srgbClr val="0070C0"/>
              </a:solidFill>
              <a:latin typeface="Calibri" pitchFamily="34" charset="0"/>
            </a:endParaRPr>
          </a:p>
        </p:txBody>
      </p:sp>
      <p:sp>
        <p:nvSpPr>
          <p:cNvPr id="74" name="Rectangle 9"/>
          <p:cNvSpPr>
            <a:spLocks noChangeArrowheads="1"/>
          </p:cNvSpPr>
          <p:nvPr/>
        </p:nvSpPr>
        <p:spPr bwMode="auto">
          <a:xfrm>
            <a:off x="2317750" y="3344863"/>
            <a:ext cx="280988" cy="522287"/>
          </a:xfrm>
          <a:prstGeom prst="rect">
            <a:avLst/>
          </a:prstGeom>
          <a:noFill/>
          <a:ln w="9525" algn="ctr">
            <a:noFill/>
            <a:miter lim="800000"/>
            <a:headEnd/>
            <a:tailEnd/>
          </a:ln>
        </p:spPr>
        <p:txBody>
          <a:bodyPr wrap="none">
            <a:spAutoFit/>
          </a:bodyPr>
          <a:lstStyle/>
          <a:p>
            <a:r>
              <a:rPr lang="en-US" altLang="zh-CN" sz="2800" b="1">
                <a:solidFill>
                  <a:srgbClr val="0070C0"/>
                </a:solidFill>
                <a:latin typeface="Calibri" pitchFamily="34" charset="0"/>
              </a:rPr>
              <a:t>I</a:t>
            </a:r>
            <a:endParaRPr lang="zh-CN" altLang="en-US" sz="2800" b="1">
              <a:solidFill>
                <a:srgbClr val="0070C0"/>
              </a:solidFill>
              <a:latin typeface="Calibri" pitchFamily="34" charset="0"/>
            </a:endParaRPr>
          </a:p>
        </p:txBody>
      </p:sp>
      <p:sp>
        <p:nvSpPr>
          <p:cNvPr id="75" name="Text Box 10"/>
          <p:cNvSpPr txBox="1">
            <a:spLocks noChangeArrowheads="1"/>
          </p:cNvSpPr>
          <p:nvPr/>
        </p:nvSpPr>
        <p:spPr bwMode="auto">
          <a:xfrm>
            <a:off x="4140200" y="4011613"/>
            <a:ext cx="1262063" cy="307975"/>
          </a:xfrm>
          <a:prstGeom prst="rect">
            <a:avLst/>
          </a:prstGeom>
          <a:noFill/>
          <a:ln w="9525">
            <a:noFill/>
            <a:miter lim="800000"/>
            <a:headEnd/>
            <a:tailEnd/>
          </a:ln>
        </p:spPr>
        <p:txBody>
          <a:bodyPr wrap="none">
            <a:spAutoFit/>
          </a:bodyPr>
          <a:lstStyle/>
          <a:p>
            <a:r>
              <a:rPr lang="zh-CN" altLang="en-US" sz="1400" b="1">
                <a:solidFill>
                  <a:srgbClr val="0070C0"/>
                </a:solidFill>
                <a:latin typeface="Calibri" pitchFamily="34" charset="0"/>
                <a:ea typeface="华文楷体"/>
                <a:cs typeface="华文楷体"/>
              </a:rPr>
              <a:t>专业核心能力</a:t>
            </a:r>
          </a:p>
        </p:txBody>
      </p:sp>
      <p:grpSp>
        <p:nvGrpSpPr>
          <p:cNvPr id="19" name="Rectangle 2"/>
          <p:cNvGrpSpPr>
            <a:grpSpLocks/>
          </p:cNvGrpSpPr>
          <p:nvPr/>
        </p:nvGrpSpPr>
        <p:grpSpPr bwMode="auto">
          <a:xfrm>
            <a:off x="1403350" y="2355850"/>
            <a:ext cx="612775" cy="1511300"/>
            <a:chOff x="0" y="0"/>
            <a:chExt cx="281" cy="2638"/>
          </a:xfrm>
        </p:grpSpPr>
        <p:pic>
          <p:nvPicPr>
            <p:cNvPr id="32788" name="Rectangle 2"/>
            <p:cNvPicPr>
              <a:picLocks noChangeArrowheads="1"/>
            </p:cNvPicPr>
            <p:nvPr/>
          </p:nvPicPr>
          <p:blipFill>
            <a:blip r:embed="rId4"/>
            <a:srcRect/>
            <a:stretch>
              <a:fillRect/>
            </a:stretch>
          </p:blipFill>
          <p:spPr bwMode="auto">
            <a:xfrm>
              <a:off x="0" y="0"/>
              <a:ext cx="281" cy="2638"/>
            </a:xfrm>
            <a:prstGeom prst="rect">
              <a:avLst/>
            </a:prstGeom>
            <a:noFill/>
            <a:ln w="9525">
              <a:noFill/>
              <a:miter lim="800000"/>
              <a:headEnd/>
              <a:tailEnd/>
            </a:ln>
          </p:spPr>
        </p:pic>
        <p:sp>
          <p:nvSpPr>
            <p:cNvPr id="32789" name="Text Box 5"/>
            <p:cNvSpPr txBox="1">
              <a:spLocks noChangeArrowheads="1"/>
            </p:cNvSpPr>
            <p:nvPr/>
          </p:nvSpPr>
          <p:spPr bwMode="auto">
            <a:xfrm>
              <a:off x="4" y="4"/>
              <a:ext cx="272" cy="2631"/>
            </a:xfrm>
            <a:prstGeom prst="rect">
              <a:avLst/>
            </a:prstGeom>
            <a:noFill/>
            <a:ln w="9525">
              <a:noFill/>
              <a:miter lim="800000"/>
              <a:headEnd/>
              <a:tailEnd/>
            </a:ln>
          </p:spPr>
          <p:txBody>
            <a:bodyPr wrap="none" anchor="ctr"/>
            <a:lstStyle/>
            <a:p>
              <a:pPr latinLnBrk="1"/>
              <a:endParaRPr lang="zh-CN" altLang="zh-CN" sz="1600" b="1">
                <a:solidFill>
                  <a:srgbClr val="002060"/>
                </a:solidFill>
                <a:latin typeface="宋体" charset="-122"/>
              </a:endParaRPr>
            </a:p>
          </p:txBody>
        </p:sp>
      </p:grpSp>
      <p:sp>
        <p:nvSpPr>
          <p:cNvPr id="22" name="Text Box 28"/>
          <p:cNvSpPr txBox="1">
            <a:spLocks noChangeArrowheads="1"/>
          </p:cNvSpPr>
          <p:nvPr/>
        </p:nvSpPr>
        <p:spPr bwMode="auto">
          <a:xfrm>
            <a:off x="1476375" y="2427288"/>
            <a:ext cx="430213" cy="1381125"/>
          </a:xfrm>
          <a:prstGeom prst="rect">
            <a:avLst/>
          </a:prstGeom>
          <a:solidFill>
            <a:srgbClr val="FFCC99"/>
          </a:solidFill>
          <a:ln w="9525">
            <a:solidFill>
              <a:schemeClr val="bg1"/>
            </a:solidFill>
            <a:miter lim="800000"/>
            <a:headEnd/>
            <a:tailEnd/>
          </a:ln>
        </p:spPr>
        <p:txBody>
          <a:bodyPr vert="eaVert">
            <a:spAutoFit/>
          </a:bodyPr>
          <a:lstStyle/>
          <a:p>
            <a:pPr latinLnBrk="1"/>
            <a:r>
              <a:rPr lang="zh-CN" altLang="zh-CN" sz="1600" b="1">
                <a:solidFill>
                  <a:srgbClr val="0070C0"/>
                </a:solidFill>
                <a:latin typeface="Calibri" pitchFamily="34" charset="0"/>
              </a:rPr>
              <a:t>课程体系结构</a:t>
            </a:r>
            <a:endParaRPr lang="zh-CN" altLang="en-US" sz="1600" b="1">
              <a:solidFill>
                <a:srgbClr val="0070C0"/>
              </a:solidFill>
              <a:latin typeface="Calibri" pitchFamily="34" charset="0"/>
            </a:endParaRPr>
          </a:p>
        </p:txBody>
      </p:sp>
      <p:sp>
        <p:nvSpPr>
          <p:cNvPr id="32787"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19</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53" presetClass="entr" presetSubtype="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53"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par>
                          <p:cTn id="31" fill="hold">
                            <p:stCondLst>
                              <p:cond delay="3000"/>
                            </p:stCondLst>
                            <p:childTnLst>
                              <p:par>
                                <p:cTn id="32" presetID="5" presetClass="entr" presetSubtype="1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heckerboard(across)">
                                      <p:cBhvr>
                                        <p:cTn id="34" dur="500"/>
                                        <p:tgtEl>
                                          <p:spTgt spid="19"/>
                                        </p:tgtEl>
                                      </p:cBhvr>
                                    </p:animEffect>
                                  </p:childTnLst>
                                </p:cTn>
                              </p:par>
                            </p:childTnLst>
                          </p:cTn>
                        </p:par>
                        <p:par>
                          <p:cTn id="35" fill="hold">
                            <p:stCondLst>
                              <p:cond delay="3500"/>
                            </p:stCondLst>
                            <p:childTnLst>
                              <p:par>
                                <p:cTn id="36" presetID="5" presetClass="entr" presetSubtype="1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checkerboard(across)">
                                      <p:cBhvr>
                                        <p:cTn id="38" dur="5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blinds(horizontal)">
                                      <p:cBhvr>
                                        <p:cTn id="43" dur="500"/>
                                        <p:tgtEl>
                                          <p:spTgt spid="72"/>
                                        </p:tgtEl>
                                      </p:cBhvr>
                                    </p:animEffect>
                                  </p:childTnLst>
                                </p:cTn>
                              </p:par>
                            </p:childTnLst>
                          </p:cTn>
                        </p:par>
                        <p:par>
                          <p:cTn id="44" fill="hold">
                            <p:stCondLst>
                              <p:cond delay="500"/>
                            </p:stCondLst>
                            <p:childTnLst>
                              <p:par>
                                <p:cTn id="45" presetID="3" presetClass="entr" presetSubtype="10"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blinds(horizontal)">
                                      <p:cBhvr>
                                        <p:cTn id="47" dur="500"/>
                                        <p:tgtEl>
                                          <p:spTgt spid="7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blinds(horizontal)">
                                      <p:cBhvr>
                                        <p:cTn id="52" dur="500"/>
                                        <p:tgtEl>
                                          <p:spTgt spid="73"/>
                                        </p:tgtEl>
                                      </p:cBhvr>
                                    </p:animEffect>
                                  </p:childTnLst>
                                </p:cTn>
                              </p:par>
                            </p:childTnLst>
                          </p:cTn>
                        </p:par>
                        <p:par>
                          <p:cTn id="53" fill="hold">
                            <p:stCondLst>
                              <p:cond delay="500"/>
                            </p:stCondLst>
                            <p:childTnLst>
                              <p:par>
                                <p:cTn id="54" presetID="3" presetClass="entr" presetSubtype="10" fill="hold" grpId="0"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blinds(horizontal)">
                                      <p:cBhvr>
                                        <p:cTn id="56" dur="500"/>
                                        <p:tgtEl>
                                          <p:spTgt spid="71"/>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blinds(horizontal)">
                                      <p:cBhvr>
                                        <p:cTn id="61" dur="500"/>
                                        <p:tgtEl>
                                          <p:spTgt spid="74"/>
                                        </p:tgtEl>
                                      </p:cBhvr>
                                    </p:animEffect>
                                  </p:childTnLst>
                                </p:cTn>
                              </p:par>
                            </p:childTnLst>
                          </p:cTn>
                        </p:par>
                        <p:par>
                          <p:cTn id="62" fill="hold">
                            <p:stCondLst>
                              <p:cond delay="500"/>
                            </p:stCondLst>
                            <p:childTnLst>
                              <p:par>
                                <p:cTn id="63" presetID="3" presetClass="entr" presetSubtype="10"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blinds(horizontal)">
                                      <p:cBhvr>
                                        <p:cTn id="65" dur="500"/>
                                        <p:tgtEl>
                                          <p:spTgt spid="64"/>
                                        </p:tgtEl>
                                      </p:cBhvr>
                                    </p:animEffect>
                                  </p:childTnLst>
                                </p:cTn>
                              </p:par>
                            </p:childTnLst>
                          </p:cTn>
                        </p:par>
                        <p:par>
                          <p:cTn id="66" fill="hold">
                            <p:stCondLst>
                              <p:cond delay="1000"/>
                            </p:stCondLst>
                            <p:childTnLst>
                              <p:par>
                                <p:cTn id="67" presetID="24" presetClass="entr" presetSubtype="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 to="" calcmode="lin" valueType="num">
                                      <p:cBhvr>
                                        <p:cTn id="69" dur="1" fill="hold"/>
                                        <p:tgtEl>
                                          <p:spTgt spid="7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4" grpId="0"/>
      <p:bldP spid="64" grpId="0"/>
      <p:bldP spid="70" grpId="0"/>
      <p:bldP spid="71" grpId="0"/>
      <p:bldP spid="72" grpId="0"/>
      <p:bldP spid="73" grpId="0"/>
      <p:bldP spid="74" grpId="0"/>
      <p:bldP spid="75" grpId="0"/>
      <p:bldP spid="22"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3794"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3795"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4" name="矩形 2"/>
          <p:cNvSpPr>
            <a:spLocks noChangeArrowheads="1"/>
          </p:cNvSpPr>
          <p:nvPr/>
        </p:nvSpPr>
        <p:spPr bwMode="auto">
          <a:xfrm>
            <a:off x="2051050" y="1419225"/>
            <a:ext cx="3416300"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办应用型大学，专业建设的抓手是什么？</a:t>
            </a:r>
            <a:endParaRPr lang="zh-CN" altLang="en-US" sz="1400" b="1">
              <a:latin typeface="华文中宋"/>
              <a:ea typeface="华文中宋"/>
              <a:cs typeface="华文中宋"/>
            </a:endParaRPr>
          </a:p>
        </p:txBody>
      </p:sp>
      <p:sp>
        <p:nvSpPr>
          <p:cNvPr id="30" name="矩形 29"/>
          <p:cNvSpPr/>
          <p:nvPr/>
        </p:nvSpPr>
        <p:spPr>
          <a:xfrm>
            <a:off x="1619672" y="1419622"/>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3</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802"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20</a:t>
            </a:r>
            <a:endParaRPr lang="es-ES" altLang="zh-CN" sz="1100" b="1">
              <a:solidFill>
                <a:schemeClr val="bg1"/>
              </a:solidFill>
              <a:latin typeface="Calibri" pitchFamily="34" charset="0"/>
            </a:endParaRPr>
          </a:p>
        </p:txBody>
      </p:sp>
      <p:graphicFrame>
        <p:nvGraphicFramePr>
          <p:cNvPr id="26" name="Group 11"/>
          <p:cNvGraphicFramePr>
            <a:graphicFrameLocks noGrp="1"/>
          </p:cNvGraphicFramePr>
          <p:nvPr/>
        </p:nvGraphicFramePr>
        <p:xfrm>
          <a:off x="1692275" y="1924050"/>
          <a:ext cx="5616575" cy="2189163"/>
        </p:xfrm>
        <a:graphic>
          <a:graphicData uri="http://schemas.openxmlformats.org/drawingml/2006/table">
            <a:tbl>
              <a:tblPr/>
              <a:tblGrid>
                <a:gridCol w="877598"/>
                <a:gridCol w="4739027"/>
              </a:tblGrid>
              <a:tr h="360040">
                <a:tc gridSpan="2">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defRPr/>
                      </a:pPr>
                      <a:r>
                        <a:rPr lang="zh-CN" altLang="en-US" sz="1400" b="1" dirty="0" smtClean="0">
                          <a:solidFill>
                            <a:schemeClr val="bg1"/>
                          </a:solidFill>
                          <a:latin typeface="微软雅黑" pitchFamily="34" charset="-122"/>
                          <a:ea typeface="微软雅黑" pitchFamily="34" charset="-122"/>
                        </a:rPr>
                        <a:t>课程体系</a:t>
                      </a:r>
                      <a:r>
                        <a:rPr lang="en-US" altLang="zh-CN" sz="1400" b="1" dirty="0" smtClean="0">
                          <a:solidFill>
                            <a:schemeClr val="bg1"/>
                          </a:solidFill>
                          <a:latin typeface="微软雅黑" pitchFamily="34" charset="-122"/>
                          <a:ea typeface="微软雅黑" pitchFamily="34" charset="-122"/>
                        </a:rPr>
                        <a:t>(</a:t>
                      </a:r>
                      <a:r>
                        <a:rPr lang="zh-CN" altLang="en-US" sz="1400" b="1" dirty="0" smtClean="0">
                          <a:solidFill>
                            <a:schemeClr val="bg1"/>
                          </a:solidFill>
                          <a:latin typeface="微软雅黑" pitchFamily="34" charset="-122"/>
                          <a:ea typeface="微软雅黑" pitchFamily="34" charset="-122"/>
                        </a:rPr>
                        <a:t>工程教育认证通用标准，</a:t>
                      </a:r>
                      <a:r>
                        <a:rPr lang="en-US" altLang="zh-CN" sz="1400" b="1" dirty="0" smtClean="0">
                          <a:solidFill>
                            <a:schemeClr val="bg1"/>
                          </a:solidFill>
                          <a:latin typeface="微软雅黑" pitchFamily="34" charset="-122"/>
                          <a:ea typeface="微软雅黑" pitchFamily="34" charset="-122"/>
                        </a:rPr>
                        <a:t>2015</a:t>
                      </a:r>
                      <a:r>
                        <a:rPr lang="zh-CN" altLang="en-US" sz="1400" b="1" dirty="0" smtClean="0">
                          <a:solidFill>
                            <a:schemeClr val="bg1"/>
                          </a:solidFill>
                          <a:latin typeface="微软雅黑" pitchFamily="34" charset="-122"/>
                          <a:ea typeface="微软雅黑" pitchFamily="34" charset="-122"/>
                        </a:rPr>
                        <a:t>版）</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accent1"/>
                    </a:solidFill>
                  </a:tcPr>
                </a:tc>
                <a:tc hMerge="1">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endParaRPr kumimoji="0" lang="zh-CN" altLang="en-US" sz="2400" b="1" i="0" u="none" strike="noStrike" cap="none" normalizeH="0" baseline="0" dirty="0" smtClean="0">
                        <a:ln>
                          <a:noFill/>
                        </a:ln>
                        <a:solidFill>
                          <a:schemeClr val="bg1"/>
                        </a:solidFill>
                        <a:effectLst/>
                        <a:latin typeface="楷体" pitchFamily="49" charset="-122"/>
                        <a:ea typeface="楷体" pitchFamily="49"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1400" b="1" i="0" u="none" strike="noStrike" cap="none" normalizeH="0" baseline="0" dirty="0" smtClean="0">
                          <a:ln>
                            <a:noFill/>
                          </a:ln>
                          <a:solidFill>
                            <a:schemeClr val="bg1"/>
                          </a:solidFill>
                          <a:effectLst/>
                          <a:latin typeface="楷体" pitchFamily="49" charset="-122"/>
                          <a:ea typeface="楷体" pitchFamily="49" charset="-122"/>
                        </a:rPr>
                        <a:t>比例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kumimoji="0" lang="zh-CN" altLang="en-US" sz="1400" b="1" i="0" u="none" strike="noStrike" cap="none" normalizeH="0" baseline="0" dirty="0" smtClean="0">
                          <a:ln>
                            <a:noFill/>
                          </a:ln>
                          <a:solidFill>
                            <a:schemeClr val="bg1"/>
                          </a:solidFill>
                          <a:effectLst/>
                          <a:latin typeface="楷体" pitchFamily="49" charset="-122"/>
                          <a:ea typeface="楷体" pitchFamily="49" charset="-122"/>
                        </a:rPr>
                        <a:t>课程类别</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2">
                        <a:lumMod val="40000"/>
                        <a:lumOff val="60000"/>
                      </a:schemeClr>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lang="en-US" altLang="zh-CN" sz="1400" dirty="0" smtClean="0">
                          <a:latin typeface="华文中宋"/>
                          <a:ea typeface="华文楷体"/>
                          <a:cs typeface="Arial" pitchFamily="34" charset="0"/>
                        </a:rPr>
                        <a:t>&gt; 15%</a:t>
                      </a:r>
                      <a:r>
                        <a:rPr lang="zh-CN" altLang="en-US" sz="1400" dirty="0" smtClean="0">
                          <a:latin typeface="华文中宋"/>
                          <a:ea typeface="华文楷体"/>
                          <a:cs typeface="Arial" pitchFamily="34" charset="0"/>
                        </a:rPr>
                        <a:t> </a:t>
                      </a:r>
                      <a:endParaRPr kumimoji="0" lang="zh-CN" altLang="en-US" sz="1400" b="1" i="0" u="none" strike="noStrike" cap="none" normalizeH="0" baseline="0" dirty="0" smtClean="0">
                        <a:ln>
                          <a:noFill/>
                        </a:ln>
                        <a:solidFill>
                          <a:srgbClr val="0D0D0D"/>
                        </a:solidFill>
                        <a:effectLst/>
                        <a:latin typeface="楷体" pitchFamily="49" charset="-122"/>
                        <a:ea typeface="华文楷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DE5FE"/>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defRPr/>
                      </a:pPr>
                      <a:r>
                        <a:rPr lang="zh-CN" altLang="en-US" sz="1200" b="1" dirty="0" smtClean="0">
                          <a:latin typeface="华文中宋"/>
                          <a:ea typeface="华文楷体"/>
                          <a:cs typeface="Arial" pitchFamily="34" charset="0"/>
                        </a:rPr>
                        <a:t>数学与自然科学类课程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DE5FE"/>
                    </a:solidFill>
                  </a:tcPr>
                </a:tc>
              </a:tr>
              <a:tr h="284738">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lang="en-US" altLang="zh-CN" sz="1400" dirty="0" smtClean="0">
                          <a:latin typeface="华文中宋"/>
                          <a:ea typeface="华文楷体"/>
                          <a:cs typeface="华文中宋"/>
                        </a:rPr>
                        <a:t>&gt; 30% </a:t>
                      </a:r>
                      <a:endParaRPr kumimoji="0" lang="zh-CN" altLang="en-US" sz="1400" b="1" i="0" u="none" strike="noStrike" cap="none" normalizeH="0" baseline="0" dirty="0" smtClean="0">
                        <a:ln>
                          <a:noFill/>
                        </a:ln>
                        <a:solidFill>
                          <a:srgbClr val="0D0D0D"/>
                        </a:solidFill>
                        <a:effectLst/>
                        <a:latin typeface="楷体" pitchFamily="49" charset="-122"/>
                        <a:ea typeface="华文楷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F3FF"/>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defRPr/>
                      </a:pPr>
                      <a:r>
                        <a:rPr lang="zh-CN" altLang="en-US" sz="1200" b="1" dirty="0" smtClean="0">
                          <a:latin typeface="华文中宋"/>
                          <a:ea typeface="华文楷体"/>
                          <a:cs typeface="华文中宋"/>
                        </a:rPr>
                        <a:t>工程基础类课程、专业基础类课程与专业类课程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F3FF"/>
                    </a:solidFill>
                  </a:tcPr>
                </a:tc>
              </a:tr>
              <a:tr h="283856">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lang="en-US" altLang="zh-CN" sz="1400" dirty="0" smtClean="0">
                          <a:latin typeface="华文中宋"/>
                          <a:ea typeface="华文楷体"/>
                          <a:cs typeface="华文中宋"/>
                        </a:rPr>
                        <a:t>&gt; 20% </a:t>
                      </a:r>
                      <a:endParaRPr kumimoji="0" lang="zh-CN" altLang="en-US" sz="1400" b="1" i="0" u="none" strike="noStrike" cap="none" normalizeH="0" baseline="0" dirty="0" smtClean="0">
                        <a:ln>
                          <a:noFill/>
                        </a:ln>
                        <a:solidFill>
                          <a:srgbClr val="0D0D0D"/>
                        </a:solidFill>
                        <a:effectLst/>
                        <a:latin typeface="楷体" pitchFamily="49" charset="-122"/>
                        <a:ea typeface="华文楷体"/>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DE5FE"/>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defRPr/>
                      </a:pPr>
                      <a:r>
                        <a:rPr lang="zh-CN" altLang="en-US" sz="1200" b="1" dirty="0" smtClean="0">
                          <a:latin typeface="华文中宋"/>
                          <a:ea typeface="华文楷体"/>
                          <a:cs typeface="华文中宋"/>
                        </a:rPr>
                        <a:t>工程实践与毕业设计（论文）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DE5FE"/>
                    </a:solidFill>
                  </a:tcPr>
                </a:tc>
              </a:tr>
              <a:tr h="259431">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lang="en-US" altLang="zh-CN" sz="1400" dirty="0" smtClean="0">
                          <a:latin typeface="华文中宋"/>
                          <a:ea typeface="华文楷体"/>
                          <a:cs typeface="华文中宋"/>
                        </a:rPr>
                        <a:t>&gt; 15% </a:t>
                      </a:r>
                      <a:endParaRPr kumimoji="0" lang="zh-CN" altLang="en-US" sz="1400" b="1" i="0" u="none" strike="noStrike" kern="1200" cap="none" normalizeH="0" baseline="0" dirty="0" smtClean="0">
                        <a:ln>
                          <a:noFill/>
                        </a:ln>
                        <a:solidFill>
                          <a:srgbClr val="0D0D0D"/>
                        </a:solidFill>
                        <a:effectLst/>
                        <a:latin typeface="楷体" pitchFamily="49" charset="-122"/>
                        <a:ea typeface="华文楷体"/>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F3FF"/>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defRPr/>
                      </a:pPr>
                      <a:r>
                        <a:rPr lang="zh-CN" altLang="en-US" sz="1200" b="1" dirty="0" smtClean="0">
                          <a:latin typeface="华文中宋"/>
                          <a:ea typeface="华文楷体"/>
                          <a:cs typeface="华文中宋"/>
                        </a:rPr>
                        <a:t>人文社会科学类通识教育课程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F3FF"/>
                    </a:solidFill>
                  </a:tcPr>
                </a:tc>
              </a:tr>
              <a:tr h="228600">
                <a:tc>
                  <a:txBody>
                    <a:bodyPr/>
                    <a:lstStyle/>
                    <a:p>
                      <a:pPr marL="0" marR="0" lvl="0" indent="0" algn="ctr" defTabSz="914400" rtl="0" eaLnBrk="1" fontAlgn="base" latinLnBrk="0" hangingPunct="1">
                        <a:lnSpc>
                          <a:spcPct val="100000"/>
                        </a:lnSpc>
                        <a:spcBef>
                          <a:spcPct val="0"/>
                        </a:spcBef>
                        <a:spcAft>
                          <a:spcPct val="0"/>
                        </a:spcAft>
                        <a:buClrTx/>
                        <a:buSzPct val="100000"/>
                        <a:buFontTx/>
                        <a:buNone/>
                        <a:tabLst/>
                      </a:pPr>
                      <a:r>
                        <a:rPr lang="en-US" altLang="zh-CN" sz="1400" dirty="0" smtClean="0">
                          <a:latin typeface="华文中宋"/>
                          <a:ea typeface="华文楷体"/>
                          <a:cs typeface="华文中宋"/>
                        </a:rPr>
                        <a:t>&gt;10% </a:t>
                      </a:r>
                      <a:endParaRPr kumimoji="0" lang="zh-CN" altLang="en-US" sz="1400" b="1" i="0" u="none" strike="noStrike" kern="1200" cap="none" normalizeH="0" baseline="0" dirty="0" smtClean="0">
                        <a:ln>
                          <a:noFill/>
                        </a:ln>
                        <a:solidFill>
                          <a:srgbClr val="0D0D0D"/>
                        </a:solidFill>
                        <a:effectLst/>
                        <a:latin typeface="楷体" pitchFamily="49" charset="-122"/>
                        <a:ea typeface="华文楷体"/>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defRPr/>
                      </a:pPr>
                      <a:r>
                        <a:rPr lang="zh-CN" altLang="en-US" sz="1200" b="1" dirty="0" smtClean="0">
                          <a:latin typeface="华文中宋"/>
                          <a:ea typeface="华文楷体"/>
                          <a:cs typeface="华文中宋"/>
                        </a:rPr>
                        <a:t>专业类课程</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3"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3000"/>
                            </p:stCondLst>
                            <p:childTnLst>
                              <p:par>
                                <p:cTn id="27" presetID="53"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checkerboard(across)">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4818"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4819"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4" name="矩形 2"/>
          <p:cNvSpPr>
            <a:spLocks noChangeArrowheads="1"/>
          </p:cNvSpPr>
          <p:nvPr/>
        </p:nvSpPr>
        <p:spPr bwMode="auto">
          <a:xfrm>
            <a:off x="2051050" y="1419225"/>
            <a:ext cx="3597275"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如何看待学校定位与学生选择之间的差异？</a:t>
            </a:r>
            <a:endParaRPr lang="zh-CN" altLang="en-US" sz="1400" b="1">
              <a:latin typeface="华文中宋"/>
              <a:ea typeface="华文中宋"/>
              <a:cs typeface="华文中宋"/>
            </a:endParaRPr>
          </a:p>
        </p:txBody>
      </p:sp>
      <p:sp>
        <p:nvSpPr>
          <p:cNvPr id="30" name="矩形 29"/>
          <p:cNvSpPr/>
          <p:nvPr/>
        </p:nvSpPr>
        <p:spPr>
          <a:xfrm>
            <a:off x="1619672" y="1419622"/>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4</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9" name="矩形 1"/>
          <p:cNvSpPr>
            <a:spLocks noChangeArrowheads="1"/>
          </p:cNvSpPr>
          <p:nvPr/>
        </p:nvSpPr>
        <p:spPr bwMode="auto">
          <a:xfrm>
            <a:off x="2195513" y="2852738"/>
            <a:ext cx="4518025" cy="874712"/>
          </a:xfrm>
          <a:prstGeom prst="rect">
            <a:avLst/>
          </a:prstGeom>
          <a:noFill/>
          <a:ln w="9525">
            <a:noFill/>
            <a:miter lim="800000"/>
            <a:headEnd/>
            <a:tailEnd/>
          </a:ln>
        </p:spPr>
        <p:txBody>
          <a:bodyPr>
            <a:spAutoFit/>
          </a:bodyPr>
          <a:lstStyle/>
          <a:p>
            <a:pPr>
              <a:lnSpc>
                <a:spcPct val="150000"/>
              </a:lnSpc>
            </a:pPr>
            <a:r>
              <a:rPr lang="zh-CN" altLang="zh-CN">
                <a:solidFill>
                  <a:srgbClr val="0070C0"/>
                </a:solidFill>
                <a:latin typeface="Calibri" pitchFamily="34" charset="0"/>
                <a:ea typeface="华文中宋"/>
                <a:cs typeface="华文中宋"/>
              </a:rPr>
              <a:t>大学应该有更多的路径供学生选择</a:t>
            </a:r>
            <a:endParaRPr lang="zh-CN" altLang="en-US">
              <a:solidFill>
                <a:srgbClr val="0070C0"/>
              </a:solidFill>
              <a:latin typeface="Calibri" pitchFamily="34" charset="0"/>
              <a:ea typeface="华文中宋"/>
              <a:cs typeface="华文中宋"/>
            </a:endParaRPr>
          </a:p>
          <a:p>
            <a:pPr>
              <a:lnSpc>
                <a:spcPct val="150000"/>
              </a:lnSpc>
            </a:pPr>
            <a:r>
              <a:rPr lang="zh-CN" altLang="en-US">
                <a:solidFill>
                  <a:srgbClr val="0070C0"/>
                </a:solidFill>
                <a:latin typeface="Calibri" pitchFamily="34" charset="0"/>
                <a:ea typeface="华文中宋"/>
                <a:cs typeface="华文中宋"/>
              </a:rPr>
              <a:t>           </a:t>
            </a:r>
            <a:r>
              <a:rPr lang="zh-CN" altLang="zh-CN">
                <a:solidFill>
                  <a:srgbClr val="0070C0"/>
                </a:solidFill>
                <a:latin typeface="Calibri" pitchFamily="34" charset="0"/>
                <a:ea typeface="华文中宋"/>
                <a:cs typeface="华文中宋"/>
              </a:rPr>
              <a:t>就业、考研、创业、出国</a:t>
            </a:r>
            <a:r>
              <a:rPr lang="en-US" altLang="zh-CN">
                <a:solidFill>
                  <a:srgbClr val="0070C0"/>
                </a:solidFill>
                <a:latin typeface="Calibri" pitchFamily="34" charset="0"/>
                <a:ea typeface="华文中宋"/>
                <a:cs typeface="华文中宋"/>
              </a:rPr>
              <a:t>……</a:t>
            </a:r>
            <a:endParaRPr lang="zh-CN" altLang="zh-CN">
              <a:solidFill>
                <a:srgbClr val="0070C0"/>
              </a:solidFill>
              <a:latin typeface="Calibri" pitchFamily="34" charset="0"/>
              <a:ea typeface="华文中宋"/>
              <a:cs typeface="华文中宋"/>
            </a:endParaRPr>
          </a:p>
        </p:txBody>
      </p:sp>
      <p:sp>
        <p:nvSpPr>
          <p:cNvPr id="20" name="Rectangle 5"/>
          <p:cNvSpPr>
            <a:spLocks noChangeArrowheads="1"/>
          </p:cNvSpPr>
          <p:nvPr/>
        </p:nvSpPr>
        <p:spPr bwMode="auto">
          <a:xfrm>
            <a:off x="2555875" y="2066925"/>
            <a:ext cx="2954338" cy="369888"/>
          </a:xfrm>
          <a:prstGeom prst="rect">
            <a:avLst/>
          </a:prstGeom>
          <a:noFill/>
          <a:ln w="9525">
            <a:noFill/>
            <a:miter lim="800000"/>
            <a:headEnd/>
            <a:tailEnd/>
          </a:ln>
        </p:spPr>
        <p:txBody>
          <a:bodyPr wrap="none">
            <a:spAutoFit/>
          </a:bodyPr>
          <a:lstStyle/>
          <a:p>
            <a:r>
              <a:rPr lang="zh-CN" altLang="en-US">
                <a:solidFill>
                  <a:srgbClr val="0070C0"/>
                </a:solidFill>
                <a:latin typeface="Calibri" pitchFamily="34" charset="0"/>
                <a:ea typeface="华文中宋"/>
                <a:cs typeface="华文中宋"/>
              </a:rPr>
              <a:t>学校有定位，学生有自由。</a:t>
            </a:r>
          </a:p>
        </p:txBody>
      </p:sp>
      <p:sp>
        <p:nvSpPr>
          <p:cNvPr id="34828"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21</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3"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3000"/>
                            </p:stCondLst>
                            <p:childTnLst>
                              <p:par>
                                <p:cTn id="27" presetID="53"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3500"/>
                            </p:stCondLst>
                            <p:childTnLst>
                              <p:par>
                                <p:cTn id="33" presetID="8" presetClass="entr" presetSubtype="32"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diamond(out)">
                                      <p:cBhvr>
                                        <p:cTn id="35" dur="10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32"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amond(out)">
                                      <p:cBhvr>
                                        <p:cTn id="4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4"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5842"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5843"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24" name="矩形 2"/>
          <p:cNvSpPr>
            <a:spLocks noChangeArrowheads="1"/>
          </p:cNvSpPr>
          <p:nvPr/>
        </p:nvSpPr>
        <p:spPr bwMode="auto">
          <a:xfrm>
            <a:off x="2051050" y="1419225"/>
            <a:ext cx="3057525" cy="307975"/>
          </a:xfrm>
          <a:prstGeom prst="rect">
            <a:avLst/>
          </a:prstGeom>
          <a:noFill/>
          <a:ln w="9525">
            <a:noFill/>
            <a:miter lim="800000"/>
            <a:headEnd/>
            <a:tailEnd/>
          </a:ln>
        </p:spPr>
        <p:txBody>
          <a:bodyPr wrap="none">
            <a:spAutoFit/>
          </a:bodyPr>
          <a:lstStyle/>
          <a:p>
            <a:r>
              <a:rPr lang="zh-CN" altLang="zh-CN" sz="1400" b="1">
                <a:latin typeface="华文中宋"/>
                <a:ea typeface="华文中宋"/>
                <a:cs typeface="华文中宋"/>
              </a:rPr>
              <a:t>师资队伍如何满足应用型办学定位？</a:t>
            </a:r>
            <a:endParaRPr lang="zh-CN" altLang="en-US" sz="1400" b="1">
              <a:latin typeface="华文中宋"/>
              <a:ea typeface="华文中宋"/>
              <a:cs typeface="华文中宋"/>
            </a:endParaRPr>
          </a:p>
        </p:txBody>
      </p:sp>
      <p:sp>
        <p:nvSpPr>
          <p:cNvPr id="30" name="矩形 29"/>
          <p:cNvSpPr/>
          <p:nvPr/>
        </p:nvSpPr>
        <p:spPr>
          <a:xfrm>
            <a:off x="1619672" y="1419622"/>
            <a:ext cx="288032" cy="288032"/>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p:spPr>
        <p:style>
          <a:lnRef idx="1">
            <a:schemeClr val="accent5"/>
          </a:lnRef>
          <a:fillRef idx="3">
            <a:schemeClr val="accent5"/>
          </a:fillRef>
          <a:effectRef idx="2">
            <a:schemeClr val="accent5"/>
          </a:effectRef>
          <a:fontRef idx="minor">
            <a:schemeClr val="lt1"/>
          </a:fontRef>
        </p:style>
        <p:txBody>
          <a:bodyPr anchor="ctr"/>
          <a:lstStyle/>
          <a:p>
            <a:pPr algn="ctr" fontAlgn="auto">
              <a:spcBef>
                <a:spcPts val="0"/>
              </a:spcBef>
              <a:spcAft>
                <a:spcPts val="0"/>
              </a:spcAft>
              <a:defRPr/>
            </a:pPr>
            <a:r>
              <a:rPr lang="en-US" altLang="zh-CN"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rPr>
              <a:t>5</a:t>
            </a:r>
            <a:endParaRPr lang="zh-CN" altLang="en-US" sz="1600" b="1" spc="50" dirty="0">
              <a:ln w="13500">
                <a:solidFill>
                  <a:schemeClr val="accent1">
                    <a:shade val="2500"/>
                    <a:alpha val="6500"/>
                  </a:schemeClr>
                </a:solidFill>
                <a:prstDash val="solid"/>
              </a:ln>
              <a:solidFill>
                <a:schemeClr val="accent1">
                  <a:tint val="3000"/>
                  <a:alpha val="9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6" name="矩形 1"/>
          <p:cNvSpPr>
            <a:spLocks noChangeArrowheads="1"/>
          </p:cNvSpPr>
          <p:nvPr/>
        </p:nvSpPr>
        <p:spPr bwMode="auto">
          <a:xfrm>
            <a:off x="2051050" y="2073275"/>
            <a:ext cx="5616575" cy="858838"/>
          </a:xfrm>
          <a:prstGeom prst="rect">
            <a:avLst/>
          </a:prstGeom>
          <a:noFill/>
          <a:ln w="9525">
            <a:noFill/>
            <a:miter lim="800000"/>
            <a:headEnd/>
            <a:tailEnd/>
          </a:ln>
        </p:spPr>
        <p:txBody>
          <a:bodyPr>
            <a:spAutoFit/>
          </a:bodyPr>
          <a:lstStyle/>
          <a:p>
            <a:pPr>
              <a:lnSpc>
                <a:spcPct val="150000"/>
              </a:lnSpc>
            </a:pPr>
            <a:r>
              <a:rPr lang="zh-CN" altLang="zh-CN">
                <a:solidFill>
                  <a:srgbClr val="0070C0"/>
                </a:solidFill>
                <a:latin typeface="华文中宋"/>
                <a:ea typeface="华文中宋"/>
                <a:cs typeface="华文中宋"/>
              </a:rPr>
              <a:t>培训</a:t>
            </a:r>
            <a:r>
              <a:rPr lang="zh-CN" altLang="en-US">
                <a:solidFill>
                  <a:srgbClr val="0070C0"/>
                </a:solidFill>
                <a:latin typeface="华文中宋"/>
                <a:ea typeface="华文中宋"/>
                <a:cs typeface="华文中宋"/>
              </a:rPr>
              <a:t>、</a:t>
            </a:r>
            <a:r>
              <a:rPr lang="zh-CN" altLang="zh-CN">
                <a:solidFill>
                  <a:srgbClr val="0070C0"/>
                </a:solidFill>
                <a:latin typeface="华文中宋"/>
                <a:ea typeface="华文中宋"/>
                <a:cs typeface="华文中宋"/>
              </a:rPr>
              <a:t>校外机构兼职、实验室</a:t>
            </a:r>
            <a:r>
              <a:rPr lang="zh-CN" altLang="en-US">
                <a:solidFill>
                  <a:srgbClr val="0070C0"/>
                </a:solidFill>
                <a:latin typeface="华文中宋"/>
                <a:ea typeface="华文中宋"/>
                <a:cs typeface="华文中宋"/>
              </a:rPr>
              <a:t>、</a:t>
            </a:r>
          </a:p>
          <a:p>
            <a:pPr>
              <a:lnSpc>
                <a:spcPct val="150000"/>
              </a:lnSpc>
            </a:pPr>
            <a:r>
              <a:rPr lang="zh-CN" altLang="en-US">
                <a:solidFill>
                  <a:srgbClr val="0070C0"/>
                </a:solidFill>
                <a:latin typeface="华文中宋"/>
                <a:ea typeface="华文中宋"/>
                <a:cs typeface="华文中宋"/>
              </a:rPr>
              <a:t>         从事</a:t>
            </a:r>
            <a:r>
              <a:rPr lang="zh-CN" altLang="zh-CN">
                <a:solidFill>
                  <a:srgbClr val="0070C0"/>
                </a:solidFill>
                <a:latin typeface="华文中宋"/>
                <a:ea typeface="华文中宋"/>
                <a:cs typeface="华文中宋"/>
              </a:rPr>
              <a:t>应用为主的科学研究和教学研究等</a:t>
            </a:r>
          </a:p>
        </p:txBody>
      </p:sp>
      <p:sp>
        <p:nvSpPr>
          <p:cNvPr id="17" name="Rectangle 5"/>
          <p:cNvSpPr>
            <a:spLocks noChangeArrowheads="1"/>
          </p:cNvSpPr>
          <p:nvPr/>
        </p:nvSpPr>
        <p:spPr bwMode="auto">
          <a:xfrm>
            <a:off x="2051050" y="3216275"/>
            <a:ext cx="4752975" cy="508000"/>
          </a:xfrm>
          <a:prstGeom prst="rect">
            <a:avLst/>
          </a:prstGeom>
          <a:noFill/>
          <a:ln w="9525" algn="ctr">
            <a:noFill/>
            <a:miter lim="800000"/>
            <a:headEnd/>
            <a:tailEnd/>
          </a:ln>
        </p:spPr>
        <p:txBody>
          <a:bodyPr>
            <a:spAutoFit/>
          </a:bodyPr>
          <a:lstStyle/>
          <a:p>
            <a:pPr>
              <a:lnSpc>
                <a:spcPct val="150000"/>
              </a:lnSpc>
            </a:pPr>
            <a:r>
              <a:rPr lang="zh-CN" altLang="zh-CN">
                <a:solidFill>
                  <a:srgbClr val="0070C0"/>
                </a:solidFill>
                <a:latin typeface="华文中宋"/>
                <a:ea typeface="华文中宋"/>
                <a:cs typeface="华文中宋"/>
              </a:rPr>
              <a:t>目前，</a:t>
            </a:r>
            <a:r>
              <a:rPr lang="zh-CN" altLang="zh-CN">
                <a:solidFill>
                  <a:srgbClr val="0070C0"/>
                </a:solidFill>
                <a:latin typeface="Calibri" pitchFamily="34" charset="0"/>
                <a:ea typeface="华文中宋"/>
                <a:cs typeface="华文中宋"/>
              </a:rPr>
              <a:t>“</a:t>
            </a:r>
            <a:r>
              <a:rPr lang="zh-CN" altLang="zh-CN">
                <a:solidFill>
                  <a:srgbClr val="0070C0"/>
                </a:solidFill>
                <a:latin typeface="华文中宋"/>
                <a:ea typeface="华文中宋"/>
                <a:cs typeface="华文中宋"/>
              </a:rPr>
              <a:t>双师型</a:t>
            </a:r>
            <a:r>
              <a:rPr lang="zh-CN" altLang="zh-CN">
                <a:solidFill>
                  <a:srgbClr val="0070C0"/>
                </a:solidFill>
                <a:latin typeface="Calibri" pitchFamily="34" charset="0"/>
                <a:ea typeface="华文中宋"/>
                <a:cs typeface="华文中宋"/>
              </a:rPr>
              <a:t>”</a:t>
            </a:r>
            <a:r>
              <a:rPr lang="zh-CN" altLang="zh-CN">
                <a:solidFill>
                  <a:srgbClr val="0070C0"/>
                </a:solidFill>
                <a:latin typeface="华文中宋"/>
                <a:ea typeface="华文中宋"/>
                <a:cs typeface="华文中宋"/>
              </a:rPr>
              <a:t>教师占专任教师的</a:t>
            </a:r>
            <a:r>
              <a:rPr lang="en-US" altLang="zh-CN">
                <a:solidFill>
                  <a:srgbClr val="0070C0"/>
                </a:solidFill>
                <a:latin typeface="华文中宋"/>
                <a:ea typeface="华文中宋"/>
                <a:cs typeface="华文中宋"/>
              </a:rPr>
              <a:t>25.61%</a:t>
            </a:r>
            <a:r>
              <a:rPr lang="zh-CN" altLang="zh-CN">
                <a:solidFill>
                  <a:srgbClr val="0070C0"/>
                </a:solidFill>
                <a:latin typeface="华文中宋"/>
                <a:ea typeface="华文中宋"/>
                <a:cs typeface="华文中宋"/>
              </a:rPr>
              <a:t>。</a:t>
            </a:r>
            <a:endParaRPr lang="zh-CN" altLang="en-US">
              <a:solidFill>
                <a:srgbClr val="0070C0"/>
              </a:solidFill>
              <a:latin typeface="华文中宋"/>
              <a:ea typeface="华文中宋"/>
              <a:cs typeface="华文中宋"/>
            </a:endParaRPr>
          </a:p>
        </p:txBody>
      </p:sp>
      <p:sp>
        <p:nvSpPr>
          <p:cNvPr id="35852"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22</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3"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childTnLst>
                          </p:cTn>
                        </p:par>
                        <p:par>
                          <p:cTn id="26" fill="hold">
                            <p:stCondLst>
                              <p:cond delay="3000"/>
                            </p:stCondLst>
                            <p:childTnLst>
                              <p:par>
                                <p:cTn id="27" presetID="53"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32"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diamond(out)">
                                      <p:cBhvr>
                                        <p:cTn id="36" dur="1000"/>
                                        <p:tgtEl>
                                          <p:spTgt spid="16"/>
                                        </p:tgtEl>
                                      </p:cBhvr>
                                    </p:animEffect>
                                  </p:childTnLst>
                                </p:cTn>
                              </p:par>
                            </p:childTnLst>
                          </p:cTn>
                        </p:par>
                        <p:par>
                          <p:cTn id="37" fill="hold">
                            <p:stCondLst>
                              <p:cond delay="1000"/>
                            </p:stCondLst>
                            <p:childTnLst>
                              <p:par>
                                <p:cTn id="38" presetID="8" presetClass="entr" presetSubtype="16"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amond(in)">
                                      <p:cBhvr>
                                        <p:cTn id="4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4"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6866"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6867"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en-US" sz="1400" b="1">
                <a:latin typeface="Calibri" pitchFamily="34" charset="0"/>
              </a:rPr>
              <a:t>取得的成就</a:t>
            </a:r>
            <a:endParaRPr lang="en-US" altLang="zh-CN" sz="1400" b="1">
              <a:latin typeface="Calibri" pitchFamily="34" charset="0"/>
            </a:endParaRPr>
          </a:p>
        </p:txBody>
      </p:sp>
      <p:graphicFrame>
        <p:nvGraphicFramePr>
          <p:cNvPr id="10" name="Group 3"/>
          <p:cNvGraphicFramePr>
            <a:graphicFrameLocks noGrp="1"/>
          </p:cNvGraphicFramePr>
          <p:nvPr/>
        </p:nvGraphicFramePr>
        <p:xfrm>
          <a:off x="1547813" y="1924050"/>
          <a:ext cx="5354637" cy="2160588"/>
        </p:xfrm>
        <a:graphic>
          <a:graphicData uri="http://schemas.openxmlformats.org/drawingml/2006/table">
            <a:tbl>
              <a:tblPr/>
              <a:tblGrid>
                <a:gridCol w="2347278"/>
                <a:gridCol w="3007330"/>
              </a:tblGrid>
              <a:tr h="499150">
                <a:tc>
                  <a:txBody>
                    <a:bodyPr/>
                    <a:lstStyle/>
                    <a:p>
                      <a:pPr marL="0" marR="0" lvl="0" indent="0" algn="ctr"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200" b="1" i="0" u="none" strike="noStrike" cap="none" normalizeH="0" baseline="0" dirty="0" smtClean="0">
                          <a:ln>
                            <a:noFill/>
                          </a:ln>
                          <a:solidFill>
                            <a:schemeClr val="bg1"/>
                          </a:solidFill>
                          <a:effectLst/>
                          <a:latin typeface="Candara" pitchFamily="34" charset="0"/>
                          <a:ea typeface="华文楷体" pitchFamily="2" charset="-122"/>
                        </a:rPr>
                        <a:t>学科、专业</a:t>
                      </a:r>
                    </a:p>
                  </a:txBody>
                  <a:tcPr marL="90170" marR="90170" marT="46990" marB="46990" anchor="ctr" horzOverflow="overflow">
                    <a:lnL w="12700" cap="flat" cmpd="sng" algn="ctr">
                      <a:solidFill>
                        <a:schemeClr val="tx1"/>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200" b="1" i="0" u="none" strike="noStrike" cap="none" normalizeH="0" baseline="0" dirty="0" smtClean="0">
                          <a:ln>
                            <a:noFill/>
                          </a:ln>
                          <a:solidFill>
                            <a:schemeClr val="bg1"/>
                          </a:solidFill>
                          <a:effectLst/>
                          <a:latin typeface="Candara" pitchFamily="34" charset="0"/>
                          <a:ea typeface="华文楷体" pitchFamily="2" charset="-122"/>
                        </a:rPr>
                        <a:t>建 设 成 效</a:t>
                      </a:r>
                    </a:p>
                  </a:txBody>
                  <a:tcPr marL="90170" marR="90170" marT="46990" marB="46990" anchor="ctr" horzOverflow="overflow">
                    <a:lnL w="190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hlink"/>
                    </a:solidFill>
                  </a:tcPr>
                </a:tc>
              </a:tr>
              <a:tr h="319204">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新闻传播学</a:t>
                      </a:r>
                    </a:p>
                  </a:txBody>
                  <a:tcPr marL="90170" marR="90170" marT="46990" marB="46990" anchor="ctr" horzOverflow="overflow">
                    <a:lnL w="12700" cap="flat" cmpd="sng" algn="ctr">
                      <a:solidFill>
                        <a:schemeClr val="tx1"/>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CDE5FE"/>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湖北省重点培育学科</a:t>
                      </a:r>
                    </a:p>
                  </a:txBody>
                  <a:tcPr marL="90170" marR="90170" marT="46990" marB="46990" anchor="ctr" horzOverflow="overflow">
                    <a:lnL w="190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CDE5FE"/>
                    </a:solidFill>
                  </a:tcPr>
                </a:tc>
              </a:tr>
              <a:tr h="475593">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光电信息科学与工程、</a:t>
                      </a:r>
                    </a:p>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自动化、机械电子工程</a:t>
                      </a:r>
                    </a:p>
                  </a:txBody>
                  <a:tcPr marL="90170" marR="90170" marT="46990" marB="46990" anchor="ctr" horzOverflow="overflow">
                    <a:lnL w="12700" cap="flat" cmpd="sng" algn="ctr">
                      <a:solidFill>
                        <a:schemeClr val="tx1"/>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E8F3FF"/>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湖北省独立学院重点培育本科专业</a:t>
                      </a:r>
                    </a:p>
                  </a:txBody>
                  <a:tcPr marL="90170" marR="90170" marT="46990" marB="46990" anchor="ctr" horzOverflow="overflow">
                    <a:lnL w="190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E8F3FF"/>
                    </a:solidFill>
                  </a:tcPr>
                </a:tc>
              </a:tr>
              <a:tr h="475593">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smtClean="0">
                          <a:ln>
                            <a:noFill/>
                          </a:ln>
                          <a:solidFill>
                            <a:srgbClr val="1F5D99"/>
                          </a:solidFill>
                          <a:effectLst/>
                          <a:latin typeface="Candara" pitchFamily="34" charset="0"/>
                          <a:ea typeface="华文楷体" pitchFamily="2" charset="-122"/>
                        </a:rPr>
                        <a:t>广播电视学、土木工程、</a:t>
                      </a:r>
                    </a:p>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smtClean="0">
                          <a:ln>
                            <a:noFill/>
                          </a:ln>
                          <a:solidFill>
                            <a:srgbClr val="1F5D99"/>
                          </a:solidFill>
                          <a:effectLst/>
                          <a:latin typeface="Candara" pitchFamily="34" charset="0"/>
                          <a:ea typeface="华文楷体" pitchFamily="2" charset="-122"/>
                        </a:rPr>
                        <a:t>环境工程、国际经济与贸易</a:t>
                      </a:r>
                    </a:p>
                  </a:txBody>
                  <a:tcPr marL="90170" marR="90170" marT="46990" marB="46990" anchor="ctr" horzOverflow="overflow">
                    <a:lnL w="12700" cap="flat" cmpd="sng" algn="ctr">
                      <a:solidFill>
                        <a:schemeClr val="tx1"/>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CDE5FE"/>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湖北省专业综合改革试点项目</a:t>
                      </a:r>
                    </a:p>
                  </a:txBody>
                  <a:tcPr marL="90170" marR="90170" marT="46990" marB="46990" anchor="ctr" horzOverflow="overflow">
                    <a:lnL w="190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CDE5FE"/>
                    </a:solidFill>
                  </a:tcPr>
                </a:tc>
              </a:tr>
              <a:tr h="390699">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光电信息科学与工程、生物工程</a:t>
                      </a:r>
                    </a:p>
                  </a:txBody>
                  <a:tcPr marL="90170" marR="90170" marT="46990" marB="46990" anchor="ctr" horzOverflow="overflow">
                    <a:lnL w="12700" cap="flat" cmpd="sng" algn="ctr">
                      <a:solidFill>
                        <a:schemeClr val="tx1"/>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3FF"/>
                    </a:solidFill>
                  </a:tcPr>
                </a:tc>
                <a:tc>
                  <a:txBody>
                    <a:bodyPr/>
                    <a:lstStyle/>
                    <a:p>
                      <a:pPr marL="0" marR="0" lvl="0" indent="0" algn="l" defTabSz="914400" rtl="0" eaLnBrk="0" fontAlgn="base" latinLnBrk="0" hangingPunct="0">
                        <a:lnSpc>
                          <a:spcPct val="100000"/>
                        </a:lnSpc>
                        <a:spcBef>
                          <a:spcPct val="0"/>
                        </a:spcBef>
                        <a:spcAft>
                          <a:spcPct val="0"/>
                        </a:spcAft>
                        <a:buClr>
                          <a:schemeClr val="hlink"/>
                        </a:buClr>
                        <a:buSzPct val="75000"/>
                        <a:buFont typeface="Wingdings" pitchFamily="2" charset="2"/>
                        <a:buNone/>
                        <a:tabLst/>
                      </a:pPr>
                      <a:r>
                        <a:rPr kumimoji="0" lang="zh-CN" altLang="en-US" sz="1100" b="1" i="0" u="none" strike="noStrike" cap="none" normalizeH="0" baseline="0" dirty="0" smtClean="0">
                          <a:ln>
                            <a:noFill/>
                          </a:ln>
                          <a:solidFill>
                            <a:srgbClr val="1F5D99"/>
                          </a:solidFill>
                          <a:effectLst/>
                          <a:latin typeface="Candara" pitchFamily="34" charset="0"/>
                          <a:ea typeface="华文楷体" pitchFamily="2" charset="-122"/>
                        </a:rPr>
                        <a:t>湖北省战略性新兴产业人才培养计划项目</a:t>
                      </a:r>
                    </a:p>
                  </a:txBody>
                  <a:tcPr marL="90170" marR="90170" marT="46990" marB="46990" anchor="ctr" horzOverflow="overflow">
                    <a:lnL w="190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F3FF"/>
                    </a:solidFill>
                  </a:tcPr>
                </a:tc>
              </a:tr>
            </a:tbl>
          </a:graphicData>
        </a:graphic>
      </p:graphicFrame>
      <p:sp>
        <p:nvSpPr>
          <p:cNvPr id="16" name="Rectangle 3"/>
          <p:cNvSpPr>
            <a:spLocks noChangeArrowheads="1"/>
          </p:cNvSpPr>
          <p:nvPr/>
        </p:nvSpPr>
        <p:spPr bwMode="auto">
          <a:xfrm>
            <a:off x="1042988" y="1347788"/>
            <a:ext cx="3241675" cy="369887"/>
          </a:xfrm>
          <a:prstGeom prst="rect">
            <a:avLst/>
          </a:prstGeom>
          <a:noFill/>
          <a:ln w="9525">
            <a:noFill/>
            <a:miter lim="800000"/>
            <a:headEnd/>
            <a:tailEnd/>
          </a:ln>
        </p:spPr>
        <p:txBody>
          <a:bodyPr>
            <a:spAutoFit/>
          </a:bodyPr>
          <a:lstStyle/>
          <a:p>
            <a:pPr latinLnBrk="1"/>
            <a:r>
              <a:rPr lang="en-US" altLang="zh-CN" b="1">
                <a:solidFill>
                  <a:srgbClr val="002060"/>
                </a:solidFill>
                <a:latin typeface="华文中宋"/>
                <a:ea typeface="华文中宋"/>
                <a:cs typeface="华文中宋"/>
              </a:rPr>
              <a:t>A</a:t>
            </a:r>
            <a:r>
              <a:rPr lang="zh-CN" altLang="en-US" b="1">
                <a:solidFill>
                  <a:srgbClr val="002060"/>
                </a:solidFill>
                <a:latin typeface="华文中宋"/>
                <a:ea typeface="华文中宋"/>
                <a:cs typeface="华文中宋"/>
              </a:rPr>
              <a:t>、学科专业建设的成效</a:t>
            </a:r>
          </a:p>
        </p:txBody>
      </p:sp>
      <p:sp>
        <p:nvSpPr>
          <p:cNvPr id="36893"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23</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4" presetClass="entr" presetSubtype="3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ox(out)">
                                      <p:cBhvr>
                                        <p:cTn id="23" dur="1000"/>
                                        <p:tgtEl>
                                          <p:spTgt spid="16"/>
                                        </p:tgtEl>
                                      </p:cBhvr>
                                    </p:animEffect>
                                  </p:childTnLst>
                                </p:cTn>
                              </p:par>
                            </p:childTnLst>
                          </p:cTn>
                        </p:par>
                        <p:par>
                          <p:cTn id="24" fill="hold">
                            <p:stCondLst>
                              <p:cond delay="4000"/>
                            </p:stCondLst>
                            <p:childTnLst>
                              <p:par>
                                <p:cTn id="25" presetID="3" presetClass="entr" presetSubtype="5"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vertical)">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7890"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7891"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en-US" sz="1400" b="1">
                <a:latin typeface="Calibri" pitchFamily="34" charset="0"/>
              </a:rPr>
              <a:t>取得的成就</a:t>
            </a:r>
            <a:endParaRPr lang="en-US" altLang="zh-CN" sz="1400" b="1">
              <a:latin typeface="Calibri" pitchFamily="34" charset="0"/>
            </a:endParaRPr>
          </a:p>
        </p:txBody>
      </p:sp>
      <p:sp>
        <p:nvSpPr>
          <p:cNvPr id="16" name="Rectangle 3"/>
          <p:cNvSpPr>
            <a:spLocks noChangeArrowheads="1"/>
          </p:cNvSpPr>
          <p:nvPr/>
        </p:nvSpPr>
        <p:spPr bwMode="auto">
          <a:xfrm>
            <a:off x="1042988" y="1347788"/>
            <a:ext cx="3241675" cy="369887"/>
          </a:xfrm>
          <a:prstGeom prst="rect">
            <a:avLst/>
          </a:prstGeom>
          <a:noFill/>
          <a:ln w="9525">
            <a:noFill/>
            <a:miter lim="800000"/>
            <a:headEnd/>
            <a:tailEnd/>
          </a:ln>
        </p:spPr>
        <p:txBody>
          <a:bodyPr>
            <a:spAutoFit/>
          </a:bodyPr>
          <a:lstStyle/>
          <a:p>
            <a:pPr latinLnBrk="1"/>
            <a:r>
              <a:rPr lang="en-US" altLang="zh-CN" b="1">
                <a:solidFill>
                  <a:srgbClr val="002060"/>
                </a:solidFill>
                <a:latin typeface="华文中宋"/>
                <a:ea typeface="华文中宋"/>
                <a:cs typeface="华文中宋"/>
              </a:rPr>
              <a:t>B</a:t>
            </a:r>
            <a:r>
              <a:rPr lang="zh-CN" altLang="en-US" b="1">
                <a:solidFill>
                  <a:srgbClr val="002060"/>
                </a:solidFill>
                <a:latin typeface="华文中宋"/>
                <a:ea typeface="华文中宋"/>
                <a:cs typeface="华文中宋"/>
              </a:rPr>
              <a:t>、科研教学成效</a:t>
            </a:r>
          </a:p>
        </p:txBody>
      </p:sp>
      <p:sp>
        <p:nvSpPr>
          <p:cNvPr id="22" name="Rectangle 4"/>
          <p:cNvSpPr>
            <a:spLocks noChangeArrowheads="1"/>
          </p:cNvSpPr>
          <p:nvPr/>
        </p:nvSpPr>
        <p:spPr bwMode="auto">
          <a:xfrm>
            <a:off x="1187450" y="3290888"/>
            <a:ext cx="5954713" cy="1152525"/>
          </a:xfrm>
          <a:prstGeom prst="rect">
            <a:avLst/>
          </a:prstGeom>
          <a:gradFill rotWithShape="1">
            <a:gsLst>
              <a:gs pos="0">
                <a:srgbClr val="00ABE8">
                  <a:alpha val="89998"/>
                </a:srgbClr>
              </a:gs>
              <a:gs pos="100000">
                <a:srgbClr val="004F6B">
                  <a:alpha val="0"/>
                </a:srgbClr>
              </a:gs>
            </a:gsLst>
            <a:lin ang="0" scaled="1"/>
          </a:gradFill>
          <a:ln w="9525">
            <a:noFill/>
            <a:miter lim="800000"/>
            <a:headEnd/>
            <a:tailEnd/>
          </a:ln>
        </p:spPr>
        <p:txBody>
          <a:bodyPr wrap="none" anchor="ctr"/>
          <a:lstStyle/>
          <a:p>
            <a:pPr latinLnBrk="1"/>
            <a:endParaRPr lang="zh-CN" altLang="zh-CN" sz="1200" b="1">
              <a:solidFill>
                <a:srgbClr val="002060"/>
              </a:solidFill>
              <a:latin typeface="宋体" charset="-122"/>
            </a:endParaRPr>
          </a:p>
        </p:txBody>
      </p:sp>
      <p:sp>
        <p:nvSpPr>
          <p:cNvPr id="23" name="Rectangle 5"/>
          <p:cNvSpPr>
            <a:spLocks noChangeArrowheads="1"/>
          </p:cNvSpPr>
          <p:nvPr/>
        </p:nvSpPr>
        <p:spPr bwMode="auto">
          <a:xfrm>
            <a:off x="1187450" y="1852613"/>
            <a:ext cx="6588125" cy="1223962"/>
          </a:xfrm>
          <a:prstGeom prst="rect">
            <a:avLst/>
          </a:prstGeom>
          <a:gradFill rotWithShape="1">
            <a:gsLst>
              <a:gs pos="0">
                <a:srgbClr val="00A4DE"/>
              </a:gs>
              <a:gs pos="100000">
                <a:srgbClr val="004C67">
                  <a:alpha val="0"/>
                </a:srgbClr>
              </a:gs>
            </a:gsLst>
            <a:lin ang="0" scaled="1"/>
          </a:gradFill>
          <a:ln w="9525">
            <a:noFill/>
            <a:miter lim="800000"/>
            <a:headEnd/>
            <a:tailEnd/>
          </a:ln>
        </p:spPr>
        <p:txBody>
          <a:bodyPr wrap="none" anchor="ctr"/>
          <a:lstStyle/>
          <a:p>
            <a:pPr latinLnBrk="1"/>
            <a:endParaRPr lang="zh-CN" altLang="zh-CN" sz="1200" b="1">
              <a:solidFill>
                <a:srgbClr val="002060"/>
              </a:solidFill>
              <a:latin typeface="宋体" charset="-122"/>
            </a:endParaRPr>
          </a:p>
        </p:txBody>
      </p:sp>
      <p:sp>
        <p:nvSpPr>
          <p:cNvPr id="24" name="Text Box 25"/>
          <p:cNvSpPr txBox="1">
            <a:spLocks noChangeArrowheads="1"/>
          </p:cNvSpPr>
          <p:nvPr/>
        </p:nvSpPr>
        <p:spPr bwMode="auto">
          <a:xfrm>
            <a:off x="1187450" y="1779588"/>
            <a:ext cx="6208713" cy="1422400"/>
          </a:xfrm>
          <a:prstGeom prst="rect">
            <a:avLst/>
          </a:prstGeom>
          <a:noFill/>
          <a:ln w="9525">
            <a:noFill/>
            <a:miter lim="800000"/>
            <a:headEnd/>
            <a:tailEnd/>
          </a:ln>
        </p:spPr>
        <p:txBody>
          <a:bodyPr>
            <a:spAutoFit/>
          </a:bodyPr>
          <a:lstStyle/>
          <a:p>
            <a:pPr latinLnBrk="1">
              <a:lnSpc>
                <a:spcPct val="150000"/>
              </a:lnSpc>
            </a:pPr>
            <a:r>
              <a:rPr lang="zh-CN" altLang="en-US" sz="1200" b="1">
                <a:solidFill>
                  <a:srgbClr val="002060"/>
                </a:solidFill>
                <a:latin typeface="宋体" charset="-122"/>
                <a:sym typeface="Arial" charset="0"/>
              </a:rPr>
              <a:t>2012年获湖北省科技进步二等</a:t>
            </a:r>
            <a:r>
              <a:rPr lang="zh-CN" altLang="en-US" sz="1200" b="1">
                <a:solidFill>
                  <a:srgbClr val="002060"/>
                </a:solidFill>
                <a:latin typeface="宋体" charset="-122"/>
                <a:ea typeface="Gulim" pitchFamily="34" charset="-127"/>
                <a:sym typeface="Arial" charset="0"/>
              </a:rPr>
              <a:t>奖</a:t>
            </a:r>
            <a:r>
              <a:rPr lang="zh-CN" altLang="en-US" sz="1200" b="1">
                <a:solidFill>
                  <a:srgbClr val="002060"/>
                </a:solidFill>
                <a:latin typeface="宋体" charset="-122"/>
                <a:sym typeface="Arial" charset="0"/>
              </a:rPr>
              <a:t>1项</a:t>
            </a:r>
          </a:p>
          <a:p>
            <a:pPr latinLnBrk="1">
              <a:lnSpc>
                <a:spcPct val="150000"/>
              </a:lnSpc>
            </a:pPr>
            <a:r>
              <a:rPr lang="zh-CN" altLang="en-US" sz="1200" b="1">
                <a:solidFill>
                  <a:srgbClr val="002060"/>
                </a:solidFill>
                <a:latin typeface="宋体" charset="-122"/>
                <a:sym typeface="Arial" charset="0"/>
              </a:rPr>
              <a:t>2013年获河南省工业和信息化科技成果一等奖1项</a:t>
            </a:r>
          </a:p>
          <a:p>
            <a:pPr latinLnBrk="1">
              <a:lnSpc>
                <a:spcPct val="150000"/>
              </a:lnSpc>
            </a:pPr>
            <a:r>
              <a:rPr lang="zh-CN" altLang="en-US" sz="1200" b="1">
                <a:solidFill>
                  <a:srgbClr val="002060"/>
                </a:solidFill>
                <a:latin typeface="宋体" charset="-122"/>
                <a:sym typeface="Arial" charset="0"/>
              </a:rPr>
              <a:t>承担校外纵向和横向科研项目108项</a:t>
            </a:r>
          </a:p>
          <a:p>
            <a:pPr latinLnBrk="1">
              <a:lnSpc>
                <a:spcPct val="150000"/>
              </a:lnSpc>
            </a:pPr>
            <a:r>
              <a:rPr lang="zh-CN" altLang="en-US" sz="1200" b="1">
                <a:solidFill>
                  <a:srgbClr val="002060"/>
                </a:solidFill>
                <a:latin typeface="宋体" charset="-122"/>
                <a:sym typeface="Arial" charset="0"/>
              </a:rPr>
              <a:t>专业核心期刊发表论文200余篇，63项专利获得国家实用新型专利授权</a:t>
            </a:r>
          </a:p>
          <a:p>
            <a:pPr eaLnBrk="0" hangingPunct="0">
              <a:lnSpc>
                <a:spcPct val="120000"/>
              </a:lnSpc>
              <a:buClr>
                <a:schemeClr val="tx1"/>
              </a:buClr>
            </a:pPr>
            <a:endParaRPr lang="ko-KR" altLang="en-US" sz="1200" b="1">
              <a:solidFill>
                <a:srgbClr val="002060"/>
              </a:solidFill>
              <a:latin typeface="宋体" charset="-122"/>
              <a:ea typeface="맑은 고딕"/>
              <a:cs typeface="맑은 고딕"/>
            </a:endParaRPr>
          </a:p>
        </p:txBody>
      </p:sp>
      <p:sp>
        <p:nvSpPr>
          <p:cNvPr id="25" name="Text Box 26"/>
          <p:cNvSpPr txBox="1">
            <a:spLocks noChangeArrowheads="1"/>
          </p:cNvSpPr>
          <p:nvPr/>
        </p:nvSpPr>
        <p:spPr bwMode="auto">
          <a:xfrm>
            <a:off x="1331913" y="3219450"/>
            <a:ext cx="6208712" cy="1200150"/>
          </a:xfrm>
          <a:prstGeom prst="rect">
            <a:avLst/>
          </a:prstGeom>
          <a:noFill/>
          <a:ln w="9525">
            <a:noFill/>
            <a:miter lim="800000"/>
            <a:headEnd/>
            <a:tailEnd/>
          </a:ln>
        </p:spPr>
        <p:txBody>
          <a:bodyPr>
            <a:spAutoFit/>
          </a:bodyPr>
          <a:lstStyle/>
          <a:p>
            <a:pPr latinLnBrk="1">
              <a:lnSpc>
                <a:spcPct val="150000"/>
              </a:lnSpc>
            </a:pPr>
            <a:r>
              <a:rPr lang="zh-CN" altLang="en-US" sz="1200" b="1">
                <a:solidFill>
                  <a:srgbClr val="002060"/>
                </a:solidFill>
                <a:latin typeface="宋体" charset="-122"/>
                <a:sym typeface="Arial" charset="0"/>
              </a:rPr>
              <a:t>2012年2项教学成果获湖北省第七届教学成果三等奖</a:t>
            </a:r>
          </a:p>
          <a:p>
            <a:pPr latinLnBrk="1">
              <a:lnSpc>
                <a:spcPct val="150000"/>
              </a:lnSpc>
            </a:pPr>
            <a:r>
              <a:rPr lang="zh-CN" altLang="en-US" sz="1200" b="1">
                <a:solidFill>
                  <a:srgbClr val="002060"/>
                </a:solidFill>
                <a:latin typeface="宋体" charset="-122"/>
                <a:sym typeface="Arial" charset="0"/>
              </a:rPr>
              <a:t>2013年2项成果获湖北省第六届教育科学研究优秀成果二、三奖</a:t>
            </a:r>
          </a:p>
          <a:p>
            <a:pPr latinLnBrk="1">
              <a:lnSpc>
                <a:spcPct val="150000"/>
              </a:lnSpc>
            </a:pPr>
            <a:r>
              <a:rPr lang="zh-CN" altLang="en-US" sz="1200" b="1">
                <a:solidFill>
                  <a:srgbClr val="002060"/>
                </a:solidFill>
                <a:latin typeface="宋体" charset="-122"/>
                <a:sym typeface="Arial" charset="0"/>
              </a:rPr>
              <a:t>承担省级及以上教研项目50项</a:t>
            </a:r>
          </a:p>
          <a:p>
            <a:pPr latinLnBrk="1">
              <a:lnSpc>
                <a:spcPct val="150000"/>
              </a:lnSpc>
            </a:pPr>
            <a:r>
              <a:rPr lang="zh-CN" altLang="en-US" sz="1200" b="1">
                <a:solidFill>
                  <a:srgbClr val="002060"/>
                </a:solidFill>
                <a:latin typeface="宋体" charset="-122"/>
                <a:sym typeface="Arial" charset="0"/>
              </a:rPr>
              <a:t>2名青年教师获湖北省高等学校青年教师教学竞赛二、三等奖</a:t>
            </a:r>
          </a:p>
        </p:txBody>
      </p:sp>
      <p:sp>
        <p:nvSpPr>
          <p:cNvPr id="37901"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24</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4" presetClass="entr" presetSubtype="3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ox(out)">
                                      <p:cBhvr>
                                        <p:cTn id="23" dur="500"/>
                                        <p:tgtEl>
                                          <p:spTgt spid="16"/>
                                        </p:tgtEl>
                                      </p:cBhvr>
                                    </p:animEffect>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par>
                          <p:cTn id="29" fill="hold">
                            <p:stCondLst>
                              <p:cond delay="4000"/>
                            </p:stCondLst>
                            <p:childTnLst>
                              <p:par>
                                <p:cTn id="30" presetID="5" presetClass="entr" presetSubtype="1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heckerboard(across)">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checkerboard(across)">
                                      <p:cBhvr>
                                        <p:cTn id="37" dur="500"/>
                                        <p:tgtEl>
                                          <p:spTgt spid="22"/>
                                        </p:tgtEl>
                                      </p:cBhvr>
                                    </p:animEffect>
                                  </p:childTnLst>
                                </p:cTn>
                              </p:par>
                            </p:childTnLst>
                          </p:cTn>
                        </p:par>
                        <p:par>
                          <p:cTn id="38" fill="hold">
                            <p:stCondLst>
                              <p:cond delay="500"/>
                            </p:stCondLst>
                            <p:childTnLst>
                              <p:par>
                                <p:cTn id="39" presetID="5" presetClass="entr" presetSubtype="1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checkerboard(across)">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p:bldP spid="22" grpId="0" animBg="1" autoUpdateAnimBg="0"/>
      <p:bldP spid="23" grpId="0" bldLvl="0" animBg="1" autoUpdateAnimBg="0"/>
      <p:bldP spid="24" grpId="0" autoUpdateAnimBg="0"/>
      <p:bldP spid="2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8914"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8915"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en-US" sz="1400" b="1">
                <a:latin typeface="Calibri" pitchFamily="34" charset="0"/>
              </a:rPr>
              <a:t>取得的成就</a:t>
            </a:r>
            <a:endParaRPr lang="en-US" altLang="zh-CN" sz="1400" b="1">
              <a:latin typeface="Calibri" pitchFamily="34" charset="0"/>
            </a:endParaRPr>
          </a:p>
        </p:txBody>
      </p:sp>
      <p:sp>
        <p:nvSpPr>
          <p:cNvPr id="16" name="Rectangle 3"/>
          <p:cNvSpPr>
            <a:spLocks noChangeArrowheads="1"/>
          </p:cNvSpPr>
          <p:nvPr/>
        </p:nvSpPr>
        <p:spPr bwMode="auto">
          <a:xfrm>
            <a:off x="1042988" y="1347788"/>
            <a:ext cx="3241675" cy="369887"/>
          </a:xfrm>
          <a:prstGeom prst="rect">
            <a:avLst/>
          </a:prstGeom>
          <a:noFill/>
          <a:ln w="9525">
            <a:noFill/>
            <a:miter lim="800000"/>
            <a:headEnd/>
            <a:tailEnd/>
          </a:ln>
        </p:spPr>
        <p:txBody>
          <a:bodyPr>
            <a:spAutoFit/>
          </a:bodyPr>
          <a:lstStyle/>
          <a:p>
            <a:pPr latinLnBrk="1"/>
            <a:r>
              <a:rPr lang="en-US" altLang="zh-CN" b="1">
                <a:solidFill>
                  <a:srgbClr val="002060"/>
                </a:solidFill>
                <a:latin typeface="华文中宋"/>
                <a:ea typeface="华文中宋"/>
                <a:cs typeface="华文中宋"/>
              </a:rPr>
              <a:t>C</a:t>
            </a:r>
            <a:r>
              <a:rPr lang="zh-CN" altLang="en-US" b="1">
                <a:solidFill>
                  <a:srgbClr val="002060"/>
                </a:solidFill>
                <a:latin typeface="华文中宋"/>
                <a:ea typeface="华文中宋"/>
                <a:cs typeface="华文中宋"/>
              </a:rPr>
              <a:t>、人才培养</a:t>
            </a:r>
          </a:p>
        </p:txBody>
      </p:sp>
      <p:sp>
        <p:nvSpPr>
          <p:cNvPr id="17" name="Rectangle 2"/>
          <p:cNvSpPr>
            <a:spLocks noChangeArrowheads="1"/>
          </p:cNvSpPr>
          <p:nvPr/>
        </p:nvSpPr>
        <p:spPr bwMode="auto">
          <a:xfrm>
            <a:off x="1138238" y="1995488"/>
            <a:ext cx="5400675" cy="719137"/>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8" name="Rectangle 3"/>
          <p:cNvSpPr>
            <a:spLocks noChangeArrowheads="1"/>
          </p:cNvSpPr>
          <p:nvPr/>
        </p:nvSpPr>
        <p:spPr bwMode="auto">
          <a:xfrm>
            <a:off x="1138238" y="2859088"/>
            <a:ext cx="6010275" cy="51752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9" name="Rectangle 4"/>
          <p:cNvSpPr>
            <a:spLocks noChangeArrowheads="1"/>
          </p:cNvSpPr>
          <p:nvPr/>
        </p:nvSpPr>
        <p:spPr bwMode="auto">
          <a:xfrm>
            <a:off x="1139825" y="3506788"/>
            <a:ext cx="7319963" cy="504825"/>
          </a:xfrm>
          <a:prstGeom prst="rect">
            <a:avLst/>
          </a:prstGeom>
          <a:gradFill rotWithShape="1">
            <a:gsLst>
              <a:gs pos="0">
                <a:srgbClr val="00ABE8">
                  <a:alpha val="89998"/>
                </a:srgbClr>
              </a:gs>
              <a:gs pos="100000">
                <a:srgbClr val="004F6B">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1" name="Text Box 26"/>
          <p:cNvSpPr txBox="1">
            <a:spLocks noChangeArrowheads="1"/>
          </p:cNvSpPr>
          <p:nvPr/>
        </p:nvSpPr>
        <p:spPr bwMode="auto">
          <a:xfrm>
            <a:off x="1281113" y="3573463"/>
            <a:ext cx="5186362" cy="307975"/>
          </a:xfrm>
          <a:prstGeom prst="rect">
            <a:avLst/>
          </a:prstGeom>
          <a:noFill/>
          <a:ln w="9525">
            <a:noFill/>
            <a:miter lim="800000"/>
            <a:headEnd/>
            <a:tailEnd/>
          </a:ln>
        </p:spPr>
        <p:txBody>
          <a:bodyPr>
            <a:spAutoFit/>
          </a:bodyPr>
          <a:lstStyle/>
          <a:p>
            <a:pPr latinLnBrk="1"/>
            <a:r>
              <a:rPr lang="en-US" altLang="zh-CN" sz="1400" b="1">
                <a:solidFill>
                  <a:srgbClr val="002060"/>
                </a:solidFill>
                <a:latin typeface="宋体" charset="-122"/>
              </a:rPr>
              <a:t>120</a:t>
            </a:r>
            <a:r>
              <a:rPr lang="zh-CN" altLang="en-US" sz="1400" b="1">
                <a:solidFill>
                  <a:srgbClr val="002060"/>
                </a:solidFill>
                <a:latin typeface="宋体" charset="-122"/>
              </a:rPr>
              <a:t>篇本科生毕业论文获湖北省优秀学士学位论文</a:t>
            </a:r>
          </a:p>
        </p:txBody>
      </p:sp>
      <p:sp>
        <p:nvSpPr>
          <p:cNvPr id="26" name="Text Box 27"/>
          <p:cNvSpPr txBox="1">
            <a:spLocks noChangeArrowheads="1"/>
          </p:cNvSpPr>
          <p:nvPr/>
        </p:nvSpPr>
        <p:spPr bwMode="auto">
          <a:xfrm>
            <a:off x="1281113" y="2943225"/>
            <a:ext cx="6464300" cy="307975"/>
          </a:xfrm>
          <a:prstGeom prst="rect">
            <a:avLst/>
          </a:prstGeom>
          <a:noFill/>
          <a:ln w="9525">
            <a:noFill/>
            <a:miter lim="800000"/>
            <a:headEnd/>
            <a:tailEnd/>
          </a:ln>
        </p:spPr>
        <p:txBody>
          <a:bodyPr>
            <a:spAutoFit/>
          </a:bodyPr>
          <a:lstStyle/>
          <a:p>
            <a:pPr latinLnBrk="1"/>
            <a:r>
              <a:rPr lang="zh-CN" altLang="en-US" sz="1400" b="1">
                <a:solidFill>
                  <a:srgbClr val="002060"/>
                </a:solidFill>
                <a:latin typeface="宋体" charset="-122"/>
              </a:rPr>
              <a:t>培养了近</a:t>
            </a:r>
            <a:r>
              <a:rPr lang="zh-CN" altLang="zh-CN" sz="1400" b="1">
                <a:solidFill>
                  <a:srgbClr val="002060"/>
                </a:solidFill>
                <a:latin typeface="宋体" charset="-122"/>
              </a:rPr>
              <a:t>4</a:t>
            </a:r>
            <a:r>
              <a:rPr lang="zh-CN" altLang="en-US" sz="1400" b="1">
                <a:solidFill>
                  <a:srgbClr val="002060"/>
                </a:solidFill>
                <a:latin typeface="宋体" charset="-122"/>
              </a:rPr>
              <a:t>万名合格毕业生	</a:t>
            </a:r>
            <a:r>
              <a:rPr lang="zh-CN" altLang="zh-CN" sz="1400" b="1">
                <a:solidFill>
                  <a:srgbClr val="002060"/>
                </a:solidFill>
                <a:latin typeface="宋体" charset="-122"/>
              </a:rPr>
              <a:t>2000</a:t>
            </a:r>
            <a:r>
              <a:rPr lang="zh-CN" altLang="en-US" sz="1400" b="1">
                <a:solidFill>
                  <a:srgbClr val="002060"/>
                </a:solidFill>
                <a:latin typeface="宋体" charset="-122"/>
              </a:rPr>
              <a:t>余人考取国内外研究生</a:t>
            </a:r>
          </a:p>
        </p:txBody>
      </p:sp>
      <p:sp>
        <p:nvSpPr>
          <p:cNvPr id="27" name="Text Box 28"/>
          <p:cNvSpPr txBox="1">
            <a:spLocks noChangeArrowheads="1"/>
          </p:cNvSpPr>
          <p:nvPr/>
        </p:nvSpPr>
        <p:spPr bwMode="auto">
          <a:xfrm>
            <a:off x="1282700" y="2066925"/>
            <a:ext cx="6192838" cy="523875"/>
          </a:xfrm>
          <a:prstGeom prst="rect">
            <a:avLst/>
          </a:prstGeom>
          <a:noFill/>
          <a:ln w="9525">
            <a:noFill/>
            <a:miter lim="800000"/>
            <a:headEnd/>
            <a:tailEnd/>
          </a:ln>
        </p:spPr>
        <p:txBody>
          <a:bodyPr>
            <a:spAutoFit/>
          </a:bodyPr>
          <a:lstStyle/>
          <a:p>
            <a:pPr latinLnBrk="1"/>
            <a:r>
              <a:rPr lang="zh-CN" altLang="en-US" sz="1400" b="1">
                <a:solidFill>
                  <a:srgbClr val="002060"/>
                </a:solidFill>
                <a:latin typeface="宋体" charset="-122"/>
                <a:sym typeface="Arial" charset="0"/>
              </a:rPr>
              <a:t>生源     投档线和录取线均处于独立学院前列</a:t>
            </a:r>
          </a:p>
          <a:p>
            <a:pPr latinLnBrk="1"/>
            <a:r>
              <a:rPr lang="zh-CN" altLang="en-US" sz="1400" b="1">
                <a:solidFill>
                  <a:srgbClr val="002060"/>
                </a:solidFill>
                <a:latin typeface="宋体" charset="-122"/>
                <a:sym typeface="Arial" charset="0"/>
              </a:rPr>
              <a:t>就业率   平均</a:t>
            </a:r>
            <a:r>
              <a:rPr lang="zh-CN" altLang="zh-CN" sz="1400" b="1">
                <a:solidFill>
                  <a:srgbClr val="002060"/>
                </a:solidFill>
                <a:latin typeface="宋体" charset="-122"/>
                <a:sym typeface="Arial" charset="0"/>
              </a:rPr>
              <a:t>90%</a:t>
            </a:r>
            <a:r>
              <a:rPr lang="zh-CN" altLang="en-US" sz="1400" b="1">
                <a:solidFill>
                  <a:srgbClr val="002060"/>
                </a:solidFill>
                <a:latin typeface="宋体" charset="-122"/>
                <a:sym typeface="Arial" charset="0"/>
              </a:rPr>
              <a:t>（部分工科专业达</a:t>
            </a:r>
            <a:r>
              <a:rPr lang="zh-CN" altLang="zh-CN" sz="1400" b="1">
                <a:solidFill>
                  <a:srgbClr val="002060"/>
                </a:solidFill>
                <a:latin typeface="宋体" charset="-122"/>
                <a:sym typeface="Arial" charset="0"/>
              </a:rPr>
              <a:t>95%</a:t>
            </a:r>
            <a:r>
              <a:rPr lang="zh-CN" altLang="en-US" sz="1400" b="1">
                <a:solidFill>
                  <a:srgbClr val="002060"/>
                </a:solidFill>
                <a:latin typeface="宋体" charset="-122"/>
                <a:sym typeface="Arial" charset="0"/>
              </a:rPr>
              <a:t>以上）</a:t>
            </a:r>
          </a:p>
        </p:txBody>
      </p:sp>
      <p:sp>
        <p:nvSpPr>
          <p:cNvPr id="38927"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25</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4" presetClass="entr" presetSubtype="3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ox(out)">
                                      <p:cBhvr>
                                        <p:cTn id="23" dur="500"/>
                                        <p:tgtEl>
                                          <p:spTgt spid="16"/>
                                        </p:tgtEl>
                                      </p:cBhvr>
                                    </p:animEffect>
                                  </p:childTnLst>
                                </p:cTn>
                              </p:par>
                            </p:childTnLst>
                          </p:cTn>
                        </p:par>
                        <p:par>
                          <p:cTn id="24" fill="hold">
                            <p:stCondLst>
                              <p:cond delay="3500"/>
                            </p:stCondLst>
                            <p:childTnLst>
                              <p:par>
                                <p:cTn id="25" presetID="5" presetClass="entr" presetSubtype="1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checkerboard(across)">
                                      <p:cBhvr>
                                        <p:cTn id="27" dur="500"/>
                                        <p:tgtEl>
                                          <p:spTgt spid="17"/>
                                        </p:tgtEl>
                                      </p:cBhvr>
                                    </p:animEffect>
                                  </p:childTnLst>
                                </p:cTn>
                              </p:par>
                            </p:childTnLst>
                          </p:cTn>
                        </p:par>
                        <p:par>
                          <p:cTn id="28" fill="hold">
                            <p:stCondLst>
                              <p:cond delay="4000"/>
                            </p:stCondLst>
                            <p:childTnLst>
                              <p:par>
                                <p:cTn id="29" presetID="5"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checkerboard(across)">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checkerboard(across)">
                                      <p:cBhvr>
                                        <p:cTn id="36" dur="500"/>
                                        <p:tgtEl>
                                          <p:spTgt spid="18"/>
                                        </p:tgtEl>
                                      </p:cBhvr>
                                    </p:animEffect>
                                  </p:childTnLst>
                                </p:cTn>
                              </p:par>
                            </p:childTnLst>
                          </p:cTn>
                        </p:par>
                        <p:par>
                          <p:cTn id="37" fill="hold">
                            <p:stCondLst>
                              <p:cond delay="500"/>
                            </p:stCondLst>
                            <p:childTnLst>
                              <p:par>
                                <p:cTn id="38" presetID="5" presetClass="entr" presetSubtype="1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checkerboard(across)">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checkerboard(across)">
                                      <p:cBhvr>
                                        <p:cTn id="45" dur="500"/>
                                        <p:tgtEl>
                                          <p:spTgt spid="19"/>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checkerboard(across)">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p:bldP spid="17" grpId="0" animBg="1" autoUpdateAnimBg="0"/>
      <p:bldP spid="18" grpId="0" animBg="1" autoUpdateAnimBg="0"/>
      <p:bldP spid="19" grpId="0" animBg="1" autoUpdateAnimBg="0"/>
      <p:bldP spid="21" grpId="0" autoUpdateAnimBg="0"/>
      <p:bldP spid="26" grpId="0" autoUpdateAnimBg="0"/>
      <p:bldP spid="2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39938"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39939"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en-US" sz="1400" b="1">
                <a:latin typeface="Calibri" pitchFamily="34" charset="0"/>
              </a:rPr>
              <a:t>取得的成就</a:t>
            </a:r>
            <a:endParaRPr lang="en-US" altLang="zh-CN" sz="1400" b="1">
              <a:latin typeface="Calibri" pitchFamily="34" charset="0"/>
            </a:endParaRPr>
          </a:p>
        </p:txBody>
      </p:sp>
      <p:sp>
        <p:nvSpPr>
          <p:cNvPr id="16" name="Rectangle 3"/>
          <p:cNvSpPr>
            <a:spLocks noChangeArrowheads="1"/>
          </p:cNvSpPr>
          <p:nvPr/>
        </p:nvSpPr>
        <p:spPr bwMode="auto">
          <a:xfrm>
            <a:off x="1042988" y="1347788"/>
            <a:ext cx="3241675" cy="369887"/>
          </a:xfrm>
          <a:prstGeom prst="rect">
            <a:avLst/>
          </a:prstGeom>
          <a:noFill/>
          <a:ln w="9525">
            <a:noFill/>
            <a:miter lim="800000"/>
            <a:headEnd/>
            <a:tailEnd/>
          </a:ln>
        </p:spPr>
        <p:txBody>
          <a:bodyPr>
            <a:spAutoFit/>
          </a:bodyPr>
          <a:lstStyle/>
          <a:p>
            <a:pPr latinLnBrk="1"/>
            <a:r>
              <a:rPr lang="en-US" altLang="zh-CN" b="1">
                <a:solidFill>
                  <a:srgbClr val="002060"/>
                </a:solidFill>
                <a:latin typeface="华文中宋"/>
                <a:ea typeface="华文中宋"/>
                <a:cs typeface="华文中宋"/>
              </a:rPr>
              <a:t>C</a:t>
            </a:r>
            <a:r>
              <a:rPr lang="zh-CN" altLang="en-US" b="1">
                <a:solidFill>
                  <a:srgbClr val="002060"/>
                </a:solidFill>
                <a:latin typeface="华文中宋"/>
                <a:ea typeface="华文中宋"/>
                <a:cs typeface="华文中宋"/>
              </a:rPr>
              <a:t>、人才培养</a:t>
            </a:r>
          </a:p>
        </p:txBody>
      </p:sp>
      <p:sp>
        <p:nvSpPr>
          <p:cNvPr id="28" name="Rectangle 3"/>
          <p:cNvSpPr>
            <a:spLocks noChangeArrowheads="1"/>
          </p:cNvSpPr>
          <p:nvPr/>
        </p:nvSpPr>
        <p:spPr bwMode="auto">
          <a:xfrm>
            <a:off x="1187450" y="1924050"/>
            <a:ext cx="6010275" cy="806450"/>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9" name="Text Box 27"/>
          <p:cNvSpPr txBox="1">
            <a:spLocks noChangeArrowheads="1"/>
          </p:cNvSpPr>
          <p:nvPr/>
        </p:nvSpPr>
        <p:spPr bwMode="auto">
          <a:xfrm>
            <a:off x="1331913" y="2073275"/>
            <a:ext cx="6464300" cy="522288"/>
          </a:xfrm>
          <a:prstGeom prst="rect">
            <a:avLst/>
          </a:prstGeom>
          <a:noFill/>
          <a:ln w="9525">
            <a:noFill/>
            <a:miter lim="800000"/>
            <a:headEnd/>
            <a:tailEnd/>
          </a:ln>
        </p:spPr>
        <p:txBody>
          <a:bodyPr>
            <a:spAutoFit/>
          </a:bodyPr>
          <a:lstStyle/>
          <a:p>
            <a:pPr latinLnBrk="1"/>
            <a:r>
              <a:rPr lang="zh-CN" altLang="zh-CN" sz="1400" b="1">
                <a:solidFill>
                  <a:srgbClr val="002060"/>
                </a:solidFill>
                <a:latin typeface="宋体" charset="-122"/>
              </a:rPr>
              <a:t>900</a:t>
            </a:r>
            <a:r>
              <a:rPr lang="zh-CN" altLang="en-US" sz="1400" b="1">
                <a:solidFill>
                  <a:srgbClr val="002060"/>
                </a:solidFill>
                <a:latin typeface="宋体" charset="-122"/>
              </a:rPr>
              <a:t>余人次学生在全国最具影响力的大学生科技竞赛中获奖</a:t>
            </a:r>
          </a:p>
          <a:p>
            <a:pPr latinLnBrk="1"/>
            <a:r>
              <a:rPr lang="zh-CN" altLang="en-US" sz="1400" b="1">
                <a:solidFill>
                  <a:srgbClr val="C00000"/>
                </a:solidFill>
                <a:latin typeface="宋体" charset="-122"/>
                <a:ea typeface="Gulim" pitchFamily="34" charset="-127"/>
              </a:rPr>
              <a:t>全国一等奖</a:t>
            </a:r>
            <a:r>
              <a:rPr lang="en-US" altLang="zh-CN" sz="1400" b="1">
                <a:solidFill>
                  <a:srgbClr val="C00000"/>
                </a:solidFill>
                <a:latin typeface="宋体" charset="-122"/>
                <a:ea typeface="Gulim" pitchFamily="34" charset="-127"/>
              </a:rPr>
              <a:t>3</a:t>
            </a:r>
            <a:r>
              <a:rPr lang="zh-CN" altLang="zh-CN" sz="1400" b="1">
                <a:solidFill>
                  <a:srgbClr val="C00000"/>
                </a:solidFill>
                <a:latin typeface="宋体" charset="-122"/>
                <a:ea typeface="Gulim" pitchFamily="34" charset="-127"/>
              </a:rPr>
              <a:t>0</a:t>
            </a:r>
            <a:r>
              <a:rPr lang="zh-CN" altLang="en-US" sz="1400" b="1">
                <a:solidFill>
                  <a:srgbClr val="C00000"/>
                </a:solidFill>
                <a:latin typeface="宋体" charset="-122"/>
                <a:ea typeface="Gulim" pitchFamily="34" charset="-127"/>
              </a:rPr>
              <a:t>人次	省一等奖</a:t>
            </a:r>
            <a:r>
              <a:rPr lang="en-US" altLang="zh-CN" sz="1400" b="1">
                <a:solidFill>
                  <a:srgbClr val="C00000"/>
                </a:solidFill>
                <a:latin typeface="宋体" charset="-122"/>
                <a:ea typeface="Gulim" pitchFamily="34" charset="-127"/>
              </a:rPr>
              <a:t>6</a:t>
            </a:r>
            <a:r>
              <a:rPr lang="zh-CN" altLang="zh-CN" sz="1400" b="1">
                <a:solidFill>
                  <a:srgbClr val="C00000"/>
                </a:solidFill>
                <a:latin typeface="宋体" charset="-122"/>
                <a:ea typeface="Gulim" pitchFamily="34" charset="-127"/>
              </a:rPr>
              <a:t>0</a:t>
            </a:r>
            <a:r>
              <a:rPr lang="zh-CN" altLang="en-US" sz="1400" b="1">
                <a:solidFill>
                  <a:srgbClr val="C00000"/>
                </a:solidFill>
                <a:latin typeface="宋体" charset="-122"/>
                <a:ea typeface="Gulim" pitchFamily="34" charset="-127"/>
              </a:rPr>
              <a:t>人次</a:t>
            </a:r>
            <a:endParaRPr lang="zh-CN" altLang="en-US" sz="1400" b="1">
              <a:solidFill>
                <a:srgbClr val="002060"/>
              </a:solidFill>
              <a:latin typeface="宋体" charset="-122"/>
              <a:ea typeface="Gulim" pitchFamily="34" charset="-127"/>
            </a:endParaRPr>
          </a:p>
        </p:txBody>
      </p:sp>
      <p:sp>
        <p:nvSpPr>
          <p:cNvPr id="30" name="Rectangle 3"/>
          <p:cNvSpPr>
            <a:spLocks noChangeArrowheads="1"/>
          </p:cNvSpPr>
          <p:nvPr/>
        </p:nvSpPr>
        <p:spPr bwMode="auto">
          <a:xfrm>
            <a:off x="1203325" y="2917825"/>
            <a:ext cx="6010275" cy="51752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31" name="Text Box 27"/>
          <p:cNvSpPr txBox="1">
            <a:spLocks noChangeArrowheads="1"/>
          </p:cNvSpPr>
          <p:nvPr/>
        </p:nvSpPr>
        <p:spPr bwMode="auto">
          <a:xfrm>
            <a:off x="1403350" y="2990850"/>
            <a:ext cx="5672138" cy="307975"/>
          </a:xfrm>
          <a:prstGeom prst="rect">
            <a:avLst/>
          </a:prstGeom>
          <a:noFill/>
          <a:ln w="9525">
            <a:noFill/>
            <a:miter lim="800000"/>
            <a:headEnd/>
            <a:tailEnd/>
          </a:ln>
        </p:spPr>
        <p:txBody>
          <a:bodyPr>
            <a:spAutoFit/>
          </a:bodyPr>
          <a:lstStyle/>
          <a:p>
            <a:pPr latinLnBrk="1"/>
            <a:r>
              <a:rPr lang="zh-CN" altLang="en-US" sz="1400" b="1">
                <a:solidFill>
                  <a:srgbClr val="002060"/>
                </a:solidFill>
                <a:latin typeface="宋体" charset="-122"/>
              </a:rPr>
              <a:t>学生获国家专利</a:t>
            </a:r>
            <a:r>
              <a:rPr lang="zh-CN" altLang="zh-CN" sz="1400" b="1">
                <a:solidFill>
                  <a:srgbClr val="002060"/>
                </a:solidFill>
                <a:latin typeface="宋体" charset="-122"/>
              </a:rPr>
              <a:t>51</a:t>
            </a:r>
            <a:r>
              <a:rPr lang="zh-CN" altLang="en-US" sz="1400" b="1">
                <a:solidFill>
                  <a:srgbClr val="002060"/>
                </a:solidFill>
                <a:latin typeface="宋体" charset="-122"/>
              </a:rPr>
              <a:t>项</a:t>
            </a:r>
            <a:r>
              <a:rPr lang="zh-CN" altLang="en-US" sz="1400" b="1">
                <a:solidFill>
                  <a:srgbClr val="C00000"/>
                </a:solidFill>
                <a:latin typeface="宋体" charset="-122"/>
                <a:ea typeface="Gulim" pitchFamily="34" charset="-127"/>
              </a:rPr>
              <a:t>    </a:t>
            </a:r>
            <a:r>
              <a:rPr lang="zh-CN" altLang="en-US" sz="1400" b="1">
                <a:solidFill>
                  <a:srgbClr val="C00000"/>
                </a:solidFill>
                <a:latin typeface="宋体" charset="-122"/>
              </a:rPr>
              <a:t>机车牵引车</a:t>
            </a:r>
          </a:p>
        </p:txBody>
      </p:sp>
      <p:sp>
        <p:nvSpPr>
          <p:cNvPr id="22" name="Rectangle 5"/>
          <p:cNvSpPr>
            <a:spLocks noChangeArrowheads="1"/>
          </p:cNvSpPr>
          <p:nvPr/>
        </p:nvSpPr>
        <p:spPr bwMode="auto">
          <a:xfrm>
            <a:off x="1187450" y="3651250"/>
            <a:ext cx="7129463" cy="863600"/>
          </a:xfrm>
          <a:prstGeom prst="rect">
            <a:avLst/>
          </a:prstGeom>
          <a:gradFill rotWithShape="1">
            <a:gsLst>
              <a:gs pos="0">
                <a:srgbClr val="00A4DE"/>
              </a:gs>
              <a:gs pos="100000">
                <a:srgbClr val="004C67">
                  <a:alpha val="0"/>
                </a:srgbClr>
              </a:gs>
            </a:gsLst>
            <a:lin ang="0" scaled="1"/>
          </a:gradFill>
          <a:ln w="9525">
            <a:noFill/>
            <a:miter lim="800000"/>
            <a:headEnd/>
            <a:tailEnd/>
          </a:ln>
        </p:spPr>
        <p:txBody>
          <a:bodyPr wrap="none" anchor="ctr"/>
          <a:lstStyle/>
          <a:p>
            <a:pPr latinLnBrk="1"/>
            <a:endParaRPr lang="zh-CN" altLang="zh-CN" sz="1600" b="1">
              <a:solidFill>
                <a:srgbClr val="002060"/>
              </a:solidFill>
              <a:latin typeface="宋体" charset="-122"/>
            </a:endParaRPr>
          </a:p>
        </p:txBody>
      </p:sp>
      <p:sp>
        <p:nvSpPr>
          <p:cNvPr id="23" name="Text Box 25"/>
          <p:cNvSpPr txBox="1">
            <a:spLocks noChangeArrowheads="1"/>
          </p:cNvSpPr>
          <p:nvPr/>
        </p:nvSpPr>
        <p:spPr bwMode="auto">
          <a:xfrm>
            <a:off x="1258888" y="3722688"/>
            <a:ext cx="6985000" cy="338137"/>
          </a:xfrm>
          <a:prstGeom prst="rect">
            <a:avLst/>
          </a:prstGeom>
          <a:noFill/>
          <a:ln w="9525">
            <a:noFill/>
            <a:miter lim="800000"/>
            <a:headEnd/>
            <a:tailEnd/>
          </a:ln>
        </p:spPr>
        <p:txBody>
          <a:bodyPr>
            <a:spAutoFit/>
          </a:bodyPr>
          <a:lstStyle/>
          <a:p>
            <a:pPr latinLnBrk="1"/>
            <a:r>
              <a:rPr lang="zh-CN" altLang="en-US" sz="1600" b="1">
                <a:solidFill>
                  <a:srgbClr val="002060"/>
                </a:solidFill>
                <a:latin typeface="宋体" charset="-122"/>
              </a:rPr>
              <a:t>大学生英语</a:t>
            </a:r>
            <a:r>
              <a:rPr lang="zh-CN" altLang="zh-CN" sz="1600" b="1">
                <a:solidFill>
                  <a:srgbClr val="002060"/>
                </a:solidFill>
                <a:latin typeface="宋体" charset="-122"/>
              </a:rPr>
              <a:t>4</a:t>
            </a:r>
            <a:r>
              <a:rPr lang="zh-CN" altLang="en-US" sz="1600" b="1">
                <a:solidFill>
                  <a:srgbClr val="002060"/>
                </a:solidFill>
                <a:latin typeface="宋体" charset="-122"/>
              </a:rPr>
              <a:t>、</a:t>
            </a:r>
            <a:r>
              <a:rPr lang="zh-CN" altLang="zh-CN" sz="1600" b="1">
                <a:solidFill>
                  <a:srgbClr val="002060"/>
                </a:solidFill>
                <a:latin typeface="宋体" charset="-122"/>
              </a:rPr>
              <a:t>6</a:t>
            </a:r>
            <a:r>
              <a:rPr lang="zh-CN" altLang="en-US" sz="1600" b="1">
                <a:solidFill>
                  <a:srgbClr val="002060"/>
                </a:solidFill>
                <a:latin typeface="宋体" charset="-122"/>
              </a:rPr>
              <a:t>级考试，专业英语</a:t>
            </a:r>
            <a:r>
              <a:rPr lang="zh-CN" altLang="zh-CN" sz="1600" b="1">
                <a:solidFill>
                  <a:srgbClr val="002060"/>
                </a:solidFill>
                <a:latin typeface="宋体" charset="-122"/>
              </a:rPr>
              <a:t>4</a:t>
            </a:r>
            <a:r>
              <a:rPr lang="zh-CN" altLang="en-US" sz="1600" b="1">
                <a:solidFill>
                  <a:srgbClr val="002060"/>
                </a:solidFill>
                <a:latin typeface="宋体" charset="-122"/>
              </a:rPr>
              <a:t>级考试累计通过平均达</a:t>
            </a:r>
            <a:r>
              <a:rPr lang="zh-CN" altLang="zh-CN" sz="1600" b="1">
                <a:solidFill>
                  <a:srgbClr val="002060"/>
                </a:solidFill>
                <a:latin typeface="宋体" charset="-122"/>
              </a:rPr>
              <a:t>80%</a:t>
            </a:r>
            <a:r>
              <a:rPr lang="zh-CN" altLang="en-US" sz="1600" b="1">
                <a:solidFill>
                  <a:srgbClr val="002060"/>
                </a:solidFill>
                <a:latin typeface="宋体" charset="-122"/>
              </a:rPr>
              <a:t>以上 </a:t>
            </a:r>
          </a:p>
        </p:txBody>
      </p:sp>
      <p:sp>
        <p:nvSpPr>
          <p:cNvPr id="24" name="Text Box 25"/>
          <p:cNvSpPr txBox="1">
            <a:spLocks noChangeArrowheads="1"/>
          </p:cNvSpPr>
          <p:nvPr/>
        </p:nvSpPr>
        <p:spPr bwMode="auto">
          <a:xfrm>
            <a:off x="1258888" y="4083050"/>
            <a:ext cx="6121400" cy="338138"/>
          </a:xfrm>
          <a:prstGeom prst="rect">
            <a:avLst/>
          </a:prstGeom>
          <a:noFill/>
          <a:ln w="9525">
            <a:noFill/>
            <a:miter lim="800000"/>
            <a:headEnd/>
            <a:tailEnd/>
          </a:ln>
        </p:spPr>
        <p:txBody>
          <a:bodyPr>
            <a:spAutoFit/>
          </a:bodyPr>
          <a:lstStyle/>
          <a:p>
            <a:pPr latinLnBrk="1"/>
            <a:r>
              <a:rPr lang="zh-CN" altLang="en-US" sz="1600" b="1">
                <a:solidFill>
                  <a:srgbClr val="002060"/>
                </a:solidFill>
                <a:latin typeface="宋体" charset="-122"/>
              </a:rPr>
              <a:t>国家司法考试一次通过率平均</a:t>
            </a:r>
            <a:r>
              <a:rPr lang="zh-CN" altLang="zh-CN" sz="1600" b="1">
                <a:solidFill>
                  <a:srgbClr val="002060"/>
                </a:solidFill>
                <a:latin typeface="宋体" charset="-122"/>
              </a:rPr>
              <a:t>33%</a:t>
            </a:r>
            <a:r>
              <a:rPr lang="zh-CN" altLang="en-US" sz="1600" b="1">
                <a:solidFill>
                  <a:srgbClr val="002060"/>
                </a:solidFill>
                <a:latin typeface="宋体" charset="-122"/>
              </a:rPr>
              <a:t>以上</a:t>
            </a:r>
          </a:p>
        </p:txBody>
      </p:sp>
      <p:sp>
        <p:nvSpPr>
          <p:cNvPr id="39952"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26</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4"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ox(in)">
                                      <p:cBhvr>
                                        <p:cTn id="23" dur="500"/>
                                        <p:tgtEl>
                                          <p:spTgt spid="16"/>
                                        </p:tgtEl>
                                      </p:cBhvr>
                                    </p:animEffect>
                                  </p:childTnLst>
                                </p:cTn>
                              </p:par>
                            </p:childTnLst>
                          </p:cTn>
                        </p:par>
                        <p:par>
                          <p:cTn id="24" fill="hold">
                            <p:stCondLst>
                              <p:cond delay="3500"/>
                            </p:stCondLst>
                            <p:childTnLst>
                              <p:par>
                                <p:cTn id="25" presetID="5" presetClass="entr" presetSubtype="1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checkerboard(across)">
                                      <p:cBhvr>
                                        <p:cTn id="27" dur="500"/>
                                        <p:tgtEl>
                                          <p:spTgt spid="28"/>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checkerboard(across)">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checkerboard(across)">
                                      <p:cBhvr>
                                        <p:cTn id="35" dur="500"/>
                                        <p:tgtEl>
                                          <p:spTgt spid="30"/>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checkerboard(across)">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checkerboard(across)">
                                      <p:cBhvr>
                                        <p:cTn id="43" dur="500"/>
                                        <p:tgtEl>
                                          <p:spTgt spid="22"/>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checkerboard(across)">
                                      <p:cBhvr>
                                        <p:cTn id="46" dur="500"/>
                                        <p:tgtEl>
                                          <p:spTgt spid="23"/>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checkerboard(across)">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p:bldP spid="28" grpId="0" animBg="1" autoUpdateAnimBg="0"/>
      <p:bldP spid="29" grpId="0" autoUpdateAnimBg="0"/>
      <p:bldP spid="30" grpId="0" animBg="1" autoUpdateAnimBg="0"/>
      <p:bldP spid="31" grpId="0" autoUpdateAnimBg="0"/>
      <p:bldP spid="22" grpId="0" animBg="1" autoUpdateAnimBg="0"/>
      <p:bldP spid="23" grpId="0" autoUpdateAnimBg="0"/>
      <p:bldP spid="24"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048000" y="890588"/>
            <a:ext cx="323850" cy="325437"/>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3048000" y="1743075"/>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4" name="Picture 2" descr="C:\Users\Administrator\Desktop\对勾.png"/>
          <p:cNvPicPr>
            <a:picLocks noChangeAspect="1" noChangeArrowheads="1"/>
          </p:cNvPicPr>
          <p:nvPr/>
        </p:nvPicPr>
        <p:blipFill>
          <a:blip r:embed="rId3"/>
          <a:srcRect/>
          <a:stretch>
            <a:fillRect/>
          </a:stretch>
        </p:blipFill>
        <p:spPr bwMode="auto">
          <a:xfrm>
            <a:off x="3033713" y="842963"/>
            <a:ext cx="438150" cy="371475"/>
          </a:xfrm>
          <a:prstGeom prst="rect">
            <a:avLst/>
          </a:prstGeom>
          <a:noFill/>
          <a:ln w="9525">
            <a:noFill/>
            <a:miter lim="800000"/>
            <a:headEnd/>
            <a:tailEnd/>
          </a:ln>
        </p:spPr>
      </p:pic>
      <p:pic>
        <p:nvPicPr>
          <p:cNvPr id="15" name="Picture 2" descr="C:\Users\Administrator\Desktop\对勾.png"/>
          <p:cNvPicPr>
            <a:picLocks noChangeAspect="1" noChangeArrowheads="1"/>
          </p:cNvPicPr>
          <p:nvPr/>
        </p:nvPicPr>
        <p:blipFill>
          <a:blip r:embed="rId3"/>
          <a:srcRect/>
          <a:stretch>
            <a:fillRect/>
          </a:stretch>
        </p:blipFill>
        <p:spPr bwMode="auto">
          <a:xfrm>
            <a:off x="3048000" y="1697038"/>
            <a:ext cx="438150" cy="369887"/>
          </a:xfrm>
          <a:prstGeom prst="rect">
            <a:avLst/>
          </a:prstGeom>
          <a:noFill/>
          <a:ln w="9525">
            <a:noFill/>
            <a:miter lim="800000"/>
            <a:headEnd/>
            <a:tailEnd/>
          </a:ln>
        </p:spPr>
      </p:pic>
      <p:cxnSp>
        <p:nvCxnSpPr>
          <p:cNvPr id="21" name="直接连接符 20"/>
          <p:cNvCxnSpPr/>
          <p:nvPr/>
        </p:nvCxnSpPr>
        <p:spPr>
          <a:xfrm>
            <a:off x="3408363" y="1214438"/>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3419475" y="874713"/>
            <a:ext cx="3960813" cy="307975"/>
          </a:xfrm>
          <a:prstGeom prst="rect">
            <a:avLst/>
          </a:prstGeom>
          <a:noFill/>
          <a:ln w="9525">
            <a:noFill/>
            <a:miter lim="800000"/>
            <a:headEnd/>
            <a:tailEnd/>
          </a:ln>
        </p:spPr>
        <p:txBody>
          <a:bodyPr>
            <a:spAutoFit/>
          </a:bodyPr>
          <a:lstStyle/>
          <a:p>
            <a:r>
              <a:rPr lang="zh-CN" altLang="en-US" sz="1400" b="1">
                <a:latin typeface="Calibri" pitchFamily="34" charset="0"/>
              </a:rPr>
              <a:t>加强</a:t>
            </a:r>
            <a:r>
              <a:rPr lang="zh-CN" altLang="zh-CN" sz="1400" b="1">
                <a:latin typeface="Calibri" pitchFamily="34" charset="0"/>
              </a:rPr>
              <a:t>校企合作</a:t>
            </a:r>
            <a:endParaRPr lang="en-US" altLang="zh-CN" sz="1400" b="1">
              <a:latin typeface="Calibri" pitchFamily="34" charset="0"/>
            </a:endParaRPr>
          </a:p>
        </p:txBody>
      </p:sp>
      <p:cxnSp>
        <p:nvCxnSpPr>
          <p:cNvPr id="24" name="直接连接符 23"/>
          <p:cNvCxnSpPr/>
          <p:nvPr/>
        </p:nvCxnSpPr>
        <p:spPr>
          <a:xfrm>
            <a:off x="3408363" y="2066925"/>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5" name="TextBox 24"/>
          <p:cNvSpPr txBox="1">
            <a:spLocks noChangeArrowheads="1"/>
          </p:cNvSpPr>
          <p:nvPr/>
        </p:nvSpPr>
        <p:spPr bwMode="auto">
          <a:xfrm>
            <a:off x="3492500" y="1728788"/>
            <a:ext cx="3595688" cy="307975"/>
          </a:xfrm>
          <a:prstGeom prst="rect">
            <a:avLst/>
          </a:prstGeom>
          <a:noFill/>
          <a:ln w="9525">
            <a:noFill/>
            <a:miter lim="800000"/>
            <a:headEnd/>
            <a:tailEnd/>
          </a:ln>
        </p:spPr>
        <p:txBody>
          <a:bodyPr wrap="none">
            <a:spAutoFit/>
          </a:bodyPr>
          <a:lstStyle/>
          <a:p>
            <a:r>
              <a:rPr lang="zh-CN" altLang="zh-CN" sz="1400" b="1">
                <a:latin typeface="Calibri" pitchFamily="34" charset="0"/>
              </a:rPr>
              <a:t>组建具备工程实践能力和竞争力的师资队伍</a:t>
            </a:r>
            <a:endParaRPr lang="zh-CN" altLang="en-US" sz="1400" b="1">
              <a:latin typeface="Calibri" pitchFamily="34" charset="0"/>
            </a:endParaRPr>
          </a:p>
        </p:txBody>
      </p:sp>
      <p:sp>
        <p:nvSpPr>
          <p:cNvPr id="40969" name="13 CuadroTexto"/>
          <p:cNvSpPr txBox="1">
            <a:spLocks noChangeArrowheads="1"/>
          </p:cNvSpPr>
          <p:nvPr/>
        </p:nvSpPr>
        <p:spPr bwMode="auto">
          <a:xfrm>
            <a:off x="7667625" y="4822825"/>
            <a:ext cx="341313" cy="277813"/>
          </a:xfrm>
          <a:prstGeom prst="rect">
            <a:avLst/>
          </a:prstGeom>
          <a:noFill/>
          <a:ln w="9525">
            <a:noFill/>
            <a:miter lim="800000"/>
            <a:headEnd/>
            <a:tailEnd/>
          </a:ln>
        </p:spPr>
        <p:txBody>
          <a:bodyPr wrap="none">
            <a:spAutoFit/>
          </a:bodyPr>
          <a:lstStyle/>
          <a:p>
            <a:pPr algn="ctr"/>
            <a:r>
              <a:rPr lang="en-US" altLang="zh-CN" sz="1200" b="1">
                <a:solidFill>
                  <a:srgbClr val="04AEDA"/>
                </a:solidFill>
                <a:latin typeface="Calibri" pitchFamily="34" charset="0"/>
              </a:rPr>
              <a:t>12</a:t>
            </a:r>
            <a:endParaRPr lang="es-ES" altLang="zh-CN" sz="1200" b="1">
              <a:solidFill>
                <a:srgbClr val="04AEDA"/>
              </a:solidFill>
              <a:latin typeface="Calibri" pitchFamily="34" charset="0"/>
            </a:endParaRPr>
          </a:p>
        </p:txBody>
      </p:sp>
      <p:sp>
        <p:nvSpPr>
          <p:cNvPr id="35" name="矩形 34"/>
          <p:cNvSpPr/>
          <p:nvPr/>
        </p:nvSpPr>
        <p:spPr>
          <a:xfrm>
            <a:off x="1042988" y="1708150"/>
            <a:ext cx="1225550" cy="1223963"/>
          </a:xfrm>
          <a:prstGeom prst="rect">
            <a:avLst/>
          </a:prstGeom>
          <a:solidFill>
            <a:srgbClr val="04AEDA"/>
          </a:solidFill>
          <a:ln w="19050">
            <a:solidFill>
              <a:srgbClr val="04AED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b="1" dirty="0">
                <a:latin typeface="微软雅黑" pitchFamily="34" charset="-122"/>
                <a:ea typeface="微软雅黑" pitchFamily="34" charset="-122"/>
              </a:rPr>
              <a:t>深化应用型人才培养模式改革的重点</a:t>
            </a:r>
            <a:endParaRPr lang="zh-CN" altLang="en-US" b="1" dirty="0">
              <a:latin typeface="微软雅黑" pitchFamily="34" charset="-122"/>
              <a:ea typeface="微软雅黑" pitchFamily="34" charset="-122"/>
            </a:endParaRPr>
          </a:p>
        </p:txBody>
      </p:sp>
      <p:sp>
        <p:nvSpPr>
          <p:cNvPr id="12" name="矩形 11"/>
          <p:cNvSpPr/>
          <p:nvPr/>
        </p:nvSpPr>
        <p:spPr>
          <a:xfrm>
            <a:off x="3059113" y="2608263"/>
            <a:ext cx="325437"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3" name="Picture 2" descr="C:\Users\Administrator\Desktop\对勾.png"/>
          <p:cNvPicPr>
            <a:picLocks noChangeAspect="1" noChangeArrowheads="1"/>
          </p:cNvPicPr>
          <p:nvPr/>
        </p:nvPicPr>
        <p:blipFill>
          <a:blip r:embed="rId3"/>
          <a:srcRect/>
          <a:stretch>
            <a:fillRect/>
          </a:stretch>
        </p:blipFill>
        <p:spPr bwMode="auto">
          <a:xfrm>
            <a:off x="3059113" y="2560638"/>
            <a:ext cx="438150" cy="371475"/>
          </a:xfrm>
          <a:prstGeom prst="rect">
            <a:avLst/>
          </a:prstGeom>
          <a:noFill/>
          <a:ln w="9525">
            <a:noFill/>
            <a:miter lim="800000"/>
            <a:headEnd/>
            <a:tailEnd/>
          </a:ln>
        </p:spPr>
      </p:pic>
      <p:cxnSp>
        <p:nvCxnSpPr>
          <p:cNvPr id="16" name="直接连接符 15"/>
          <p:cNvCxnSpPr/>
          <p:nvPr/>
        </p:nvCxnSpPr>
        <p:spPr>
          <a:xfrm>
            <a:off x="3419475" y="2930525"/>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3473450" y="2592388"/>
            <a:ext cx="1262063" cy="307975"/>
          </a:xfrm>
          <a:prstGeom prst="rect">
            <a:avLst/>
          </a:prstGeom>
          <a:noFill/>
          <a:ln w="9525">
            <a:noFill/>
            <a:miter lim="800000"/>
            <a:headEnd/>
            <a:tailEnd/>
          </a:ln>
        </p:spPr>
        <p:txBody>
          <a:bodyPr wrap="none">
            <a:spAutoFit/>
          </a:bodyPr>
          <a:lstStyle/>
          <a:p>
            <a:pPr algn="ctr"/>
            <a:r>
              <a:rPr lang="zh-CN" altLang="zh-CN" sz="1400" b="1">
                <a:latin typeface="Calibri" pitchFamily="34" charset="0"/>
              </a:rPr>
              <a:t>教育教学改革</a:t>
            </a:r>
            <a:endParaRPr lang="en-US" altLang="zh-CN" sz="1400" b="1">
              <a:latin typeface="Calibri" pitchFamily="34" charset="0"/>
            </a:endParaRPr>
          </a:p>
        </p:txBody>
      </p:sp>
      <p:sp>
        <p:nvSpPr>
          <p:cNvPr id="18" name="矩形 17"/>
          <p:cNvSpPr/>
          <p:nvPr/>
        </p:nvSpPr>
        <p:spPr>
          <a:xfrm>
            <a:off x="3059113" y="3482975"/>
            <a:ext cx="325437"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9" name="Picture 2" descr="C:\Users\Administrator\Desktop\对勾.png"/>
          <p:cNvPicPr>
            <a:picLocks noChangeAspect="1" noChangeArrowheads="1"/>
          </p:cNvPicPr>
          <p:nvPr/>
        </p:nvPicPr>
        <p:blipFill>
          <a:blip r:embed="rId3"/>
          <a:srcRect/>
          <a:stretch>
            <a:fillRect/>
          </a:stretch>
        </p:blipFill>
        <p:spPr bwMode="auto">
          <a:xfrm>
            <a:off x="3059113" y="3435350"/>
            <a:ext cx="438150" cy="371475"/>
          </a:xfrm>
          <a:prstGeom prst="rect">
            <a:avLst/>
          </a:prstGeom>
          <a:noFill/>
          <a:ln w="9525">
            <a:noFill/>
            <a:miter lim="800000"/>
            <a:headEnd/>
            <a:tailEnd/>
          </a:ln>
        </p:spPr>
      </p:pic>
      <p:cxnSp>
        <p:nvCxnSpPr>
          <p:cNvPr id="20" name="直接连接符 19"/>
          <p:cNvCxnSpPr/>
          <p:nvPr/>
        </p:nvCxnSpPr>
        <p:spPr>
          <a:xfrm>
            <a:off x="3419475" y="3805238"/>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3473450" y="3467100"/>
            <a:ext cx="3619500" cy="307975"/>
          </a:xfrm>
          <a:prstGeom prst="rect">
            <a:avLst/>
          </a:prstGeom>
          <a:noFill/>
          <a:ln w="9525">
            <a:noFill/>
            <a:miter lim="800000"/>
            <a:headEnd/>
            <a:tailEnd/>
          </a:ln>
        </p:spPr>
        <p:txBody>
          <a:bodyPr>
            <a:spAutoFit/>
          </a:bodyPr>
          <a:lstStyle/>
          <a:p>
            <a:r>
              <a:rPr lang="zh-CN" altLang="en-US" sz="1400" b="1">
                <a:latin typeface="Calibri" pitchFamily="34" charset="0"/>
              </a:rPr>
              <a:t>加强专业建设，增强服务能力</a:t>
            </a:r>
            <a:endParaRPr lang="en-US" altLang="zh-CN" sz="1400" b="1">
              <a:latin typeface="Calibri" pitchFamily="34" charset="0"/>
            </a:endParaRPr>
          </a:p>
        </p:txBody>
      </p:sp>
      <p:sp>
        <p:nvSpPr>
          <p:cNvPr id="40979"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27</a:t>
            </a:r>
            <a:endParaRPr lang="es-ES" altLang="zh-CN" sz="1100" b="1">
              <a:solidFill>
                <a:schemeClr val="bg1"/>
              </a:solidFill>
              <a:latin typeface="Calibri" pitchFamily="34"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subTnLst>
                                    <p:audio>
                                      <p:cMediaNode>
                                        <p:cTn display="0" masterRel="sameClick">
                                          <p:stCondLst>
                                            <p:cond evt="begin" delay="0">
                                              <p:tn val="22"/>
                                            </p:cond>
                                          </p:stCondLst>
                                          <p:endCondLst>
                                            <p:cond evt="onStopAudio" delay="0">
                                              <p:tgtEl>
                                                <p:sldTgt/>
                                              </p:tgtEl>
                                            </p:cond>
                                          </p:endCondLst>
                                        </p:cTn>
                                        <p:tgtEl>
                                          <p:sndTgt r:embed="rId2" name="camera.wav"/>
                                        </p:tgtEl>
                                      </p:cMediaNode>
                                    </p:audio>
                                  </p:sub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subTnLst>
                                    <p:audio>
                                      <p:cMediaNode>
                                        <p:cTn display="0" masterRel="sameClick">
                                          <p:stCondLst>
                                            <p:cond evt="begin" delay="0">
                                              <p:tn val="39"/>
                                            </p:cond>
                                          </p:stCondLst>
                                          <p:endCondLst>
                                            <p:cond evt="onStopAudio" delay="0">
                                              <p:tgtEl>
                                                <p:sldTgt/>
                                              </p:tgtEl>
                                            </p:cond>
                                          </p:endCondLst>
                                        </p:cTn>
                                        <p:tgtEl>
                                          <p:sndTgt r:embed="rId2" name="camera.wav"/>
                                        </p:tgtEl>
                                      </p:cMediaNode>
                                    </p:audio>
                                  </p:sub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2000"/>
                            </p:stCondLst>
                            <p:childTnLst>
                              <p:par>
                                <p:cTn id="51" presetID="14" presetClass="entr" presetSubtype="1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childTnLst>
                                  <p:subTnLst>
                                    <p:audio>
                                      <p:cMediaNode>
                                        <p:cTn display="0" masterRel="sameClick">
                                          <p:stCondLst>
                                            <p:cond evt="begin" delay="0">
                                              <p:tn val="56"/>
                                            </p:cond>
                                          </p:stCondLst>
                                          <p:endCondLst>
                                            <p:cond evt="onStopAudio" delay="0">
                                              <p:tgtEl>
                                                <p:sldTgt/>
                                              </p:tgtEl>
                                            </p:cond>
                                          </p:endCondLst>
                                        </p:cTn>
                                        <p:tgtEl>
                                          <p:sndTgt r:embed="rId2" name="camera.wav"/>
                                        </p:tgtEl>
                                      </p:cMediaNode>
                                    </p:audio>
                                  </p:sub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par>
                          <p:cTn id="63" fill="hold">
                            <p:stCondLst>
                              <p:cond delay="1500"/>
                            </p:stCondLst>
                            <p:childTnLst>
                              <p:par>
                                <p:cTn id="64" presetID="22" presetClass="entr" presetSubtype="8"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childTnLst>
                          </p:cTn>
                        </p:par>
                        <p:par>
                          <p:cTn id="67" fill="hold">
                            <p:stCondLst>
                              <p:cond delay="2000"/>
                            </p:stCondLst>
                            <p:childTnLst>
                              <p:par>
                                <p:cTn id="68" presetID="14" presetClass="entr" presetSubtype="1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randombar(horizontal)">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childTnLst>
                                  <p:subTnLst>
                                    <p:audio>
                                      <p:cMediaNode>
                                        <p:cTn display="0" masterRel="sameClick">
                                          <p:stCondLst>
                                            <p:cond evt="begin" delay="0">
                                              <p:tn val="7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2" grpId="0"/>
      <p:bldP spid="25" grpId="0"/>
      <p:bldP spid="35" grpId="0" animBg="1"/>
      <p:bldP spid="12" grpId="0" animBg="1"/>
      <p:bldP spid="17" grpId="0"/>
      <p:bldP spid="18" grpId="0" animBg="1"/>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4567237"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41986"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41987" name="TextBox 5"/>
          <p:cNvSpPr txBox="1">
            <a:spLocks noChangeArrowheads="1"/>
          </p:cNvSpPr>
          <p:nvPr/>
        </p:nvSpPr>
        <p:spPr bwMode="auto">
          <a:xfrm>
            <a:off x="560388" y="193675"/>
            <a:ext cx="48752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深化应用型人才培养模式改革的重点</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en-US" sz="1400" b="1">
                <a:latin typeface="Calibri" pitchFamily="34" charset="0"/>
              </a:rPr>
              <a:t>加强</a:t>
            </a:r>
            <a:r>
              <a:rPr lang="zh-CN" altLang="zh-CN" sz="1400" b="1">
                <a:latin typeface="Calibri" pitchFamily="34" charset="0"/>
              </a:rPr>
              <a:t>校企合作</a:t>
            </a:r>
            <a:endParaRPr lang="en-US" altLang="zh-CN" sz="1400" b="1">
              <a:latin typeface="Calibri" pitchFamily="34" charset="0"/>
            </a:endParaRPr>
          </a:p>
        </p:txBody>
      </p:sp>
      <p:sp>
        <p:nvSpPr>
          <p:cNvPr id="16" name="Rectangle 2"/>
          <p:cNvSpPr>
            <a:spLocks noChangeArrowheads="1"/>
          </p:cNvSpPr>
          <p:nvPr/>
        </p:nvSpPr>
        <p:spPr bwMode="auto">
          <a:xfrm>
            <a:off x="1138238" y="1419225"/>
            <a:ext cx="5400675" cy="1008063"/>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7" name="Rectangle 3"/>
          <p:cNvSpPr>
            <a:spLocks noChangeArrowheads="1"/>
          </p:cNvSpPr>
          <p:nvPr/>
        </p:nvSpPr>
        <p:spPr bwMode="auto">
          <a:xfrm>
            <a:off x="1138238" y="2630488"/>
            <a:ext cx="6602412" cy="73342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8" name="Text Box 27"/>
          <p:cNvSpPr txBox="1">
            <a:spLocks noChangeArrowheads="1"/>
          </p:cNvSpPr>
          <p:nvPr/>
        </p:nvSpPr>
        <p:spPr bwMode="auto">
          <a:xfrm>
            <a:off x="1276350" y="2643188"/>
            <a:ext cx="6464300" cy="688975"/>
          </a:xfrm>
          <a:prstGeom prst="rect">
            <a:avLst/>
          </a:prstGeom>
          <a:noFill/>
          <a:ln w="9525">
            <a:noFill/>
            <a:miter lim="800000"/>
            <a:headEnd/>
            <a:tailEnd/>
          </a:ln>
        </p:spPr>
        <p:txBody>
          <a:bodyPr>
            <a:spAutoFit/>
          </a:bodyPr>
          <a:lstStyle/>
          <a:p>
            <a:pPr>
              <a:lnSpc>
                <a:spcPct val="150000"/>
              </a:lnSpc>
            </a:pPr>
            <a:r>
              <a:rPr lang="zh-CN" altLang="zh-CN" sz="1400" b="1">
                <a:solidFill>
                  <a:srgbClr val="002060"/>
                </a:solidFill>
                <a:latin typeface="宋体" charset="-122"/>
              </a:rPr>
              <a:t>与企业共建专业实验室和校内外工程实训中心，这是有效提高教师工程能力的关键，同时也是满足应用技术型大学的教学需要。</a:t>
            </a:r>
            <a:endParaRPr lang="zh-CN" altLang="en-US" sz="1400" b="1">
              <a:solidFill>
                <a:srgbClr val="002060"/>
              </a:solidFill>
              <a:latin typeface="宋体" charset="-122"/>
            </a:endParaRPr>
          </a:p>
        </p:txBody>
      </p:sp>
      <p:sp>
        <p:nvSpPr>
          <p:cNvPr id="19" name="Text Box 28"/>
          <p:cNvSpPr txBox="1">
            <a:spLocks noChangeArrowheads="1"/>
          </p:cNvSpPr>
          <p:nvPr/>
        </p:nvSpPr>
        <p:spPr bwMode="auto">
          <a:xfrm>
            <a:off x="1282700" y="1419225"/>
            <a:ext cx="6192838" cy="1011238"/>
          </a:xfrm>
          <a:prstGeom prst="rect">
            <a:avLst/>
          </a:prstGeom>
          <a:noFill/>
          <a:ln w="9525">
            <a:noFill/>
            <a:miter lim="800000"/>
            <a:headEnd/>
            <a:tailEnd/>
          </a:ln>
        </p:spPr>
        <p:txBody>
          <a:bodyPr>
            <a:spAutoFit/>
          </a:bodyPr>
          <a:lstStyle/>
          <a:p>
            <a:pPr>
              <a:lnSpc>
                <a:spcPct val="150000"/>
              </a:lnSpc>
            </a:pPr>
            <a:r>
              <a:rPr lang="zh-CN" altLang="zh-CN" sz="1400" b="1">
                <a:solidFill>
                  <a:srgbClr val="002060"/>
                </a:solidFill>
                <a:latin typeface="宋体" charset="-122"/>
              </a:rPr>
              <a:t>建立行业专家参与制定人才培养方案及人才培养质量评价的长效机制，提高应用技术型人才培养的有效性，增强学校为地方经济社会发展服务的能力和水平。</a:t>
            </a:r>
          </a:p>
        </p:txBody>
      </p:sp>
      <p:sp>
        <p:nvSpPr>
          <p:cNvPr id="20" name="Rectangle 3"/>
          <p:cNvSpPr>
            <a:spLocks noChangeArrowheads="1"/>
          </p:cNvSpPr>
          <p:nvPr/>
        </p:nvSpPr>
        <p:spPr bwMode="auto">
          <a:xfrm>
            <a:off x="1133475" y="3576638"/>
            <a:ext cx="6534150" cy="735012"/>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1" name="Text Box 27"/>
          <p:cNvSpPr txBox="1">
            <a:spLocks noChangeArrowheads="1"/>
          </p:cNvSpPr>
          <p:nvPr/>
        </p:nvSpPr>
        <p:spPr bwMode="auto">
          <a:xfrm>
            <a:off x="1276350" y="3590925"/>
            <a:ext cx="6464300" cy="687388"/>
          </a:xfrm>
          <a:prstGeom prst="rect">
            <a:avLst/>
          </a:prstGeom>
          <a:noFill/>
          <a:ln w="9525">
            <a:noFill/>
            <a:miter lim="800000"/>
            <a:headEnd/>
            <a:tailEnd/>
          </a:ln>
        </p:spPr>
        <p:txBody>
          <a:bodyPr>
            <a:spAutoFit/>
          </a:bodyPr>
          <a:lstStyle/>
          <a:p>
            <a:pPr>
              <a:lnSpc>
                <a:spcPct val="150000"/>
              </a:lnSpc>
            </a:pPr>
            <a:r>
              <a:rPr lang="zh-CN" altLang="en-US" sz="1400" b="1">
                <a:solidFill>
                  <a:srgbClr val="002060"/>
                </a:solidFill>
                <a:latin typeface="宋体" charset="-122"/>
              </a:rPr>
              <a:t>借鉴台湾科技大学成功的办学经验，探索校企合作的多种方式。开展与境外实力较强的大学合作，探索并积累本科层次应用技术型大学办学实践与经验</a:t>
            </a:r>
          </a:p>
        </p:txBody>
      </p:sp>
      <p:sp>
        <p:nvSpPr>
          <p:cNvPr id="41998"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28</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5"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checkerboard(across)">
                                      <p:cBhvr>
                                        <p:cTn id="23" dur="500"/>
                                        <p:tgtEl>
                                          <p:spTgt spid="16"/>
                                        </p:tgtEl>
                                      </p:cBhvr>
                                    </p:animEffect>
                                  </p:childTnLst>
                                </p:cTn>
                              </p:par>
                            </p:childTnLst>
                          </p:cTn>
                        </p:par>
                        <p:par>
                          <p:cTn id="24" fill="hold">
                            <p:stCondLst>
                              <p:cond delay="3500"/>
                            </p:stCondLst>
                            <p:childTnLst>
                              <p:par>
                                <p:cTn id="25" presetID="5"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across)">
                                      <p:cBhvr>
                                        <p:cTn id="32" dur="500"/>
                                        <p:tgtEl>
                                          <p:spTgt spid="17"/>
                                        </p:tgtEl>
                                      </p:cBhvr>
                                    </p:animEffect>
                                  </p:childTnLst>
                                </p:cTn>
                              </p:par>
                            </p:childTnLst>
                          </p:cTn>
                        </p:par>
                        <p:par>
                          <p:cTn id="33" fill="hold">
                            <p:stCondLst>
                              <p:cond delay="500"/>
                            </p:stCondLst>
                            <p:childTnLst>
                              <p:par>
                                <p:cTn id="34" presetID="5" presetClass="entr" presetSubtype="1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checkerboard(across)">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checkerboard(across)">
                                      <p:cBhvr>
                                        <p:cTn id="41" dur="500"/>
                                        <p:tgtEl>
                                          <p:spTgt spid="20"/>
                                        </p:tgtEl>
                                      </p:cBhvr>
                                    </p:animEffect>
                                  </p:childTnLst>
                                </p:cTn>
                              </p:par>
                            </p:childTnLst>
                          </p:cTn>
                        </p:par>
                        <p:par>
                          <p:cTn id="42" fill="hold">
                            <p:stCondLst>
                              <p:cond delay="500"/>
                            </p:stCondLst>
                            <p:childTnLst>
                              <p:par>
                                <p:cTn id="43" presetID="5"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checkerboard(across)">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animBg="1" autoUpdateAnimBg="0"/>
      <p:bldP spid="17" grpId="0" animBg="1" autoUpdateAnimBg="0"/>
      <p:bldP spid="18" grpId="0" autoUpdateAnimBg="0"/>
      <p:bldP spid="19" grpId="0" autoUpdateAnimBg="0"/>
      <p:bldP spid="20" grpId="0" animBg="1" autoUpdateAnimBg="0"/>
      <p:bldP spid="2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048000" y="1611313"/>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3048000" y="2751138"/>
            <a:ext cx="323850" cy="325437"/>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4" name="Picture 2" descr="C:\Users\Administrator\Desktop\对勾.png"/>
          <p:cNvPicPr>
            <a:picLocks noChangeAspect="1" noChangeArrowheads="1"/>
          </p:cNvPicPr>
          <p:nvPr/>
        </p:nvPicPr>
        <p:blipFill>
          <a:blip r:embed="rId3"/>
          <a:srcRect/>
          <a:stretch>
            <a:fillRect/>
          </a:stretch>
        </p:blipFill>
        <p:spPr bwMode="auto">
          <a:xfrm>
            <a:off x="3033713" y="1563688"/>
            <a:ext cx="438150" cy="371475"/>
          </a:xfrm>
          <a:prstGeom prst="rect">
            <a:avLst/>
          </a:prstGeom>
          <a:noFill/>
          <a:ln w="9525">
            <a:noFill/>
            <a:miter lim="800000"/>
            <a:headEnd/>
            <a:tailEnd/>
          </a:ln>
        </p:spPr>
      </p:pic>
      <p:pic>
        <p:nvPicPr>
          <p:cNvPr id="15" name="Picture 2" descr="C:\Users\Administrator\Desktop\对勾.png"/>
          <p:cNvPicPr>
            <a:picLocks noChangeAspect="1" noChangeArrowheads="1"/>
          </p:cNvPicPr>
          <p:nvPr/>
        </p:nvPicPr>
        <p:blipFill>
          <a:blip r:embed="rId3"/>
          <a:srcRect/>
          <a:stretch>
            <a:fillRect/>
          </a:stretch>
        </p:blipFill>
        <p:spPr bwMode="auto">
          <a:xfrm>
            <a:off x="3048000" y="2705100"/>
            <a:ext cx="438150" cy="371475"/>
          </a:xfrm>
          <a:prstGeom prst="rect">
            <a:avLst/>
          </a:prstGeom>
          <a:noFill/>
          <a:ln w="9525">
            <a:noFill/>
            <a:miter lim="800000"/>
            <a:headEnd/>
            <a:tailEnd/>
          </a:ln>
        </p:spPr>
      </p:pic>
      <p:cxnSp>
        <p:nvCxnSpPr>
          <p:cNvPr id="21" name="直接连接符 20"/>
          <p:cNvCxnSpPr/>
          <p:nvPr/>
        </p:nvCxnSpPr>
        <p:spPr>
          <a:xfrm>
            <a:off x="3408363" y="1935163"/>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3419475" y="1595438"/>
            <a:ext cx="3960813" cy="307975"/>
          </a:xfrm>
          <a:prstGeom prst="rect">
            <a:avLst/>
          </a:prstGeom>
          <a:noFill/>
          <a:ln w="9525">
            <a:noFill/>
            <a:miter lim="800000"/>
            <a:headEnd/>
            <a:tailEnd/>
          </a:ln>
        </p:spPr>
        <p:txBody>
          <a:bodyPr>
            <a:spAutoFit/>
          </a:bodyPr>
          <a:lstStyle/>
          <a:p>
            <a:r>
              <a:rPr lang="zh-CN" altLang="zh-CN" sz="1400" b="1">
                <a:latin typeface="Calibri" pitchFamily="34" charset="0"/>
              </a:rPr>
              <a:t>走应用型办学道路</a:t>
            </a:r>
            <a:r>
              <a:rPr lang="zh-CN" altLang="en-US" sz="1400" b="1">
                <a:latin typeface="Calibri" pitchFamily="34" charset="0"/>
              </a:rPr>
              <a:t>，</a:t>
            </a:r>
            <a:r>
              <a:rPr lang="zh-CN" altLang="zh-CN" sz="1400" b="1">
                <a:latin typeface="Calibri" pitchFamily="34" charset="0"/>
              </a:rPr>
              <a:t>以技术为导向实施科研教学</a:t>
            </a:r>
            <a:endParaRPr lang="en-US" altLang="zh-CN" sz="1400" b="1">
              <a:latin typeface="Calibri" pitchFamily="34" charset="0"/>
            </a:endParaRPr>
          </a:p>
        </p:txBody>
      </p:sp>
      <p:cxnSp>
        <p:nvCxnSpPr>
          <p:cNvPr id="24" name="直接连接符 23"/>
          <p:cNvCxnSpPr/>
          <p:nvPr/>
        </p:nvCxnSpPr>
        <p:spPr>
          <a:xfrm>
            <a:off x="3408363" y="3074988"/>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5" name="TextBox 24"/>
          <p:cNvSpPr txBox="1">
            <a:spLocks noChangeArrowheads="1"/>
          </p:cNvSpPr>
          <p:nvPr/>
        </p:nvSpPr>
        <p:spPr bwMode="auto">
          <a:xfrm>
            <a:off x="3419475" y="2736850"/>
            <a:ext cx="3595688" cy="307975"/>
          </a:xfrm>
          <a:prstGeom prst="rect">
            <a:avLst/>
          </a:prstGeom>
          <a:noFill/>
          <a:ln w="9525">
            <a:noFill/>
            <a:miter lim="800000"/>
            <a:headEnd/>
            <a:tailEnd/>
          </a:ln>
        </p:spPr>
        <p:txBody>
          <a:bodyPr wrap="none">
            <a:spAutoFit/>
          </a:bodyPr>
          <a:lstStyle/>
          <a:p>
            <a:pPr algn="ctr"/>
            <a:r>
              <a:rPr lang="zh-CN" altLang="zh-CN" sz="1400" b="1">
                <a:latin typeface="Calibri" pitchFamily="34" charset="0"/>
              </a:rPr>
              <a:t>办应用技术型大学是否就是办本科职业院校</a:t>
            </a:r>
            <a:endParaRPr lang="en-US" altLang="zh-CN" sz="1400" b="1">
              <a:latin typeface="Calibri" pitchFamily="34" charset="0"/>
            </a:endParaRPr>
          </a:p>
        </p:txBody>
      </p:sp>
      <p:sp>
        <p:nvSpPr>
          <p:cNvPr id="15369" name="13 CuadroTexto"/>
          <p:cNvSpPr txBox="1">
            <a:spLocks noChangeArrowheads="1"/>
          </p:cNvSpPr>
          <p:nvPr/>
        </p:nvSpPr>
        <p:spPr bwMode="auto">
          <a:xfrm>
            <a:off x="7667625" y="4822825"/>
            <a:ext cx="341313" cy="277813"/>
          </a:xfrm>
          <a:prstGeom prst="rect">
            <a:avLst/>
          </a:prstGeom>
          <a:noFill/>
          <a:ln w="9525">
            <a:noFill/>
            <a:miter lim="800000"/>
            <a:headEnd/>
            <a:tailEnd/>
          </a:ln>
        </p:spPr>
        <p:txBody>
          <a:bodyPr wrap="none">
            <a:spAutoFit/>
          </a:bodyPr>
          <a:lstStyle/>
          <a:p>
            <a:pPr algn="ctr"/>
            <a:r>
              <a:rPr lang="en-US" altLang="zh-CN" sz="1200" b="1">
                <a:solidFill>
                  <a:srgbClr val="04AEDA"/>
                </a:solidFill>
                <a:latin typeface="Calibri" pitchFamily="34" charset="0"/>
              </a:rPr>
              <a:t>12</a:t>
            </a:r>
            <a:endParaRPr lang="es-ES" altLang="zh-CN" sz="1200" b="1">
              <a:solidFill>
                <a:srgbClr val="04AEDA"/>
              </a:solidFill>
              <a:latin typeface="Calibri" pitchFamily="34" charset="0"/>
            </a:endParaRPr>
          </a:p>
        </p:txBody>
      </p:sp>
      <p:sp>
        <p:nvSpPr>
          <p:cNvPr id="35" name="矩形 34"/>
          <p:cNvSpPr/>
          <p:nvPr/>
        </p:nvSpPr>
        <p:spPr>
          <a:xfrm>
            <a:off x="971550" y="1851025"/>
            <a:ext cx="1512888" cy="914400"/>
          </a:xfrm>
          <a:prstGeom prst="rect">
            <a:avLst/>
          </a:prstGeom>
          <a:solidFill>
            <a:srgbClr val="04AEDA"/>
          </a:solidFill>
          <a:ln w="19050">
            <a:solidFill>
              <a:srgbClr val="04AED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b="1" dirty="0">
                <a:latin typeface="微软雅黑" pitchFamily="34" charset="-122"/>
                <a:ea typeface="微软雅黑" pitchFamily="34" charset="-122"/>
              </a:rPr>
              <a:t>对高校转型发展的理解</a:t>
            </a:r>
            <a:endParaRPr lang="zh-CN" altLang="en-US" b="1" dirty="0">
              <a:latin typeface="微软雅黑" pitchFamily="34" charset="-122"/>
              <a:ea typeface="微软雅黑" pitchFamily="34" charset="-122"/>
            </a:endParaRPr>
          </a:p>
        </p:txBody>
      </p:sp>
      <p:sp>
        <p:nvSpPr>
          <p:cNvPr id="15371"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a:t>
            </a:r>
            <a:endParaRPr lang="es-ES" altLang="zh-CN" sz="1100" b="1">
              <a:solidFill>
                <a:schemeClr val="bg1"/>
              </a:solidFill>
              <a:latin typeface="Calibri" pitchFamily="34"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subTnLst>
                                    <p:audio>
                                      <p:cMediaNode>
                                        <p:cTn display="0" masterRel="sameClick">
                                          <p:stCondLst>
                                            <p:cond evt="begin" delay="0">
                                              <p:tn val="22"/>
                                            </p:cond>
                                          </p:stCondLst>
                                          <p:endCondLst>
                                            <p:cond evt="onStopAudio" delay="0">
                                              <p:tgtEl>
                                                <p:sldTgt/>
                                              </p:tgtEl>
                                            </p:cond>
                                          </p:endCondLst>
                                        </p:cTn>
                                        <p:tgtEl>
                                          <p:sndTgt r:embed="rId2" name="camera.wav"/>
                                        </p:tgtEl>
                                      </p:cMediaNode>
                                    </p:audio>
                                  </p:sub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subTnLst>
                                    <p:audio>
                                      <p:cMediaNode>
                                        <p:cTn display="0" masterRel="sameClick">
                                          <p:stCondLst>
                                            <p:cond evt="begin" delay="0">
                                              <p:tn val="3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2" grpId="0"/>
      <p:bldP spid="25" grpId="0"/>
      <p:bldP spid="3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4567237"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43010"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43011" name="TextBox 5"/>
          <p:cNvSpPr txBox="1">
            <a:spLocks noChangeArrowheads="1"/>
          </p:cNvSpPr>
          <p:nvPr/>
        </p:nvSpPr>
        <p:spPr bwMode="auto">
          <a:xfrm>
            <a:off x="560388" y="193675"/>
            <a:ext cx="48752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深化应用型人才培养模式改革的重点</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35766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4248150" cy="307975"/>
          </a:xfrm>
          <a:prstGeom prst="rect">
            <a:avLst/>
          </a:prstGeom>
          <a:noFill/>
          <a:ln w="9525">
            <a:noFill/>
            <a:miter lim="800000"/>
            <a:headEnd/>
            <a:tailEnd/>
          </a:ln>
        </p:spPr>
        <p:txBody>
          <a:bodyPr>
            <a:spAutoFit/>
          </a:bodyPr>
          <a:lstStyle/>
          <a:p>
            <a:r>
              <a:rPr lang="zh-CN" altLang="zh-CN" sz="1400" b="1">
                <a:latin typeface="Calibri" pitchFamily="34" charset="0"/>
              </a:rPr>
              <a:t>组建具备工程实践能力和竞争力的师资队伍</a:t>
            </a:r>
            <a:endParaRPr lang="zh-CN" altLang="en-US" sz="1400" b="1">
              <a:latin typeface="Calibri" pitchFamily="34" charset="0"/>
            </a:endParaRPr>
          </a:p>
        </p:txBody>
      </p:sp>
      <p:sp>
        <p:nvSpPr>
          <p:cNvPr id="16" name="Rectangle 2"/>
          <p:cNvSpPr>
            <a:spLocks noChangeArrowheads="1"/>
          </p:cNvSpPr>
          <p:nvPr/>
        </p:nvSpPr>
        <p:spPr bwMode="auto">
          <a:xfrm>
            <a:off x="1138238" y="1563688"/>
            <a:ext cx="5400675" cy="431800"/>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7" name="Rectangle 3"/>
          <p:cNvSpPr>
            <a:spLocks noChangeArrowheads="1"/>
          </p:cNvSpPr>
          <p:nvPr/>
        </p:nvSpPr>
        <p:spPr bwMode="auto">
          <a:xfrm>
            <a:off x="1138238" y="2211388"/>
            <a:ext cx="6602412" cy="446087"/>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8" name="Text Box 27"/>
          <p:cNvSpPr txBox="1">
            <a:spLocks noChangeArrowheads="1"/>
          </p:cNvSpPr>
          <p:nvPr/>
        </p:nvSpPr>
        <p:spPr bwMode="auto">
          <a:xfrm>
            <a:off x="1276350" y="2225675"/>
            <a:ext cx="6464300" cy="365125"/>
          </a:xfrm>
          <a:prstGeom prst="rect">
            <a:avLst/>
          </a:prstGeom>
          <a:noFill/>
          <a:ln w="9525">
            <a:noFill/>
            <a:miter lim="800000"/>
            <a:headEnd/>
            <a:tailEnd/>
          </a:ln>
        </p:spPr>
        <p:txBody>
          <a:bodyPr>
            <a:spAutoFit/>
          </a:bodyPr>
          <a:lstStyle/>
          <a:p>
            <a:pPr>
              <a:lnSpc>
                <a:spcPct val="150000"/>
              </a:lnSpc>
            </a:pPr>
            <a:r>
              <a:rPr lang="en-US" altLang="zh-CN" sz="1400" b="1">
                <a:solidFill>
                  <a:srgbClr val="002060"/>
                </a:solidFill>
                <a:latin typeface="宋体" charset="-122"/>
              </a:rPr>
              <a:t>25%</a:t>
            </a:r>
            <a:r>
              <a:rPr lang="zh-CN" altLang="en-US" sz="1400" b="1">
                <a:solidFill>
                  <a:srgbClr val="002060"/>
                </a:solidFill>
                <a:latin typeface="宋体" charset="-122"/>
              </a:rPr>
              <a:t>以上的专任教师来自企业行业专家担任</a:t>
            </a:r>
          </a:p>
        </p:txBody>
      </p:sp>
      <p:sp>
        <p:nvSpPr>
          <p:cNvPr id="19" name="Text Box 28"/>
          <p:cNvSpPr txBox="1">
            <a:spLocks noChangeArrowheads="1"/>
          </p:cNvSpPr>
          <p:nvPr/>
        </p:nvSpPr>
        <p:spPr bwMode="auto">
          <a:xfrm>
            <a:off x="1282700" y="1516063"/>
            <a:ext cx="6192838" cy="479425"/>
          </a:xfrm>
          <a:prstGeom prst="rect">
            <a:avLst/>
          </a:prstGeom>
          <a:noFill/>
          <a:ln w="9525">
            <a:noFill/>
            <a:miter lim="800000"/>
            <a:headEnd/>
            <a:tailEnd/>
          </a:ln>
        </p:spPr>
        <p:txBody>
          <a:bodyPr>
            <a:spAutoFit/>
          </a:bodyPr>
          <a:lstStyle/>
          <a:p>
            <a:pPr marL="342900" indent="-342900" latinLnBrk="1">
              <a:lnSpc>
                <a:spcPct val="180000"/>
              </a:lnSpc>
            </a:pPr>
            <a:r>
              <a:rPr lang="zh-CN" altLang="en-US" sz="1400" b="1">
                <a:solidFill>
                  <a:srgbClr val="002060"/>
                </a:solidFill>
                <a:latin typeface="宋体" charset="-122"/>
              </a:rPr>
              <a:t>专业的负责人：高校教学和教学管理经验、实际经验、国际视野</a:t>
            </a:r>
          </a:p>
        </p:txBody>
      </p:sp>
      <p:sp>
        <p:nvSpPr>
          <p:cNvPr id="20" name="Rectangle 3"/>
          <p:cNvSpPr>
            <a:spLocks noChangeArrowheads="1"/>
          </p:cNvSpPr>
          <p:nvPr/>
        </p:nvSpPr>
        <p:spPr bwMode="auto">
          <a:xfrm>
            <a:off x="1133475" y="2859088"/>
            <a:ext cx="6534150" cy="43497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1" name="Text Box 27"/>
          <p:cNvSpPr txBox="1">
            <a:spLocks noChangeArrowheads="1"/>
          </p:cNvSpPr>
          <p:nvPr/>
        </p:nvSpPr>
        <p:spPr bwMode="auto">
          <a:xfrm>
            <a:off x="1276350" y="2873375"/>
            <a:ext cx="6464300" cy="365125"/>
          </a:xfrm>
          <a:prstGeom prst="rect">
            <a:avLst/>
          </a:prstGeom>
          <a:noFill/>
          <a:ln w="9525">
            <a:noFill/>
            <a:miter lim="800000"/>
            <a:headEnd/>
            <a:tailEnd/>
          </a:ln>
        </p:spPr>
        <p:txBody>
          <a:bodyPr>
            <a:spAutoFit/>
          </a:bodyPr>
          <a:lstStyle/>
          <a:p>
            <a:pPr>
              <a:lnSpc>
                <a:spcPct val="150000"/>
              </a:lnSpc>
            </a:pPr>
            <a:r>
              <a:rPr lang="zh-CN" altLang="en-US" sz="1400" b="1">
                <a:solidFill>
                  <a:srgbClr val="002060"/>
                </a:solidFill>
                <a:latin typeface="宋体" charset="-122"/>
              </a:rPr>
              <a:t>具备“双师型”素质的教师占教师总数的</a:t>
            </a:r>
            <a:r>
              <a:rPr lang="en-US" altLang="zh-CN" sz="1400" b="1">
                <a:solidFill>
                  <a:srgbClr val="002060"/>
                </a:solidFill>
                <a:latin typeface="宋体" charset="-122"/>
              </a:rPr>
              <a:t>40%</a:t>
            </a:r>
            <a:r>
              <a:rPr lang="zh-CN" altLang="en-US" sz="1400" b="1">
                <a:solidFill>
                  <a:srgbClr val="002060"/>
                </a:solidFill>
                <a:latin typeface="宋体" charset="-122"/>
              </a:rPr>
              <a:t>以上</a:t>
            </a:r>
          </a:p>
        </p:txBody>
      </p:sp>
      <p:sp>
        <p:nvSpPr>
          <p:cNvPr id="22" name="Rectangle 3"/>
          <p:cNvSpPr>
            <a:spLocks noChangeArrowheads="1"/>
          </p:cNvSpPr>
          <p:nvPr/>
        </p:nvSpPr>
        <p:spPr bwMode="auto">
          <a:xfrm>
            <a:off x="1133475" y="3435350"/>
            <a:ext cx="6534150" cy="43497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3" name="Text Box 27"/>
          <p:cNvSpPr txBox="1">
            <a:spLocks noChangeArrowheads="1"/>
          </p:cNvSpPr>
          <p:nvPr/>
        </p:nvSpPr>
        <p:spPr bwMode="auto">
          <a:xfrm>
            <a:off x="1276350" y="3449638"/>
            <a:ext cx="6464300" cy="365125"/>
          </a:xfrm>
          <a:prstGeom prst="rect">
            <a:avLst/>
          </a:prstGeom>
          <a:noFill/>
          <a:ln w="9525">
            <a:noFill/>
            <a:miter lim="800000"/>
            <a:headEnd/>
            <a:tailEnd/>
          </a:ln>
        </p:spPr>
        <p:txBody>
          <a:bodyPr>
            <a:spAutoFit/>
          </a:bodyPr>
          <a:lstStyle/>
          <a:p>
            <a:pPr>
              <a:lnSpc>
                <a:spcPct val="150000"/>
              </a:lnSpc>
            </a:pPr>
            <a:r>
              <a:rPr lang="zh-CN" altLang="en-US" sz="1400" b="1">
                <a:solidFill>
                  <a:srgbClr val="002060"/>
                </a:solidFill>
                <a:latin typeface="宋体" charset="-122"/>
              </a:rPr>
              <a:t>聘请符合我们专业建设需要的台湾专家与教授</a:t>
            </a:r>
          </a:p>
        </p:txBody>
      </p:sp>
      <p:sp>
        <p:nvSpPr>
          <p:cNvPr id="43024"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29</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5"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checkerboard(across)">
                                      <p:cBhvr>
                                        <p:cTn id="23" dur="500"/>
                                        <p:tgtEl>
                                          <p:spTgt spid="16"/>
                                        </p:tgtEl>
                                      </p:cBhvr>
                                    </p:animEffect>
                                  </p:childTnLst>
                                </p:cTn>
                              </p:par>
                            </p:childTnLst>
                          </p:cTn>
                        </p:par>
                        <p:par>
                          <p:cTn id="24" fill="hold">
                            <p:stCondLst>
                              <p:cond delay="3500"/>
                            </p:stCondLst>
                            <p:childTnLst>
                              <p:par>
                                <p:cTn id="25" presetID="5"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heckerboard(across)">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checkerboard(across)">
                                      <p:cBhvr>
                                        <p:cTn id="32" dur="500"/>
                                        <p:tgtEl>
                                          <p:spTgt spid="17"/>
                                        </p:tgtEl>
                                      </p:cBhvr>
                                    </p:animEffect>
                                  </p:childTnLst>
                                </p:cTn>
                              </p:par>
                            </p:childTnLst>
                          </p:cTn>
                        </p:par>
                        <p:par>
                          <p:cTn id="33" fill="hold">
                            <p:stCondLst>
                              <p:cond delay="500"/>
                            </p:stCondLst>
                            <p:childTnLst>
                              <p:par>
                                <p:cTn id="34" presetID="5" presetClass="entr" presetSubtype="1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checkerboard(across)">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checkerboard(across)">
                                      <p:cBhvr>
                                        <p:cTn id="41" dur="500"/>
                                        <p:tgtEl>
                                          <p:spTgt spid="20"/>
                                        </p:tgtEl>
                                      </p:cBhvr>
                                    </p:animEffect>
                                  </p:childTnLst>
                                </p:cTn>
                              </p:par>
                            </p:childTnLst>
                          </p:cTn>
                        </p:par>
                        <p:par>
                          <p:cTn id="42" fill="hold">
                            <p:stCondLst>
                              <p:cond delay="500"/>
                            </p:stCondLst>
                            <p:childTnLst>
                              <p:par>
                                <p:cTn id="43" presetID="5"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checkerboard(across)">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checkerboard(across)">
                                      <p:cBhvr>
                                        <p:cTn id="50" dur="500"/>
                                        <p:tgtEl>
                                          <p:spTgt spid="22"/>
                                        </p:tgtEl>
                                      </p:cBhvr>
                                    </p:animEffect>
                                  </p:childTnLst>
                                </p:cTn>
                              </p:par>
                            </p:childTnLst>
                          </p:cTn>
                        </p:par>
                        <p:par>
                          <p:cTn id="51" fill="hold">
                            <p:stCondLst>
                              <p:cond delay="500"/>
                            </p:stCondLst>
                            <p:childTnLst>
                              <p:par>
                                <p:cTn id="52" presetID="5" presetClass="entr" presetSubtype="1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checkerboard(across)">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animBg="1" autoUpdateAnimBg="0"/>
      <p:bldP spid="17" grpId="0" animBg="1" autoUpdateAnimBg="0"/>
      <p:bldP spid="18" grpId="0" autoUpdateAnimBg="0"/>
      <p:bldP spid="19" grpId="0" autoUpdateAnimBg="0"/>
      <p:bldP spid="20" grpId="0" animBg="1" autoUpdateAnimBg="0"/>
      <p:bldP spid="21" grpId="0" autoUpdateAnimBg="0"/>
      <p:bldP spid="22" grpId="0" animBg="1" autoUpdateAnimBg="0"/>
      <p:bldP spid="23"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4567237"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44034"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44035" name="TextBox 5"/>
          <p:cNvSpPr txBox="1">
            <a:spLocks noChangeArrowheads="1"/>
          </p:cNvSpPr>
          <p:nvPr/>
        </p:nvSpPr>
        <p:spPr bwMode="auto">
          <a:xfrm>
            <a:off x="560388" y="193675"/>
            <a:ext cx="48752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深化应用型人才培养模式改革的重点</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8654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879725" cy="307975"/>
          </a:xfrm>
          <a:prstGeom prst="rect">
            <a:avLst/>
          </a:prstGeom>
          <a:noFill/>
          <a:ln w="9525">
            <a:noFill/>
            <a:miter lim="800000"/>
            <a:headEnd/>
            <a:tailEnd/>
          </a:ln>
        </p:spPr>
        <p:txBody>
          <a:bodyPr>
            <a:spAutoFit/>
          </a:bodyPr>
          <a:lstStyle/>
          <a:p>
            <a:r>
              <a:rPr lang="zh-CN" altLang="zh-CN" sz="1400" b="1">
                <a:latin typeface="Calibri" pitchFamily="34" charset="0"/>
              </a:rPr>
              <a:t>教育教学改革</a:t>
            </a:r>
            <a:endParaRPr lang="en-US" altLang="zh-CN" sz="1400" b="1">
              <a:latin typeface="Calibri" pitchFamily="34" charset="0"/>
            </a:endParaRPr>
          </a:p>
        </p:txBody>
      </p:sp>
      <p:sp>
        <p:nvSpPr>
          <p:cNvPr id="22" name="Rectangle 2"/>
          <p:cNvSpPr>
            <a:spLocks noChangeArrowheads="1"/>
          </p:cNvSpPr>
          <p:nvPr/>
        </p:nvSpPr>
        <p:spPr bwMode="auto">
          <a:xfrm>
            <a:off x="1138238" y="2403475"/>
            <a:ext cx="5400675" cy="431800"/>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3" name="Rectangle 3"/>
          <p:cNvSpPr>
            <a:spLocks noChangeArrowheads="1"/>
          </p:cNvSpPr>
          <p:nvPr/>
        </p:nvSpPr>
        <p:spPr bwMode="auto">
          <a:xfrm>
            <a:off x="1138238" y="2928938"/>
            <a:ext cx="5954712" cy="446087"/>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4" name="Text Box 27"/>
          <p:cNvSpPr txBox="1">
            <a:spLocks noChangeArrowheads="1"/>
          </p:cNvSpPr>
          <p:nvPr/>
        </p:nvSpPr>
        <p:spPr bwMode="auto">
          <a:xfrm>
            <a:off x="1276350" y="2884488"/>
            <a:ext cx="6464300" cy="412750"/>
          </a:xfrm>
          <a:prstGeom prst="rect">
            <a:avLst/>
          </a:prstGeom>
          <a:noFill/>
          <a:ln w="9525">
            <a:noFill/>
            <a:miter lim="800000"/>
            <a:headEnd/>
            <a:tailEnd/>
          </a:ln>
        </p:spPr>
        <p:txBody>
          <a:bodyPr>
            <a:spAutoFit/>
          </a:bodyPr>
          <a:lstStyle/>
          <a:p>
            <a:pPr marL="342900" indent="-342900" latinLnBrk="1">
              <a:lnSpc>
                <a:spcPct val="180000"/>
              </a:lnSpc>
            </a:pPr>
            <a:r>
              <a:rPr lang="zh-CN" altLang="en-US" sz="1400" b="1">
                <a:solidFill>
                  <a:srgbClr val="002060"/>
                </a:solidFill>
                <a:latin typeface="宋体" charset="-122"/>
                <a:sym typeface="仿宋_GB2312" pitchFamily="49" charset="-122"/>
              </a:rPr>
              <a:t>建立课程评估制度，建成校级精品课程</a:t>
            </a:r>
            <a:r>
              <a:rPr lang="zh-CN" altLang="zh-CN" sz="1400" b="1">
                <a:solidFill>
                  <a:srgbClr val="002060"/>
                </a:solidFill>
                <a:latin typeface="宋体" charset="-122"/>
                <a:sym typeface="仿宋_GB2312" pitchFamily="49" charset="-122"/>
              </a:rPr>
              <a:t>40</a:t>
            </a:r>
            <a:r>
              <a:rPr lang="zh-CN" altLang="en-US" sz="1400" b="1">
                <a:solidFill>
                  <a:srgbClr val="002060"/>
                </a:solidFill>
                <a:latin typeface="宋体" charset="-122"/>
                <a:sym typeface="仿宋_GB2312" pitchFamily="49" charset="-122"/>
              </a:rPr>
              <a:t>门</a:t>
            </a:r>
          </a:p>
        </p:txBody>
      </p:sp>
      <p:sp>
        <p:nvSpPr>
          <p:cNvPr id="25" name="Text Box 28"/>
          <p:cNvSpPr txBox="1">
            <a:spLocks noChangeArrowheads="1"/>
          </p:cNvSpPr>
          <p:nvPr/>
        </p:nvSpPr>
        <p:spPr bwMode="auto">
          <a:xfrm>
            <a:off x="1282700" y="2355850"/>
            <a:ext cx="6192838" cy="412750"/>
          </a:xfrm>
          <a:prstGeom prst="rect">
            <a:avLst/>
          </a:prstGeom>
          <a:noFill/>
          <a:ln w="9525">
            <a:noFill/>
            <a:miter lim="800000"/>
            <a:headEnd/>
            <a:tailEnd/>
          </a:ln>
        </p:spPr>
        <p:txBody>
          <a:bodyPr>
            <a:spAutoFit/>
          </a:bodyPr>
          <a:lstStyle/>
          <a:p>
            <a:pPr marL="342900" indent="-342900" latinLnBrk="1">
              <a:lnSpc>
                <a:spcPct val="180000"/>
              </a:lnSpc>
            </a:pPr>
            <a:r>
              <a:rPr lang="zh-CN" altLang="en-US" sz="1400" b="1">
                <a:solidFill>
                  <a:srgbClr val="002060"/>
                </a:solidFill>
                <a:latin typeface="宋体" charset="-122"/>
              </a:rPr>
              <a:t>探索与国内外高校合作，学分互认，</a:t>
            </a:r>
            <a:r>
              <a:rPr lang="en-US" altLang="zh-CN" sz="1400" b="1">
                <a:solidFill>
                  <a:srgbClr val="002060"/>
                </a:solidFill>
                <a:latin typeface="宋体" charset="-122"/>
              </a:rPr>
              <a:t>3+1</a:t>
            </a:r>
            <a:r>
              <a:rPr lang="zh-CN" altLang="en-US" sz="1400" b="1">
                <a:solidFill>
                  <a:srgbClr val="002060"/>
                </a:solidFill>
                <a:latin typeface="宋体" charset="-122"/>
              </a:rPr>
              <a:t>、</a:t>
            </a:r>
            <a:r>
              <a:rPr lang="en-US" altLang="zh-CN" sz="1400" b="1">
                <a:solidFill>
                  <a:srgbClr val="002060"/>
                </a:solidFill>
                <a:latin typeface="宋体" charset="-122"/>
              </a:rPr>
              <a:t>2+2</a:t>
            </a:r>
            <a:r>
              <a:rPr lang="zh-CN" altLang="en-US" sz="1400" b="1">
                <a:solidFill>
                  <a:srgbClr val="002060"/>
                </a:solidFill>
                <a:latin typeface="宋体" charset="-122"/>
              </a:rPr>
              <a:t>等合作办学模式</a:t>
            </a:r>
          </a:p>
        </p:txBody>
      </p:sp>
      <p:sp>
        <p:nvSpPr>
          <p:cNvPr id="26" name="Rectangle 3"/>
          <p:cNvSpPr>
            <a:spLocks noChangeArrowheads="1"/>
          </p:cNvSpPr>
          <p:nvPr/>
        </p:nvSpPr>
        <p:spPr bwMode="auto">
          <a:xfrm>
            <a:off x="1133475" y="3435350"/>
            <a:ext cx="5959475" cy="43497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7" name="Text Box 27"/>
          <p:cNvSpPr txBox="1">
            <a:spLocks noChangeArrowheads="1"/>
          </p:cNvSpPr>
          <p:nvPr/>
        </p:nvSpPr>
        <p:spPr bwMode="auto">
          <a:xfrm>
            <a:off x="1276350" y="3382963"/>
            <a:ext cx="6464300" cy="412750"/>
          </a:xfrm>
          <a:prstGeom prst="rect">
            <a:avLst/>
          </a:prstGeom>
          <a:noFill/>
          <a:ln w="9525">
            <a:noFill/>
            <a:miter lim="800000"/>
            <a:headEnd/>
            <a:tailEnd/>
          </a:ln>
        </p:spPr>
        <p:txBody>
          <a:bodyPr>
            <a:spAutoFit/>
          </a:bodyPr>
          <a:lstStyle/>
          <a:p>
            <a:pPr marL="342900" indent="-342900" latinLnBrk="1">
              <a:lnSpc>
                <a:spcPct val="180000"/>
              </a:lnSpc>
            </a:pPr>
            <a:r>
              <a:rPr lang="zh-CN" altLang="en-US" sz="1400" b="1">
                <a:solidFill>
                  <a:srgbClr val="002060"/>
                </a:solidFill>
                <a:latin typeface="宋体" charset="-122"/>
                <a:sym typeface="仿宋_GB2312" pitchFamily="49" charset="-122"/>
              </a:rPr>
              <a:t>推动教改教研成果应用于教学实践</a:t>
            </a:r>
          </a:p>
        </p:txBody>
      </p:sp>
      <p:sp>
        <p:nvSpPr>
          <p:cNvPr id="28" name="Rectangle 3"/>
          <p:cNvSpPr>
            <a:spLocks noChangeArrowheads="1"/>
          </p:cNvSpPr>
          <p:nvPr/>
        </p:nvSpPr>
        <p:spPr bwMode="auto">
          <a:xfrm>
            <a:off x="1133475" y="3940175"/>
            <a:ext cx="5167313" cy="434975"/>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29" name="Text Box 27"/>
          <p:cNvSpPr txBox="1">
            <a:spLocks noChangeArrowheads="1"/>
          </p:cNvSpPr>
          <p:nvPr/>
        </p:nvSpPr>
        <p:spPr bwMode="auto">
          <a:xfrm>
            <a:off x="1276350" y="3886200"/>
            <a:ext cx="6464300" cy="414338"/>
          </a:xfrm>
          <a:prstGeom prst="rect">
            <a:avLst/>
          </a:prstGeom>
          <a:noFill/>
          <a:ln w="9525">
            <a:noFill/>
            <a:miter lim="800000"/>
            <a:headEnd/>
            <a:tailEnd/>
          </a:ln>
        </p:spPr>
        <p:txBody>
          <a:bodyPr>
            <a:spAutoFit/>
          </a:bodyPr>
          <a:lstStyle/>
          <a:p>
            <a:pPr marL="342900" indent="-342900" latinLnBrk="1">
              <a:lnSpc>
                <a:spcPct val="180000"/>
              </a:lnSpc>
            </a:pPr>
            <a:r>
              <a:rPr lang="zh-CN" altLang="en-US" sz="1400" b="1">
                <a:solidFill>
                  <a:srgbClr val="002060"/>
                </a:solidFill>
                <a:latin typeface="宋体" charset="-122"/>
                <a:sym typeface="仿宋_GB2312" pitchFamily="49" charset="-122"/>
              </a:rPr>
              <a:t>实施项目教学模式</a:t>
            </a:r>
          </a:p>
        </p:txBody>
      </p:sp>
      <p:sp>
        <p:nvSpPr>
          <p:cNvPr id="30" name="Rectangle 2"/>
          <p:cNvSpPr>
            <a:spLocks noChangeArrowheads="1"/>
          </p:cNvSpPr>
          <p:nvPr/>
        </p:nvSpPr>
        <p:spPr bwMode="auto">
          <a:xfrm>
            <a:off x="1138238" y="1395413"/>
            <a:ext cx="5400675" cy="431800"/>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31" name="Rectangle 3"/>
          <p:cNvSpPr>
            <a:spLocks noChangeArrowheads="1"/>
          </p:cNvSpPr>
          <p:nvPr/>
        </p:nvSpPr>
        <p:spPr bwMode="auto">
          <a:xfrm>
            <a:off x="1138238" y="1900238"/>
            <a:ext cx="6602412" cy="446087"/>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32" name="Text Box 27"/>
          <p:cNvSpPr txBox="1">
            <a:spLocks noChangeArrowheads="1"/>
          </p:cNvSpPr>
          <p:nvPr/>
        </p:nvSpPr>
        <p:spPr bwMode="auto">
          <a:xfrm>
            <a:off x="1276350" y="1851025"/>
            <a:ext cx="6464300" cy="414338"/>
          </a:xfrm>
          <a:prstGeom prst="rect">
            <a:avLst/>
          </a:prstGeom>
          <a:noFill/>
          <a:ln w="9525">
            <a:noFill/>
            <a:miter lim="800000"/>
            <a:headEnd/>
            <a:tailEnd/>
          </a:ln>
        </p:spPr>
        <p:txBody>
          <a:bodyPr>
            <a:spAutoFit/>
          </a:bodyPr>
          <a:lstStyle/>
          <a:p>
            <a:pPr marL="342900" indent="-342900" latinLnBrk="1">
              <a:lnSpc>
                <a:spcPct val="180000"/>
              </a:lnSpc>
            </a:pPr>
            <a:r>
              <a:rPr lang="zh-CN" altLang="zh-CN" sz="1400" b="1">
                <a:solidFill>
                  <a:srgbClr val="002060"/>
                </a:solidFill>
                <a:latin typeface="宋体" charset="-122"/>
              </a:rPr>
              <a:t>扩大与企业结合、订单式培养等应用型人才培养的专业班</a:t>
            </a:r>
            <a:endParaRPr lang="zh-CN" altLang="en-US" sz="1400" b="1">
              <a:solidFill>
                <a:srgbClr val="002060"/>
              </a:solidFill>
              <a:latin typeface="宋体" charset="-122"/>
            </a:endParaRPr>
          </a:p>
        </p:txBody>
      </p:sp>
      <p:sp>
        <p:nvSpPr>
          <p:cNvPr id="33" name="Text Box 28"/>
          <p:cNvSpPr txBox="1">
            <a:spLocks noChangeArrowheads="1"/>
          </p:cNvSpPr>
          <p:nvPr/>
        </p:nvSpPr>
        <p:spPr bwMode="auto">
          <a:xfrm>
            <a:off x="1282700" y="1347788"/>
            <a:ext cx="6192838" cy="412750"/>
          </a:xfrm>
          <a:prstGeom prst="rect">
            <a:avLst/>
          </a:prstGeom>
          <a:noFill/>
          <a:ln w="9525">
            <a:noFill/>
            <a:miter lim="800000"/>
            <a:headEnd/>
            <a:tailEnd/>
          </a:ln>
        </p:spPr>
        <p:txBody>
          <a:bodyPr>
            <a:spAutoFit/>
          </a:bodyPr>
          <a:lstStyle/>
          <a:p>
            <a:pPr marL="342900" indent="-342900" latinLnBrk="1">
              <a:lnSpc>
                <a:spcPct val="180000"/>
              </a:lnSpc>
            </a:pPr>
            <a:r>
              <a:rPr lang="zh-CN" altLang="en-US" sz="1400" b="1">
                <a:solidFill>
                  <a:srgbClr val="002060"/>
                </a:solidFill>
                <a:latin typeface="宋体" charset="-122"/>
              </a:rPr>
              <a:t>深化以培养专业核心能力为核心的人才培养模式改革</a:t>
            </a:r>
          </a:p>
        </p:txBody>
      </p:sp>
      <p:sp>
        <p:nvSpPr>
          <p:cNvPr id="44052"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30</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5" presetClass="entr" presetSubtype="1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checkerboard(across)">
                                      <p:cBhvr>
                                        <p:cTn id="23" dur="500"/>
                                        <p:tgtEl>
                                          <p:spTgt spid="30"/>
                                        </p:tgtEl>
                                      </p:cBhvr>
                                    </p:animEffect>
                                  </p:childTnLst>
                                </p:cTn>
                              </p:par>
                            </p:childTnLst>
                          </p:cTn>
                        </p:par>
                        <p:par>
                          <p:cTn id="24" fill="hold">
                            <p:stCondLst>
                              <p:cond delay="3500"/>
                            </p:stCondLst>
                            <p:childTnLst>
                              <p:par>
                                <p:cTn id="25" presetID="5" presetClass="entr" presetSubtype="1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checkerboard(across)">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checkerboard(across)">
                                      <p:cBhvr>
                                        <p:cTn id="32" dur="500"/>
                                        <p:tgtEl>
                                          <p:spTgt spid="31"/>
                                        </p:tgtEl>
                                      </p:cBhvr>
                                    </p:animEffect>
                                  </p:childTnLst>
                                </p:cTn>
                              </p:par>
                            </p:childTnLst>
                          </p:cTn>
                        </p:par>
                        <p:par>
                          <p:cTn id="33" fill="hold">
                            <p:stCondLst>
                              <p:cond delay="500"/>
                            </p:stCondLst>
                            <p:childTnLst>
                              <p:par>
                                <p:cTn id="34" presetID="5" presetClass="entr" presetSubtype="1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checkerboard(across)">
                                      <p:cBhvr>
                                        <p:cTn id="36" dur="500"/>
                                        <p:tgtEl>
                                          <p:spTgt spid="32"/>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checkerboard(across)">
                                      <p:cBhvr>
                                        <p:cTn id="41" dur="500"/>
                                        <p:tgtEl>
                                          <p:spTgt spid="22"/>
                                        </p:tgtEl>
                                      </p:cBhvr>
                                    </p:animEffect>
                                  </p:childTnLst>
                                </p:cTn>
                              </p:par>
                            </p:childTnLst>
                          </p:cTn>
                        </p:par>
                        <p:par>
                          <p:cTn id="42" fill="hold">
                            <p:stCondLst>
                              <p:cond delay="500"/>
                            </p:stCondLst>
                            <p:childTnLst>
                              <p:par>
                                <p:cTn id="43" presetID="5" presetClass="entr" presetSubtype="1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checkerboard(across)">
                                      <p:cBhvr>
                                        <p:cTn id="45" dur="5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checkerboard(across)">
                                      <p:cBhvr>
                                        <p:cTn id="50" dur="500"/>
                                        <p:tgtEl>
                                          <p:spTgt spid="23"/>
                                        </p:tgtEl>
                                      </p:cBhvr>
                                    </p:animEffect>
                                  </p:childTnLst>
                                </p:cTn>
                              </p:par>
                            </p:childTnLst>
                          </p:cTn>
                        </p:par>
                        <p:par>
                          <p:cTn id="51" fill="hold">
                            <p:stCondLst>
                              <p:cond delay="500"/>
                            </p:stCondLst>
                            <p:childTnLst>
                              <p:par>
                                <p:cTn id="52" presetID="5" presetClass="entr" presetSubtype="1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checkerboard(across)">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checkerboard(across)">
                                      <p:cBhvr>
                                        <p:cTn id="59" dur="500"/>
                                        <p:tgtEl>
                                          <p:spTgt spid="26"/>
                                        </p:tgtEl>
                                      </p:cBhvr>
                                    </p:animEffect>
                                  </p:childTnLst>
                                </p:cTn>
                              </p:par>
                            </p:childTnLst>
                          </p:cTn>
                        </p:par>
                        <p:par>
                          <p:cTn id="60" fill="hold">
                            <p:stCondLst>
                              <p:cond delay="500"/>
                            </p:stCondLst>
                            <p:childTnLst>
                              <p:par>
                                <p:cTn id="61" presetID="5"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checkerboard(across)">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5" presetClass="entr" presetSubtype="1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checkerboard(across)">
                                      <p:cBhvr>
                                        <p:cTn id="68" dur="500"/>
                                        <p:tgtEl>
                                          <p:spTgt spid="28"/>
                                        </p:tgtEl>
                                      </p:cBhvr>
                                    </p:animEffect>
                                  </p:childTnLst>
                                </p:cTn>
                              </p:par>
                            </p:childTnLst>
                          </p:cTn>
                        </p:par>
                        <p:par>
                          <p:cTn id="69" fill="hold">
                            <p:stCondLst>
                              <p:cond delay="500"/>
                            </p:stCondLst>
                            <p:childTnLst>
                              <p:par>
                                <p:cTn id="70" presetID="5" presetClass="entr" presetSubtype="1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checkerboard(across)">
                                      <p:cBhvr>
                                        <p:cTn id="7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2" grpId="0" animBg="1" autoUpdateAnimBg="0"/>
      <p:bldP spid="23" grpId="0" animBg="1" autoUpdateAnimBg="0"/>
      <p:bldP spid="24" grpId="0" autoUpdateAnimBg="0"/>
      <p:bldP spid="25" grpId="0" autoUpdateAnimBg="0"/>
      <p:bldP spid="26" grpId="0" animBg="1" autoUpdateAnimBg="0"/>
      <p:bldP spid="27" grpId="0" autoUpdateAnimBg="0"/>
      <p:bldP spid="28" grpId="0" animBg="1" autoUpdateAnimBg="0"/>
      <p:bldP spid="29" grpId="0" autoUpdateAnimBg="0"/>
      <p:bldP spid="30" grpId="0" animBg="1" autoUpdateAnimBg="0"/>
      <p:bldP spid="31" grpId="0" animBg="1" autoUpdateAnimBg="0"/>
      <p:bldP spid="32" grpId="0" autoUpdateAnimBg="0"/>
      <p:bldP spid="33"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4567237"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45058"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45059" name="TextBox 5"/>
          <p:cNvSpPr txBox="1">
            <a:spLocks noChangeArrowheads="1"/>
          </p:cNvSpPr>
          <p:nvPr/>
        </p:nvSpPr>
        <p:spPr bwMode="auto">
          <a:xfrm>
            <a:off x="560388" y="193675"/>
            <a:ext cx="48752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深化应用型人才培养模式改革的重点</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3576637"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4248150" cy="307975"/>
          </a:xfrm>
          <a:prstGeom prst="rect">
            <a:avLst/>
          </a:prstGeom>
          <a:noFill/>
          <a:ln w="9525">
            <a:noFill/>
            <a:miter lim="800000"/>
            <a:headEnd/>
            <a:tailEnd/>
          </a:ln>
        </p:spPr>
        <p:txBody>
          <a:bodyPr>
            <a:spAutoFit/>
          </a:bodyPr>
          <a:lstStyle/>
          <a:p>
            <a:r>
              <a:rPr lang="zh-CN" altLang="en-US" sz="1400" b="1">
                <a:latin typeface="Calibri" pitchFamily="34" charset="0"/>
              </a:rPr>
              <a:t>加强专业建设，增强服务能力</a:t>
            </a:r>
            <a:endParaRPr lang="en-US" altLang="zh-CN" sz="1400" b="1">
              <a:latin typeface="Calibri" pitchFamily="34" charset="0"/>
            </a:endParaRPr>
          </a:p>
        </p:txBody>
      </p:sp>
      <p:sp>
        <p:nvSpPr>
          <p:cNvPr id="45064" name="15 CuadroTexto"/>
          <p:cNvSpPr txBox="1">
            <a:spLocks noChangeArrowheads="1"/>
          </p:cNvSpPr>
          <p:nvPr/>
        </p:nvSpPr>
        <p:spPr bwMode="auto">
          <a:xfrm>
            <a:off x="8129588" y="4803775"/>
            <a:ext cx="328612"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31</a:t>
            </a:r>
            <a:endParaRPr lang="es-ES" altLang="zh-CN" sz="1100" b="1">
              <a:solidFill>
                <a:schemeClr val="bg1"/>
              </a:solidFill>
              <a:latin typeface="Calibri" pitchFamily="34" charset="0"/>
            </a:endParaRPr>
          </a:p>
        </p:txBody>
      </p:sp>
      <p:sp>
        <p:nvSpPr>
          <p:cNvPr id="10" name="矩形 1"/>
          <p:cNvSpPr>
            <a:spLocks noChangeArrowheads="1"/>
          </p:cNvSpPr>
          <p:nvPr/>
        </p:nvSpPr>
        <p:spPr bwMode="auto">
          <a:xfrm>
            <a:off x="1498600" y="1503363"/>
            <a:ext cx="5376863" cy="708025"/>
          </a:xfrm>
          <a:prstGeom prst="rect">
            <a:avLst/>
          </a:prstGeom>
          <a:noFill/>
          <a:ln w="9525" algn="ctr">
            <a:noFill/>
            <a:miter lim="800000"/>
            <a:headEnd/>
            <a:tailEnd/>
          </a:ln>
        </p:spPr>
        <p:txBody>
          <a:bodyPr>
            <a:spAutoFit/>
          </a:bodyPr>
          <a:lstStyle/>
          <a:p>
            <a:r>
              <a:rPr lang="zh-CN" altLang="en-US" sz="2000" b="1">
                <a:solidFill>
                  <a:srgbClr val="C00000"/>
                </a:solidFill>
                <a:latin typeface="华文中宋"/>
                <a:ea typeface="华文楷体"/>
                <a:cs typeface="华文中宋"/>
              </a:rPr>
              <a:t>      按照工程教育认证标准，加强专业建设，</a:t>
            </a:r>
            <a:r>
              <a:rPr lang="zh-CN" altLang="en-US" sz="2000" b="1">
                <a:solidFill>
                  <a:srgbClr val="C00000"/>
                </a:solidFill>
                <a:latin typeface="新宋体" pitchFamily="49" charset="-122"/>
                <a:ea typeface="华文楷体"/>
                <a:cs typeface="Times New Roman" pitchFamily="18" charset="0"/>
              </a:rPr>
              <a:t>增强服务地方经济社会发展的能力</a:t>
            </a:r>
            <a:r>
              <a:rPr lang="zh-CN" altLang="en-US" sz="2000" b="1">
                <a:solidFill>
                  <a:srgbClr val="C00000"/>
                </a:solidFill>
                <a:latin typeface="华文中宋"/>
                <a:ea typeface="华文楷体"/>
                <a:cs typeface="华文中宋"/>
              </a:rPr>
              <a:t> 。</a:t>
            </a:r>
            <a:endParaRPr lang="zh-CN" altLang="zh-CN" sz="2000" b="1">
              <a:solidFill>
                <a:srgbClr val="C00000"/>
              </a:solidFill>
              <a:latin typeface="华文中宋"/>
              <a:ea typeface="华文楷体"/>
              <a:cs typeface="华文中宋"/>
            </a:endParaRPr>
          </a:p>
        </p:txBody>
      </p:sp>
      <p:sp>
        <p:nvSpPr>
          <p:cNvPr id="16" name="Rectangle 2"/>
          <p:cNvSpPr>
            <a:spLocks noChangeArrowheads="1"/>
          </p:cNvSpPr>
          <p:nvPr/>
        </p:nvSpPr>
        <p:spPr bwMode="auto">
          <a:xfrm>
            <a:off x="1547813" y="2341563"/>
            <a:ext cx="5400675" cy="431800"/>
          </a:xfrm>
          <a:prstGeom prst="rect">
            <a:avLst/>
          </a:prstGeom>
          <a:gradFill rotWithShape="1">
            <a:gsLst>
              <a:gs pos="0">
                <a:srgbClr val="33CCFF">
                  <a:alpha val="5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7" name="Rectangle 3"/>
          <p:cNvSpPr>
            <a:spLocks noChangeArrowheads="1"/>
          </p:cNvSpPr>
          <p:nvPr/>
        </p:nvSpPr>
        <p:spPr bwMode="auto">
          <a:xfrm>
            <a:off x="1547813" y="2846388"/>
            <a:ext cx="6048375" cy="446087"/>
          </a:xfrm>
          <a:prstGeom prst="rect">
            <a:avLst/>
          </a:prstGeom>
          <a:gradFill rotWithShape="1">
            <a:gsLst>
              <a:gs pos="0">
                <a:srgbClr val="33CCFF">
                  <a:alpha val="70000"/>
                </a:srgbClr>
              </a:gs>
              <a:gs pos="100000">
                <a:srgbClr val="185E76">
                  <a:alpha val="0"/>
                </a:srgbClr>
              </a:gs>
            </a:gsLst>
            <a:lin ang="0" scaled="1"/>
          </a:gradFill>
          <a:ln w="9525">
            <a:noFill/>
            <a:miter lim="800000"/>
            <a:headEnd/>
            <a:tailEnd/>
          </a:ln>
        </p:spPr>
        <p:txBody>
          <a:bodyPr wrap="none" anchor="ctr"/>
          <a:lstStyle/>
          <a:p>
            <a:pPr latinLnBrk="1"/>
            <a:endParaRPr lang="zh-CN" altLang="zh-CN" sz="1400" b="1">
              <a:solidFill>
                <a:srgbClr val="002060"/>
              </a:solidFill>
              <a:latin typeface="宋体" charset="-122"/>
            </a:endParaRPr>
          </a:p>
        </p:txBody>
      </p:sp>
      <p:sp>
        <p:nvSpPr>
          <p:cNvPr id="18" name="Text Box 27"/>
          <p:cNvSpPr txBox="1">
            <a:spLocks noChangeArrowheads="1"/>
          </p:cNvSpPr>
          <p:nvPr/>
        </p:nvSpPr>
        <p:spPr bwMode="auto">
          <a:xfrm>
            <a:off x="1684338" y="2797175"/>
            <a:ext cx="3679825" cy="481013"/>
          </a:xfrm>
          <a:prstGeom prst="rect">
            <a:avLst/>
          </a:prstGeom>
          <a:noFill/>
          <a:ln w="9525">
            <a:noFill/>
            <a:miter lim="800000"/>
            <a:headEnd/>
            <a:tailEnd/>
          </a:ln>
        </p:spPr>
        <p:txBody>
          <a:bodyPr>
            <a:spAutoFit/>
          </a:bodyPr>
          <a:lstStyle/>
          <a:p>
            <a:pPr marL="342900" indent="-342900" latinLnBrk="1">
              <a:lnSpc>
                <a:spcPct val="180000"/>
              </a:lnSpc>
            </a:pPr>
            <a:r>
              <a:rPr lang="en-US" altLang="zh-CN" sz="1400">
                <a:latin typeface="Calibri" pitchFamily="34" charset="0"/>
              </a:rPr>
              <a:t>2013</a:t>
            </a:r>
            <a:r>
              <a:rPr lang="zh-CN" altLang="en-US" sz="1400">
                <a:latin typeface="Calibri" pitchFamily="34" charset="0"/>
              </a:rPr>
              <a:t>年</a:t>
            </a:r>
            <a:r>
              <a:rPr lang="en-US" altLang="zh-CN" sz="1400">
                <a:latin typeface="Calibri" pitchFamily="34" charset="0"/>
              </a:rPr>
              <a:t>6</a:t>
            </a:r>
            <a:r>
              <a:rPr lang="zh-CN" altLang="en-US" sz="1400">
                <a:latin typeface="Calibri" pitchFamily="34" charset="0"/>
              </a:rPr>
              <a:t>月</a:t>
            </a:r>
            <a:r>
              <a:rPr lang="en-US" altLang="zh-CN" sz="1400">
                <a:latin typeface="Calibri" pitchFamily="34" charset="0"/>
              </a:rPr>
              <a:t>19</a:t>
            </a:r>
            <a:r>
              <a:rPr lang="zh-CN" altLang="en-US" sz="1400">
                <a:latin typeface="Calibri" pitchFamily="34" charset="0"/>
              </a:rPr>
              <a:t>日，加入</a:t>
            </a:r>
            <a:r>
              <a:rPr lang="en-US" altLang="zh-CN" sz="1400">
                <a:latin typeface="Calibri" pitchFamily="34" charset="0"/>
              </a:rPr>
              <a:t>《</a:t>
            </a:r>
            <a:r>
              <a:rPr lang="zh-CN" altLang="en-US" sz="1400">
                <a:latin typeface="Calibri" pitchFamily="34" charset="0"/>
              </a:rPr>
              <a:t>华盛顿协议</a:t>
            </a:r>
            <a:r>
              <a:rPr lang="en-US" altLang="zh-CN" sz="1400">
                <a:latin typeface="Calibri" pitchFamily="34" charset="0"/>
              </a:rPr>
              <a:t>》</a:t>
            </a:r>
            <a:r>
              <a:rPr lang="zh-CN" altLang="en-US" sz="1400">
                <a:latin typeface="Calibri" pitchFamily="34" charset="0"/>
              </a:rPr>
              <a:t>。  </a:t>
            </a:r>
          </a:p>
        </p:txBody>
      </p:sp>
      <p:sp>
        <p:nvSpPr>
          <p:cNvPr id="19" name="Text Box 28"/>
          <p:cNvSpPr txBox="1">
            <a:spLocks noChangeArrowheads="1"/>
          </p:cNvSpPr>
          <p:nvPr/>
        </p:nvSpPr>
        <p:spPr bwMode="auto">
          <a:xfrm>
            <a:off x="1692275" y="2293938"/>
            <a:ext cx="3455988" cy="479425"/>
          </a:xfrm>
          <a:prstGeom prst="rect">
            <a:avLst/>
          </a:prstGeom>
          <a:noFill/>
          <a:ln w="9525">
            <a:noFill/>
            <a:miter lim="800000"/>
            <a:headEnd/>
            <a:tailEnd/>
          </a:ln>
        </p:spPr>
        <p:txBody>
          <a:bodyPr>
            <a:spAutoFit/>
          </a:bodyPr>
          <a:lstStyle/>
          <a:p>
            <a:pPr marL="342900" indent="-342900" latinLnBrk="1">
              <a:lnSpc>
                <a:spcPct val="180000"/>
              </a:lnSpc>
            </a:pPr>
            <a:r>
              <a:rPr lang="en-US" altLang="zh-CN" sz="1400">
                <a:latin typeface="Calibri" pitchFamily="34" charset="0"/>
              </a:rPr>
              <a:t>2005</a:t>
            </a:r>
            <a:r>
              <a:rPr lang="zh-CN" altLang="en-US" sz="1400">
                <a:latin typeface="Calibri" pitchFamily="34" charset="0"/>
              </a:rPr>
              <a:t>年，开始开展工程教育认证 。</a:t>
            </a:r>
          </a:p>
        </p:txBody>
      </p:sp>
      <p:sp>
        <p:nvSpPr>
          <p:cNvPr id="20" name="Rectangle 10"/>
          <p:cNvSpPr>
            <a:spLocks noChangeArrowheads="1"/>
          </p:cNvSpPr>
          <p:nvPr/>
        </p:nvSpPr>
        <p:spPr bwMode="auto">
          <a:xfrm>
            <a:off x="1547813" y="3397250"/>
            <a:ext cx="4911725" cy="830263"/>
          </a:xfrm>
          <a:prstGeom prst="rect">
            <a:avLst/>
          </a:prstGeom>
          <a:noFill/>
          <a:ln w="9525">
            <a:noFill/>
            <a:miter lim="800000"/>
            <a:headEnd/>
            <a:tailEnd/>
          </a:ln>
        </p:spPr>
        <p:txBody>
          <a:bodyPr wrap="none" anchor="ctr">
            <a:spAutoFit/>
          </a:bodyPr>
          <a:lstStyle/>
          <a:p>
            <a:pPr algn="ctr">
              <a:lnSpc>
                <a:spcPct val="150000"/>
              </a:lnSpc>
            </a:pPr>
            <a:r>
              <a:rPr lang="zh-CN" altLang="en-US" sz="1600" b="1">
                <a:latin typeface="Calibri" pitchFamily="34" charset="0"/>
              </a:rPr>
              <a:t>通用标准：</a:t>
            </a:r>
            <a:r>
              <a:rPr lang="zh-CN" altLang="en-US" sz="1600">
                <a:latin typeface="Calibri" pitchFamily="34" charset="0"/>
              </a:rPr>
              <a:t>学生、培养目标、毕业要求、持续改进、</a:t>
            </a:r>
          </a:p>
          <a:p>
            <a:pPr algn="ctr">
              <a:lnSpc>
                <a:spcPct val="150000"/>
              </a:lnSpc>
            </a:pPr>
            <a:r>
              <a:rPr lang="zh-CN" altLang="en-US" sz="1600">
                <a:latin typeface="Calibri" pitchFamily="34" charset="0"/>
              </a:rPr>
              <a:t>        课程体系、师资队伍、支持条件。</a:t>
            </a:r>
          </a:p>
        </p:txBody>
      </p:sp>
      <p:sp>
        <p:nvSpPr>
          <p:cNvPr id="21" name="Rectangle 11"/>
          <p:cNvSpPr>
            <a:spLocks noChangeArrowheads="1"/>
          </p:cNvSpPr>
          <p:nvPr/>
        </p:nvSpPr>
        <p:spPr bwMode="auto">
          <a:xfrm>
            <a:off x="1547813" y="4300538"/>
            <a:ext cx="5735637" cy="338137"/>
          </a:xfrm>
          <a:prstGeom prst="rect">
            <a:avLst/>
          </a:prstGeom>
          <a:noFill/>
          <a:ln w="9525">
            <a:noFill/>
            <a:miter lim="800000"/>
            <a:headEnd/>
            <a:tailEnd/>
          </a:ln>
        </p:spPr>
        <p:txBody>
          <a:bodyPr wrap="none">
            <a:spAutoFit/>
          </a:bodyPr>
          <a:lstStyle/>
          <a:p>
            <a:r>
              <a:rPr lang="zh-CN" altLang="en-US" sz="1600" b="1">
                <a:latin typeface="Calibri" pitchFamily="34" charset="0"/>
              </a:rPr>
              <a:t>专业补充标准：</a:t>
            </a:r>
            <a:r>
              <a:rPr lang="zh-CN" altLang="en-US" sz="1600">
                <a:latin typeface="Calibri" pitchFamily="34" charset="0"/>
              </a:rPr>
              <a:t>按专业对课程体系中的各类课程提出了规定。</a:t>
            </a:r>
            <a:endParaRPr lang="zh-CN" altLang="en-US" sz="1600" b="1">
              <a:latin typeface="Calibri" pitchFamily="34" charset="0"/>
            </a:endParaRPr>
          </a:p>
        </p:txBody>
      </p:sp>
      <p:sp>
        <p:nvSpPr>
          <p:cNvPr id="22" name="矩形标注 21"/>
          <p:cNvSpPr/>
          <p:nvPr/>
        </p:nvSpPr>
        <p:spPr>
          <a:xfrm>
            <a:off x="6732588" y="3579813"/>
            <a:ext cx="1439862" cy="647700"/>
          </a:xfrm>
          <a:prstGeom prst="wedgeRectCallout">
            <a:avLst>
              <a:gd name="adj1" fmla="val -94449"/>
              <a:gd name="adj2" fmla="val -130008"/>
            </a:avLst>
          </a:prstGeom>
          <a:solidFill>
            <a:srgbClr val="04AEDA"/>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200" dirty="0"/>
              <a:t>1989</a:t>
            </a:r>
            <a:r>
              <a:rPr lang="zh-CN" altLang="en-US" sz="1200" dirty="0"/>
              <a:t>年成立，国际上最具影响力的工程教育互认协议。</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3000"/>
                            </p:stCondLst>
                            <p:childTnLst>
                              <p:par>
                                <p:cTn id="21" presetID="5"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heckerboard(across)">
                                      <p:cBhvr>
                                        <p:cTn id="28" dur="500"/>
                                        <p:tgtEl>
                                          <p:spTgt spid="16"/>
                                        </p:tgtEl>
                                      </p:cBhvr>
                                    </p:animEffect>
                                  </p:childTnLst>
                                </p:cTn>
                              </p:par>
                            </p:childTnLst>
                          </p:cTn>
                        </p:par>
                        <p:par>
                          <p:cTn id="29" fill="hold">
                            <p:stCondLst>
                              <p:cond delay="500"/>
                            </p:stCondLst>
                            <p:childTnLst>
                              <p:par>
                                <p:cTn id="30" presetID="5" presetClass="entr" presetSubtype="1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heckerboard(across)">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checkerboard(across)">
                                      <p:cBhvr>
                                        <p:cTn id="37" dur="500"/>
                                        <p:tgtEl>
                                          <p:spTgt spid="17"/>
                                        </p:tgtEl>
                                      </p:cBhvr>
                                    </p:animEffect>
                                  </p:childTnLst>
                                </p:cTn>
                              </p:par>
                            </p:childTnLst>
                          </p:cTn>
                        </p:par>
                        <p:par>
                          <p:cTn id="38" fill="hold">
                            <p:stCondLst>
                              <p:cond delay="500"/>
                            </p:stCondLst>
                            <p:childTnLst>
                              <p:par>
                                <p:cTn id="39" presetID="5" presetClass="entr" presetSubtype="1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checkerboard(across)">
                                      <p:cBhvr>
                                        <p:cTn id="41" dur="500"/>
                                        <p:tgtEl>
                                          <p:spTgt spid="18"/>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up)">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 to="" calcmode="lin" valueType="num">
                                      <p:cBhvr>
                                        <p:cTn id="50" dur="1" fill="hold"/>
                                        <p:tgtEl>
                                          <p:spTgt spid="20"/>
                                        </p:tgtEl>
                                        <p:attrNameLst>
                                          <p:attrName/>
                                        </p:attrNameLst>
                                      </p:cBhvr>
                                    </p:anim>
                                  </p:childTnLst>
                                </p:cTn>
                              </p:par>
                            </p:childTnLst>
                          </p:cTn>
                        </p:par>
                        <p:par>
                          <p:cTn id="51" fill="hold">
                            <p:stCondLst>
                              <p:cond delay="0"/>
                            </p:stCondLst>
                            <p:childTnLst>
                              <p:par>
                                <p:cTn id="52" presetID="24"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to="" calcmode="lin" valueType="num">
                                      <p:cBhvr>
                                        <p:cTn id="54" dur="1" fill="hold"/>
                                        <p:tgtEl>
                                          <p:spTgt spid="2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0" grpId="0"/>
      <p:bldP spid="16" grpId="0" animBg="1" autoUpdateAnimBg="0"/>
      <p:bldP spid="17" grpId="0" animBg="1" autoUpdateAnimBg="0"/>
      <p:bldP spid="18" grpId="0" autoUpdateAnimBg="0"/>
      <p:bldP spid="19" grpId="0" autoUpdateAnimBg="0"/>
      <p:bldP spid="20" grpId="0"/>
      <p:bldP spid="21" grpId="0"/>
      <p:bldP spid="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a:spLocks noChangeArrowheads="1"/>
          </p:cNvSpPr>
          <p:nvPr/>
        </p:nvSpPr>
        <p:spPr bwMode="auto">
          <a:xfrm>
            <a:off x="3308350" y="1635125"/>
            <a:ext cx="2190750" cy="923925"/>
          </a:xfrm>
          <a:prstGeom prst="rect">
            <a:avLst/>
          </a:prstGeom>
          <a:noFill/>
          <a:ln w="9525">
            <a:noFill/>
            <a:miter lim="800000"/>
            <a:headEnd/>
            <a:tailEnd/>
          </a:ln>
        </p:spPr>
        <p:txBody>
          <a:bodyPr wrap="none">
            <a:spAutoFit/>
          </a:bodyPr>
          <a:lstStyle/>
          <a:p>
            <a:pPr algn="ctr"/>
            <a:r>
              <a:rPr lang="zh-CN" altLang="en-US" sz="5400" b="1">
                <a:solidFill>
                  <a:srgbClr val="04AEDA"/>
                </a:solidFill>
                <a:latin typeface="微软雅黑"/>
                <a:ea typeface="微软雅黑"/>
                <a:cs typeface="微软雅黑"/>
              </a:rPr>
              <a:t>谢   谢</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3 CuadroTexto"/>
          <p:cNvSpPr txBox="1">
            <a:spLocks noChangeArrowheads="1"/>
          </p:cNvSpPr>
          <p:nvPr/>
        </p:nvSpPr>
        <p:spPr bwMode="auto">
          <a:xfrm>
            <a:off x="7705725" y="4822825"/>
            <a:ext cx="263525" cy="277813"/>
          </a:xfrm>
          <a:prstGeom prst="rect">
            <a:avLst/>
          </a:prstGeom>
          <a:noFill/>
          <a:ln w="9525">
            <a:noFill/>
            <a:miter lim="800000"/>
            <a:headEnd/>
            <a:tailEnd/>
          </a:ln>
        </p:spPr>
        <p:txBody>
          <a:bodyPr wrap="none">
            <a:spAutoFit/>
          </a:bodyPr>
          <a:lstStyle/>
          <a:p>
            <a:pPr algn="ctr"/>
            <a:r>
              <a:rPr lang="en-US" altLang="zh-CN" sz="1200" b="1">
                <a:solidFill>
                  <a:srgbClr val="04AEDA"/>
                </a:solidFill>
                <a:latin typeface="Calibri" pitchFamily="34" charset="0"/>
              </a:rPr>
              <a:t>1</a:t>
            </a:r>
            <a:endParaRPr lang="es-ES" altLang="zh-CN" sz="1200" b="1">
              <a:solidFill>
                <a:srgbClr val="04AEDA"/>
              </a:solidFill>
              <a:latin typeface="Calibri" pitchFamily="34" charset="0"/>
            </a:endParaRPr>
          </a:p>
        </p:txBody>
      </p:sp>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6387"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16388"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对高校转型发展的理解</a:t>
            </a:r>
            <a:endParaRPr lang="zh-CN" altLang="en-US" sz="2000" b="1">
              <a:latin typeface="微软雅黑"/>
              <a:ea typeface="微软雅黑"/>
              <a:cs typeface="微软雅黑"/>
            </a:endParaRPr>
          </a:p>
        </p:txBody>
      </p:sp>
      <p:sp>
        <p:nvSpPr>
          <p:cNvPr id="10" name="TextBox 1"/>
          <p:cNvSpPr txBox="1">
            <a:spLocks noChangeArrowheads="1"/>
          </p:cNvSpPr>
          <p:nvPr/>
        </p:nvSpPr>
        <p:spPr bwMode="auto">
          <a:xfrm>
            <a:off x="1042988" y="1708150"/>
            <a:ext cx="6289675" cy="1938338"/>
          </a:xfrm>
          <a:prstGeom prst="rect">
            <a:avLst/>
          </a:prstGeom>
          <a:noFill/>
          <a:ln w="9525">
            <a:noFill/>
            <a:miter lim="800000"/>
            <a:headEnd/>
            <a:tailEnd/>
          </a:ln>
        </p:spPr>
        <p:txBody>
          <a:bodyPr>
            <a:spAutoFit/>
          </a:bodyPr>
          <a:lstStyle/>
          <a:p>
            <a:pPr>
              <a:lnSpc>
                <a:spcPct val="150000"/>
              </a:lnSpc>
            </a:pPr>
            <a:r>
              <a:rPr lang="en-US" altLang="zh-CN" sz="2000" b="1">
                <a:solidFill>
                  <a:srgbClr val="FF0000"/>
                </a:solidFill>
                <a:latin typeface="华文中宋"/>
                <a:ea typeface="华文中宋"/>
                <a:cs typeface="华文中宋"/>
              </a:rPr>
              <a:t>    </a:t>
            </a:r>
            <a:r>
              <a:rPr lang="zh-CN" altLang="zh-CN" sz="2000" b="1">
                <a:solidFill>
                  <a:srgbClr val="FF0000"/>
                </a:solidFill>
                <a:latin typeface="华文中宋"/>
                <a:ea typeface="华文中宋"/>
                <a:cs typeface="华文中宋"/>
              </a:rPr>
              <a:t>要引导部分地方本科高校向应用型转变</a:t>
            </a:r>
          </a:p>
          <a:p>
            <a:pPr>
              <a:lnSpc>
                <a:spcPct val="150000"/>
              </a:lnSpc>
            </a:pPr>
            <a:r>
              <a:rPr lang="en-US" altLang="zh-CN" sz="2000" b="1">
                <a:solidFill>
                  <a:srgbClr val="FF0000"/>
                </a:solidFill>
                <a:latin typeface="华文中宋"/>
                <a:ea typeface="华文中宋"/>
                <a:cs typeface="华文中宋"/>
              </a:rPr>
              <a:t>         	  ------</a:t>
            </a:r>
            <a:r>
              <a:rPr lang="zh-CN" altLang="zh-CN" sz="2000" b="1">
                <a:solidFill>
                  <a:srgbClr val="FF0000"/>
                </a:solidFill>
                <a:latin typeface="华文中宋"/>
                <a:ea typeface="华文中宋"/>
                <a:cs typeface="华文中宋"/>
              </a:rPr>
              <a:t>李克强总理《政府工作报告》</a:t>
            </a:r>
          </a:p>
          <a:p>
            <a:pPr>
              <a:lnSpc>
                <a:spcPct val="150000"/>
              </a:lnSpc>
            </a:pPr>
            <a:endParaRPr lang="en-US" altLang="zh-CN" sz="2000" b="1">
              <a:solidFill>
                <a:srgbClr val="FF0000"/>
              </a:solidFill>
              <a:latin typeface="华文中宋"/>
              <a:ea typeface="华文中宋"/>
              <a:cs typeface="华文中宋"/>
            </a:endParaRPr>
          </a:p>
          <a:p>
            <a:pPr>
              <a:lnSpc>
                <a:spcPct val="150000"/>
              </a:lnSpc>
            </a:pPr>
            <a:r>
              <a:rPr lang="en-US" altLang="zh-CN" sz="2000" b="1">
                <a:solidFill>
                  <a:srgbClr val="FF0000"/>
                </a:solidFill>
                <a:latin typeface="华文中宋"/>
                <a:ea typeface="华文中宋"/>
                <a:cs typeface="华文中宋"/>
              </a:rPr>
              <a:t>              	 </a:t>
            </a:r>
            <a:r>
              <a:rPr lang="zh-CN" altLang="zh-CN" sz="2000" b="1">
                <a:solidFill>
                  <a:srgbClr val="FF0000"/>
                </a:solidFill>
                <a:latin typeface="华文中宋"/>
                <a:ea typeface="华文中宋"/>
                <a:cs typeface="华文中宋"/>
              </a:rPr>
              <a:t>国家的重大战略部署</a:t>
            </a:r>
            <a:endParaRPr lang="zh-CN" altLang="en-US" sz="2000" b="1">
              <a:solidFill>
                <a:srgbClr val="FF0000"/>
              </a:solidFill>
              <a:latin typeface="华文中宋"/>
              <a:ea typeface="华文中宋"/>
              <a:cs typeface="华文中宋"/>
            </a:endParaRPr>
          </a:p>
        </p:txBody>
      </p:sp>
      <p:sp>
        <p:nvSpPr>
          <p:cNvPr id="8" name="矩形 7"/>
          <p:cNvSpPr/>
          <p:nvPr/>
        </p:nvSpPr>
        <p:spPr>
          <a:xfrm>
            <a:off x="1130300" y="1035050"/>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987425"/>
            <a:ext cx="438150" cy="371475"/>
          </a:xfrm>
          <a:prstGeom prst="rect">
            <a:avLst/>
          </a:prstGeom>
          <a:noFill/>
          <a:ln w="9525">
            <a:noFill/>
            <a:miter lim="800000"/>
            <a:headEnd/>
            <a:tailEnd/>
          </a:ln>
        </p:spPr>
      </p:pic>
      <p:cxnSp>
        <p:nvCxnSpPr>
          <p:cNvPr id="14" name="直接连接符 13"/>
          <p:cNvCxnSpPr/>
          <p:nvPr/>
        </p:nvCxnSpPr>
        <p:spPr>
          <a:xfrm>
            <a:off x="1490663" y="1358900"/>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1019175"/>
            <a:ext cx="3960812" cy="307975"/>
          </a:xfrm>
          <a:prstGeom prst="rect">
            <a:avLst/>
          </a:prstGeom>
          <a:noFill/>
          <a:ln w="9525">
            <a:noFill/>
            <a:miter lim="800000"/>
            <a:headEnd/>
            <a:tailEnd/>
          </a:ln>
        </p:spPr>
        <p:txBody>
          <a:bodyPr>
            <a:spAutoFit/>
          </a:bodyPr>
          <a:lstStyle/>
          <a:p>
            <a:r>
              <a:rPr lang="zh-CN" altLang="zh-CN" sz="1400" b="1">
                <a:latin typeface="Calibri" pitchFamily="34" charset="0"/>
              </a:rPr>
              <a:t>走应用型办学道路</a:t>
            </a:r>
            <a:r>
              <a:rPr lang="zh-CN" altLang="en-US" sz="1400" b="1">
                <a:latin typeface="Calibri" pitchFamily="34" charset="0"/>
              </a:rPr>
              <a:t>，</a:t>
            </a:r>
            <a:r>
              <a:rPr lang="zh-CN" altLang="zh-CN" sz="1400" b="1">
                <a:latin typeface="Calibri" pitchFamily="34" charset="0"/>
              </a:rPr>
              <a:t>以技术为导向实施科研教学</a:t>
            </a:r>
            <a:endParaRPr lang="en-US" altLang="zh-CN" sz="1400" b="1">
              <a:latin typeface="Calibri" pitchFamily="34" charset="0"/>
            </a:endParaRPr>
          </a:p>
        </p:txBody>
      </p:sp>
      <p:sp>
        <p:nvSpPr>
          <p:cNvPr id="16394"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3</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3"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13 CuadroTexto"/>
          <p:cNvSpPr txBox="1">
            <a:spLocks noChangeArrowheads="1"/>
          </p:cNvSpPr>
          <p:nvPr/>
        </p:nvSpPr>
        <p:spPr bwMode="auto">
          <a:xfrm>
            <a:off x="7705725" y="4822825"/>
            <a:ext cx="263525" cy="277813"/>
          </a:xfrm>
          <a:prstGeom prst="rect">
            <a:avLst/>
          </a:prstGeom>
          <a:noFill/>
          <a:ln w="9525">
            <a:noFill/>
            <a:miter lim="800000"/>
            <a:headEnd/>
            <a:tailEnd/>
          </a:ln>
        </p:spPr>
        <p:txBody>
          <a:bodyPr wrap="none">
            <a:spAutoFit/>
          </a:bodyPr>
          <a:lstStyle/>
          <a:p>
            <a:pPr algn="ctr"/>
            <a:r>
              <a:rPr lang="en-US" altLang="zh-CN" sz="1200" b="1">
                <a:solidFill>
                  <a:srgbClr val="04AEDA"/>
                </a:solidFill>
                <a:latin typeface="Calibri" pitchFamily="34" charset="0"/>
              </a:rPr>
              <a:t>1</a:t>
            </a:r>
            <a:endParaRPr lang="es-ES" altLang="zh-CN" sz="1200" b="1">
              <a:solidFill>
                <a:srgbClr val="04AEDA"/>
              </a:solidFill>
              <a:latin typeface="Calibri" pitchFamily="34" charset="0"/>
            </a:endParaRPr>
          </a:p>
        </p:txBody>
      </p:sp>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7411"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17412"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对高校转型发展的理解</a:t>
            </a:r>
            <a:endParaRPr lang="zh-CN" altLang="en-US" sz="2000" b="1">
              <a:latin typeface="微软雅黑"/>
              <a:ea typeface="微软雅黑"/>
              <a:cs typeface="微软雅黑"/>
            </a:endParaRPr>
          </a:p>
        </p:txBody>
      </p:sp>
      <p:sp>
        <p:nvSpPr>
          <p:cNvPr id="8" name="矩形 7"/>
          <p:cNvSpPr/>
          <p:nvPr/>
        </p:nvSpPr>
        <p:spPr>
          <a:xfrm>
            <a:off x="1130300" y="1035050"/>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987425"/>
            <a:ext cx="438150" cy="371475"/>
          </a:xfrm>
          <a:prstGeom prst="rect">
            <a:avLst/>
          </a:prstGeom>
          <a:noFill/>
          <a:ln w="9525">
            <a:noFill/>
            <a:miter lim="800000"/>
            <a:headEnd/>
            <a:tailEnd/>
          </a:ln>
        </p:spPr>
      </p:pic>
      <p:cxnSp>
        <p:nvCxnSpPr>
          <p:cNvPr id="14" name="直接连接符 13"/>
          <p:cNvCxnSpPr/>
          <p:nvPr/>
        </p:nvCxnSpPr>
        <p:spPr>
          <a:xfrm>
            <a:off x="1490663" y="1358900"/>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1019175"/>
            <a:ext cx="3960812" cy="307975"/>
          </a:xfrm>
          <a:prstGeom prst="rect">
            <a:avLst/>
          </a:prstGeom>
          <a:noFill/>
          <a:ln w="9525">
            <a:noFill/>
            <a:miter lim="800000"/>
            <a:headEnd/>
            <a:tailEnd/>
          </a:ln>
        </p:spPr>
        <p:txBody>
          <a:bodyPr>
            <a:spAutoFit/>
          </a:bodyPr>
          <a:lstStyle/>
          <a:p>
            <a:r>
              <a:rPr lang="zh-CN" altLang="zh-CN" sz="1400" b="1">
                <a:latin typeface="Calibri" pitchFamily="34" charset="0"/>
              </a:rPr>
              <a:t>走应用型办学道路</a:t>
            </a:r>
            <a:r>
              <a:rPr lang="zh-CN" altLang="en-US" sz="1400" b="1">
                <a:latin typeface="Calibri" pitchFamily="34" charset="0"/>
              </a:rPr>
              <a:t>，</a:t>
            </a:r>
            <a:r>
              <a:rPr lang="zh-CN" altLang="zh-CN" sz="1400" b="1">
                <a:latin typeface="Calibri" pitchFamily="34" charset="0"/>
              </a:rPr>
              <a:t>以技术为导向实施科研教学</a:t>
            </a:r>
            <a:endParaRPr lang="en-US" altLang="zh-CN" sz="1400" b="1">
              <a:latin typeface="Calibri" pitchFamily="34" charset="0"/>
            </a:endParaRPr>
          </a:p>
        </p:txBody>
      </p:sp>
      <p:sp>
        <p:nvSpPr>
          <p:cNvPr id="16" name="矩形 1"/>
          <p:cNvSpPr>
            <a:spLocks noChangeArrowheads="1"/>
          </p:cNvSpPr>
          <p:nvPr/>
        </p:nvSpPr>
        <p:spPr bwMode="auto">
          <a:xfrm>
            <a:off x="1908175" y="2284413"/>
            <a:ext cx="4967288" cy="917575"/>
          </a:xfrm>
          <a:prstGeom prst="rect">
            <a:avLst/>
          </a:prstGeom>
          <a:noFill/>
          <a:ln w="9525">
            <a:noFill/>
            <a:miter lim="800000"/>
            <a:headEnd/>
            <a:tailEnd/>
          </a:ln>
        </p:spPr>
        <p:txBody>
          <a:bodyPr>
            <a:spAutoFit/>
          </a:bodyPr>
          <a:lstStyle/>
          <a:p>
            <a:pPr>
              <a:lnSpc>
                <a:spcPct val="150000"/>
              </a:lnSpc>
            </a:pPr>
            <a:r>
              <a:rPr lang="zh-CN" altLang="zh-CN">
                <a:solidFill>
                  <a:srgbClr val="0070C0"/>
                </a:solidFill>
                <a:latin typeface="华文中宋"/>
                <a:ea typeface="华文中宋"/>
                <a:cs typeface="华文中宋"/>
              </a:rPr>
              <a:t>表现：学生实习问题解决不好</a:t>
            </a:r>
          </a:p>
          <a:p>
            <a:pPr>
              <a:lnSpc>
                <a:spcPct val="150000"/>
              </a:lnSpc>
            </a:pPr>
            <a:r>
              <a:rPr lang="en-US" altLang="zh-CN">
                <a:solidFill>
                  <a:srgbClr val="0070C0"/>
                </a:solidFill>
                <a:latin typeface="华文中宋"/>
                <a:ea typeface="华文中宋"/>
                <a:cs typeface="华文中宋"/>
              </a:rPr>
              <a:t>           </a:t>
            </a:r>
            <a:r>
              <a:rPr lang="zh-CN" altLang="zh-CN">
                <a:solidFill>
                  <a:srgbClr val="0070C0"/>
                </a:solidFill>
                <a:latin typeface="华文中宋"/>
                <a:ea typeface="华文中宋"/>
                <a:cs typeface="华文中宋"/>
              </a:rPr>
              <a:t>教师实践素养</a:t>
            </a:r>
            <a:r>
              <a:rPr lang="zh-CN" altLang="en-US">
                <a:solidFill>
                  <a:srgbClr val="0070C0"/>
                </a:solidFill>
                <a:latin typeface="华文中宋"/>
                <a:ea typeface="华文中宋"/>
                <a:cs typeface="华文中宋"/>
              </a:rPr>
              <a:t>不高</a:t>
            </a:r>
          </a:p>
        </p:txBody>
      </p:sp>
      <p:sp>
        <p:nvSpPr>
          <p:cNvPr id="17" name="TextBox 2"/>
          <p:cNvSpPr txBox="1">
            <a:spLocks noChangeArrowheads="1"/>
          </p:cNvSpPr>
          <p:nvPr/>
        </p:nvSpPr>
        <p:spPr bwMode="auto">
          <a:xfrm>
            <a:off x="1947863" y="1708150"/>
            <a:ext cx="3416300" cy="442913"/>
          </a:xfrm>
          <a:prstGeom prst="rect">
            <a:avLst/>
          </a:prstGeom>
          <a:noFill/>
          <a:ln w="9525">
            <a:noFill/>
            <a:miter lim="800000"/>
            <a:headEnd/>
            <a:tailEnd/>
          </a:ln>
        </p:spPr>
        <p:txBody>
          <a:bodyPr wrap="none">
            <a:spAutoFit/>
          </a:bodyPr>
          <a:lstStyle/>
          <a:p>
            <a:pPr>
              <a:lnSpc>
                <a:spcPct val="150000"/>
              </a:lnSpc>
            </a:pPr>
            <a:r>
              <a:rPr lang="zh-CN" altLang="zh-CN">
                <a:solidFill>
                  <a:srgbClr val="0070C0"/>
                </a:solidFill>
                <a:latin typeface="华文中宋"/>
                <a:ea typeface="华文中宋"/>
                <a:cs typeface="华文中宋"/>
              </a:rPr>
              <a:t>现状：高等院校中技术教育薄弱</a:t>
            </a:r>
          </a:p>
        </p:txBody>
      </p:sp>
      <p:sp>
        <p:nvSpPr>
          <p:cNvPr id="18" name="TextBox 3"/>
          <p:cNvSpPr txBox="1">
            <a:spLocks noChangeArrowheads="1"/>
          </p:cNvSpPr>
          <p:nvPr/>
        </p:nvSpPr>
        <p:spPr bwMode="auto">
          <a:xfrm>
            <a:off x="1116013" y="3576638"/>
            <a:ext cx="6985000" cy="442912"/>
          </a:xfrm>
          <a:prstGeom prst="rect">
            <a:avLst/>
          </a:prstGeom>
          <a:noFill/>
          <a:ln w="9525">
            <a:noFill/>
            <a:miter lim="800000"/>
            <a:headEnd/>
            <a:tailEnd/>
          </a:ln>
        </p:spPr>
        <p:txBody>
          <a:bodyPr>
            <a:spAutoFit/>
          </a:bodyPr>
          <a:lstStyle/>
          <a:p>
            <a:pPr>
              <a:lnSpc>
                <a:spcPct val="150000"/>
              </a:lnSpc>
            </a:pPr>
            <a:r>
              <a:rPr lang="zh-CN" altLang="en-US" b="1">
                <a:solidFill>
                  <a:srgbClr val="0070C0"/>
                </a:solidFill>
                <a:latin typeface="华文中宋"/>
                <a:ea typeface="华文中宋"/>
                <a:cs typeface="华文中宋"/>
              </a:rPr>
              <a:t>一批高校</a:t>
            </a:r>
            <a:r>
              <a:rPr lang="zh-CN" altLang="zh-CN" b="1">
                <a:solidFill>
                  <a:srgbClr val="0070C0"/>
                </a:solidFill>
                <a:latin typeface="华文中宋"/>
                <a:ea typeface="华文中宋"/>
                <a:cs typeface="华文中宋"/>
              </a:rPr>
              <a:t>先于国家关于高校转型战略的提出</a:t>
            </a:r>
            <a:r>
              <a:rPr lang="zh-CN" altLang="en-US" b="1">
                <a:solidFill>
                  <a:srgbClr val="0070C0"/>
                </a:solidFill>
                <a:latin typeface="华文中宋"/>
                <a:ea typeface="华文中宋"/>
                <a:cs typeface="华文中宋"/>
              </a:rPr>
              <a:t>而进行应用型办学实践</a:t>
            </a:r>
            <a:endParaRPr lang="zh-CN" altLang="zh-CN" b="1">
              <a:solidFill>
                <a:srgbClr val="0070C0"/>
              </a:solidFill>
              <a:latin typeface="华文中宋"/>
              <a:ea typeface="华文中宋"/>
              <a:cs typeface="华文中宋"/>
            </a:endParaRPr>
          </a:p>
        </p:txBody>
      </p:sp>
      <p:sp>
        <p:nvSpPr>
          <p:cNvPr id="17420"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4</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5" presetClass="entr" presetSubtype="1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heckerboard(across)">
                                      <p:cBhvr>
                                        <p:cTn id="23" dur="500"/>
                                        <p:tgtEl>
                                          <p:spTgt spid="17"/>
                                        </p:tgtEl>
                                      </p:cBhvr>
                                    </p:animEffect>
                                  </p:childTnLst>
                                </p:cTn>
                              </p:par>
                            </p:childTnLst>
                          </p:cTn>
                        </p:par>
                        <p:par>
                          <p:cTn id="24" fill="hold">
                            <p:stCondLst>
                              <p:cond delay="3000"/>
                            </p:stCondLst>
                            <p:childTnLst>
                              <p:par>
                                <p:cTn id="25" presetID="5"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heckerboard(across)">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3 CuadroTexto"/>
          <p:cNvSpPr txBox="1">
            <a:spLocks noChangeArrowheads="1"/>
          </p:cNvSpPr>
          <p:nvPr/>
        </p:nvSpPr>
        <p:spPr bwMode="auto">
          <a:xfrm>
            <a:off x="7705725" y="4822825"/>
            <a:ext cx="263525" cy="277813"/>
          </a:xfrm>
          <a:prstGeom prst="rect">
            <a:avLst/>
          </a:prstGeom>
          <a:noFill/>
          <a:ln w="9525">
            <a:noFill/>
            <a:miter lim="800000"/>
            <a:headEnd/>
            <a:tailEnd/>
          </a:ln>
        </p:spPr>
        <p:txBody>
          <a:bodyPr wrap="none">
            <a:spAutoFit/>
          </a:bodyPr>
          <a:lstStyle/>
          <a:p>
            <a:pPr algn="ctr"/>
            <a:r>
              <a:rPr lang="en-US" altLang="zh-CN" sz="1200" b="1">
                <a:solidFill>
                  <a:srgbClr val="04AEDA"/>
                </a:solidFill>
                <a:latin typeface="Calibri" pitchFamily="34" charset="0"/>
              </a:rPr>
              <a:t>1</a:t>
            </a:r>
            <a:endParaRPr lang="es-ES" altLang="zh-CN" sz="1200" b="1">
              <a:solidFill>
                <a:srgbClr val="04AEDA"/>
              </a:solidFill>
              <a:latin typeface="Calibri" pitchFamily="34" charset="0"/>
            </a:endParaRPr>
          </a:p>
        </p:txBody>
      </p:sp>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8435"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18436"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对高校转型发展的理解</a:t>
            </a:r>
            <a:endParaRPr lang="zh-CN" altLang="en-US" sz="2000" b="1">
              <a:latin typeface="微软雅黑"/>
              <a:ea typeface="微软雅黑"/>
              <a:cs typeface="微软雅黑"/>
            </a:endParaRPr>
          </a:p>
        </p:txBody>
      </p:sp>
      <p:sp>
        <p:nvSpPr>
          <p:cNvPr id="8" name="矩形 7"/>
          <p:cNvSpPr/>
          <p:nvPr/>
        </p:nvSpPr>
        <p:spPr>
          <a:xfrm>
            <a:off x="1130300" y="10239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976313"/>
            <a:ext cx="438150" cy="369887"/>
          </a:xfrm>
          <a:prstGeom prst="rect">
            <a:avLst/>
          </a:prstGeom>
          <a:noFill/>
          <a:ln w="9525">
            <a:noFill/>
            <a:miter lim="800000"/>
            <a:headEnd/>
            <a:tailEnd/>
          </a:ln>
        </p:spPr>
      </p:pic>
      <p:cxnSp>
        <p:nvCxnSpPr>
          <p:cNvPr id="14" name="直接连接符 13"/>
          <p:cNvCxnSpPr/>
          <p:nvPr/>
        </p:nvCxnSpPr>
        <p:spPr>
          <a:xfrm>
            <a:off x="1490663" y="1346200"/>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1008063"/>
            <a:ext cx="3960812" cy="306387"/>
          </a:xfrm>
          <a:prstGeom prst="rect">
            <a:avLst/>
          </a:prstGeom>
          <a:noFill/>
          <a:ln w="9525">
            <a:noFill/>
            <a:miter lim="800000"/>
            <a:headEnd/>
            <a:tailEnd/>
          </a:ln>
        </p:spPr>
        <p:txBody>
          <a:bodyPr>
            <a:spAutoFit/>
          </a:bodyPr>
          <a:lstStyle/>
          <a:p>
            <a:r>
              <a:rPr lang="zh-CN" altLang="zh-CN" sz="1400" b="1">
                <a:latin typeface="Calibri" pitchFamily="34" charset="0"/>
              </a:rPr>
              <a:t>办应用技术型大学是否就是办本科职业院校</a:t>
            </a:r>
            <a:endParaRPr lang="en-US" altLang="zh-CN" sz="1400" b="1">
              <a:latin typeface="Calibri" pitchFamily="34" charset="0"/>
            </a:endParaRPr>
          </a:p>
        </p:txBody>
      </p:sp>
      <p:sp>
        <p:nvSpPr>
          <p:cNvPr id="23" name="矩形 22"/>
          <p:cNvSpPr/>
          <p:nvPr/>
        </p:nvSpPr>
        <p:spPr bwMode="auto">
          <a:xfrm>
            <a:off x="1449388" y="2582863"/>
            <a:ext cx="1008062" cy="1008062"/>
          </a:xfrm>
          <a:prstGeom prst="rect">
            <a:avLst/>
          </a:prstGeom>
          <a:solidFill>
            <a:srgbClr val="04AE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600" b="1" dirty="0">
                <a:latin typeface="微软雅黑" pitchFamily="34" charset="-122"/>
                <a:ea typeface="微软雅黑" pitchFamily="34" charset="-122"/>
              </a:rPr>
              <a:t>应用技术型大学</a:t>
            </a:r>
            <a:endParaRPr lang="zh-CN" altLang="en-US" sz="1100" dirty="0"/>
          </a:p>
        </p:txBody>
      </p:sp>
      <p:grpSp>
        <p:nvGrpSpPr>
          <p:cNvPr id="24" name="组合 23"/>
          <p:cNvGrpSpPr>
            <a:grpSpLocks/>
          </p:cNvGrpSpPr>
          <p:nvPr/>
        </p:nvGrpSpPr>
        <p:grpSpPr bwMode="auto">
          <a:xfrm>
            <a:off x="1352550" y="2487613"/>
            <a:ext cx="1203325" cy="1198562"/>
            <a:chOff x="1089993" y="1991671"/>
            <a:chExt cx="1203326" cy="1198933"/>
          </a:xfrm>
        </p:grpSpPr>
        <p:sp>
          <p:nvSpPr>
            <p:cNvPr id="25" name="矩形 24"/>
            <p:cNvSpPr/>
            <p:nvPr/>
          </p:nvSpPr>
          <p:spPr bwMode="auto">
            <a:xfrm>
              <a:off x="1089993" y="2015490"/>
              <a:ext cx="46038" cy="115288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bwMode="auto">
            <a:xfrm>
              <a:off x="2247282" y="2015490"/>
              <a:ext cx="46037" cy="115288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p:cNvSpPr/>
            <p:nvPr/>
          </p:nvSpPr>
          <p:spPr bwMode="auto">
            <a:xfrm rot="5400000" flipH="1">
              <a:off x="1668630" y="2565915"/>
              <a:ext cx="46051" cy="120332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矩形 27"/>
            <p:cNvSpPr/>
            <p:nvPr/>
          </p:nvSpPr>
          <p:spPr bwMode="auto">
            <a:xfrm rot="5400000" flipH="1">
              <a:off x="1668630" y="1413034"/>
              <a:ext cx="46051" cy="120332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29" name="组合 28"/>
          <p:cNvGrpSpPr>
            <a:grpSpLocks/>
          </p:cNvGrpSpPr>
          <p:nvPr/>
        </p:nvGrpSpPr>
        <p:grpSpPr bwMode="auto">
          <a:xfrm>
            <a:off x="2892425" y="2625725"/>
            <a:ext cx="1692275" cy="965200"/>
            <a:chOff x="5076056" y="479252"/>
            <a:chExt cx="1693517" cy="965522"/>
          </a:xfrm>
        </p:grpSpPr>
        <p:sp>
          <p:nvSpPr>
            <p:cNvPr id="30" name="流程图: 联系 29"/>
            <p:cNvSpPr/>
            <p:nvPr/>
          </p:nvSpPr>
          <p:spPr>
            <a:xfrm>
              <a:off x="5076056" y="987421"/>
              <a:ext cx="457536" cy="457353"/>
            </a:xfrm>
            <a:prstGeom prst="flowChartConnector">
              <a:avLst/>
            </a:prstGeom>
            <a:solidFill>
              <a:srgbClr val="04AEDA"/>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t>1</a:t>
              </a:r>
              <a:endParaRPr lang="zh-CN" altLang="en-US" sz="1600" b="1" dirty="0"/>
            </a:p>
          </p:txBody>
        </p:sp>
        <p:sp>
          <p:nvSpPr>
            <p:cNvPr id="18453" name="TextBox 30"/>
            <p:cNvSpPr txBox="1">
              <a:spLocks noChangeArrowheads="1"/>
            </p:cNvSpPr>
            <p:nvPr/>
          </p:nvSpPr>
          <p:spPr bwMode="auto">
            <a:xfrm rot="-2299284">
              <a:off x="5328153" y="479252"/>
              <a:ext cx="1441420" cy="307777"/>
            </a:xfrm>
            <a:prstGeom prst="rect">
              <a:avLst/>
            </a:prstGeom>
            <a:noFill/>
            <a:ln w="9525">
              <a:noFill/>
              <a:miter lim="800000"/>
              <a:headEnd/>
              <a:tailEnd/>
            </a:ln>
          </p:spPr>
          <p:txBody>
            <a:bodyPr wrap="none">
              <a:spAutoFit/>
            </a:bodyPr>
            <a:lstStyle/>
            <a:p>
              <a:r>
                <a:rPr lang="zh-CN" altLang="zh-CN" sz="1400">
                  <a:latin typeface="微软雅黑"/>
                  <a:ea typeface="微软雅黑"/>
                  <a:cs typeface="微软雅黑"/>
                </a:rPr>
                <a:t>形式</a:t>
              </a:r>
              <a:r>
                <a:rPr lang="zh-CN" altLang="en-US" sz="1400">
                  <a:latin typeface="微软雅黑"/>
                  <a:ea typeface="微软雅黑"/>
                  <a:cs typeface="微软雅黑"/>
                </a:rPr>
                <a:t>是</a:t>
              </a:r>
              <a:r>
                <a:rPr lang="zh-CN" altLang="zh-CN" sz="1400">
                  <a:latin typeface="微软雅黑"/>
                  <a:ea typeface="微软雅黑"/>
                  <a:cs typeface="微软雅黑"/>
                </a:rPr>
                <a:t>多样化的</a:t>
              </a:r>
              <a:endParaRPr lang="zh-CN" altLang="en-US" sz="1400">
                <a:latin typeface="微软雅黑"/>
                <a:ea typeface="微软雅黑"/>
                <a:cs typeface="微软雅黑"/>
              </a:endParaRPr>
            </a:p>
          </p:txBody>
        </p:sp>
      </p:grpSp>
      <p:cxnSp>
        <p:nvCxnSpPr>
          <p:cNvPr id="32" name="直接箭头连接符 31"/>
          <p:cNvCxnSpPr/>
          <p:nvPr/>
        </p:nvCxnSpPr>
        <p:spPr>
          <a:xfrm>
            <a:off x="2509838" y="3659188"/>
            <a:ext cx="5230812" cy="0"/>
          </a:xfrm>
          <a:prstGeom prst="straightConnector1">
            <a:avLst/>
          </a:prstGeom>
          <a:ln w="444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33" name="组合 32"/>
          <p:cNvGrpSpPr>
            <a:grpSpLocks/>
          </p:cNvGrpSpPr>
          <p:nvPr/>
        </p:nvGrpSpPr>
        <p:grpSpPr bwMode="auto">
          <a:xfrm>
            <a:off x="4003675" y="2182813"/>
            <a:ext cx="2921000" cy="1408112"/>
            <a:chOff x="5076056" y="36849"/>
            <a:chExt cx="2920247" cy="1407925"/>
          </a:xfrm>
        </p:grpSpPr>
        <p:sp>
          <p:nvSpPr>
            <p:cNvPr id="34" name="流程图: 联系 33"/>
            <p:cNvSpPr/>
            <p:nvPr/>
          </p:nvSpPr>
          <p:spPr>
            <a:xfrm>
              <a:off x="5076056" y="987635"/>
              <a:ext cx="457082" cy="457139"/>
            </a:xfrm>
            <a:prstGeom prst="flowChartConnector">
              <a:avLst/>
            </a:prstGeom>
            <a:solidFill>
              <a:srgbClr val="04AEDA"/>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t>2</a:t>
              </a:r>
              <a:endParaRPr lang="zh-CN" altLang="en-US" sz="1600" b="1" dirty="0"/>
            </a:p>
          </p:txBody>
        </p:sp>
        <p:sp>
          <p:nvSpPr>
            <p:cNvPr id="18451" name="TextBox 34"/>
            <p:cNvSpPr txBox="1">
              <a:spLocks noChangeArrowheads="1"/>
            </p:cNvSpPr>
            <p:nvPr/>
          </p:nvSpPr>
          <p:spPr bwMode="auto">
            <a:xfrm rot="-2299284">
              <a:off x="5117185" y="36849"/>
              <a:ext cx="2879118" cy="307777"/>
            </a:xfrm>
            <a:prstGeom prst="rect">
              <a:avLst/>
            </a:prstGeom>
            <a:noFill/>
            <a:ln w="9525">
              <a:noFill/>
              <a:miter lim="800000"/>
              <a:headEnd/>
              <a:tailEnd/>
            </a:ln>
          </p:spPr>
          <p:txBody>
            <a:bodyPr>
              <a:spAutoFit/>
            </a:bodyPr>
            <a:lstStyle/>
            <a:p>
              <a:r>
                <a:rPr lang="zh-CN" altLang="zh-CN" sz="1400">
                  <a:latin typeface="微软雅黑"/>
                  <a:ea typeface="微软雅黑"/>
                  <a:cs typeface="微软雅黑"/>
                </a:rPr>
                <a:t>要面向地方经济社会发展要求</a:t>
              </a:r>
            </a:p>
          </p:txBody>
        </p:sp>
      </p:grpSp>
      <p:grpSp>
        <p:nvGrpSpPr>
          <p:cNvPr id="36" name="组合 35"/>
          <p:cNvGrpSpPr>
            <a:grpSpLocks/>
          </p:cNvGrpSpPr>
          <p:nvPr/>
        </p:nvGrpSpPr>
        <p:grpSpPr bwMode="auto">
          <a:xfrm>
            <a:off x="5116513" y="2082800"/>
            <a:ext cx="3235325" cy="1517650"/>
            <a:chOff x="5076056" y="-72336"/>
            <a:chExt cx="3234471" cy="1517110"/>
          </a:xfrm>
        </p:grpSpPr>
        <p:sp>
          <p:nvSpPr>
            <p:cNvPr id="37" name="流程图: 联系 36"/>
            <p:cNvSpPr/>
            <p:nvPr/>
          </p:nvSpPr>
          <p:spPr>
            <a:xfrm>
              <a:off x="5076056" y="987737"/>
              <a:ext cx="457079" cy="457037"/>
            </a:xfrm>
            <a:prstGeom prst="flowChartConnector">
              <a:avLst/>
            </a:prstGeom>
            <a:solidFill>
              <a:srgbClr val="04AEDA"/>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t>3</a:t>
              </a:r>
              <a:endParaRPr lang="zh-CN" altLang="en-US" sz="1600" b="1" dirty="0"/>
            </a:p>
          </p:txBody>
        </p:sp>
        <p:sp>
          <p:nvSpPr>
            <p:cNvPr id="18449" name="TextBox 37"/>
            <p:cNvSpPr txBox="1">
              <a:spLocks noChangeArrowheads="1"/>
            </p:cNvSpPr>
            <p:nvPr/>
          </p:nvSpPr>
          <p:spPr bwMode="auto">
            <a:xfrm rot="-2299284">
              <a:off x="5079246" y="-72336"/>
              <a:ext cx="3231281" cy="307777"/>
            </a:xfrm>
            <a:prstGeom prst="rect">
              <a:avLst/>
            </a:prstGeom>
            <a:noFill/>
            <a:ln w="9525">
              <a:noFill/>
              <a:miter lim="800000"/>
              <a:headEnd/>
              <a:tailEnd/>
            </a:ln>
          </p:spPr>
          <p:txBody>
            <a:bodyPr>
              <a:spAutoFit/>
            </a:bodyPr>
            <a:lstStyle/>
            <a:p>
              <a:r>
                <a:rPr lang="zh-CN" altLang="zh-CN" sz="1400">
                  <a:latin typeface="微软雅黑"/>
                  <a:ea typeface="微软雅黑"/>
                  <a:cs typeface="微软雅黑"/>
                </a:rPr>
                <a:t>适应岗位需要，具备技术创新能力</a:t>
              </a:r>
              <a:endParaRPr lang="zh-CN" altLang="en-US" sz="1400">
                <a:latin typeface="微软雅黑"/>
                <a:ea typeface="微软雅黑"/>
                <a:cs typeface="微软雅黑"/>
              </a:endParaRPr>
            </a:p>
          </p:txBody>
        </p:sp>
      </p:grpSp>
      <p:sp>
        <p:nvSpPr>
          <p:cNvPr id="18447"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5</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3000"/>
                            </p:stCondLst>
                            <p:childTnLst>
                              <p:par>
                                <p:cTn id="25" presetID="9"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dissolve">
                                      <p:cBhvr>
                                        <p:cTn id="27" dur="1000"/>
                                        <p:tgtEl>
                                          <p:spTgt spid="23"/>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1000"/>
                                        <p:tgtEl>
                                          <p:spTgt spid="32"/>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048000" y="1108075"/>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3048000" y="2114550"/>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4" name="Picture 2" descr="C:\Users\Administrator\Desktop\对勾.png"/>
          <p:cNvPicPr>
            <a:picLocks noChangeAspect="1" noChangeArrowheads="1"/>
          </p:cNvPicPr>
          <p:nvPr/>
        </p:nvPicPr>
        <p:blipFill>
          <a:blip r:embed="rId3"/>
          <a:srcRect/>
          <a:stretch>
            <a:fillRect/>
          </a:stretch>
        </p:blipFill>
        <p:spPr bwMode="auto">
          <a:xfrm>
            <a:off x="3033713" y="1058863"/>
            <a:ext cx="438150" cy="371475"/>
          </a:xfrm>
          <a:prstGeom prst="rect">
            <a:avLst/>
          </a:prstGeom>
          <a:noFill/>
          <a:ln w="9525">
            <a:noFill/>
            <a:miter lim="800000"/>
            <a:headEnd/>
            <a:tailEnd/>
          </a:ln>
        </p:spPr>
      </p:pic>
      <p:pic>
        <p:nvPicPr>
          <p:cNvPr id="15" name="Picture 2" descr="C:\Users\Administrator\Desktop\对勾.png"/>
          <p:cNvPicPr>
            <a:picLocks noChangeAspect="1" noChangeArrowheads="1"/>
          </p:cNvPicPr>
          <p:nvPr/>
        </p:nvPicPr>
        <p:blipFill>
          <a:blip r:embed="rId3"/>
          <a:srcRect/>
          <a:stretch>
            <a:fillRect/>
          </a:stretch>
        </p:blipFill>
        <p:spPr bwMode="auto">
          <a:xfrm>
            <a:off x="3048000" y="2066925"/>
            <a:ext cx="438150" cy="371475"/>
          </a:xfrm>
          <a:prstGeom prst="rect">
            <a:avLst/>
          </a:prstGeom>
          <a:noFill/>
          <a:ln w="9525">
            <a:noFill/>
            <a:miter lim="800000"/>
            <a:headEnd/>
            <a:tailEnd/>
          </a:ln>
        </p:spPr>
      </p:pic>
      <p:cxnSp>
        <p:nvCxnSpPr>
          <p:cNvPr id="21" name="直接连接符 20"/>
          <p:cNvCxnSpPr/>
          <p:nvPr/>
        </p:nvCxnSpPr>
        <p:spPr>
          <a:xfrm>
            <a:off x="3408363" y="1430338"/>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3419475" y="1090613"/>
            <a:ext cx="3960813"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cxnSp>
        <p:nvCxnSpPr>
          <p:cNvPr id="24" name="直接连接符 23"/>
          <p:cNvCxnSpPr/>
          <p:nvPr/>
        </p:nvCxnSpPr>
        <p:spPr>
          <a:xfrm>
            <a:off x="3408363" y="2436813"/>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25" name="TextBox 24"/>
          <p:cNvSpPr txBox="1">
            <a:spLocks noChangeArrowheads="1"/>
          </p:cNvSpPr>
          <p:nvPr/>
        </p:nvSpPr>
        <p:spPr bwMode="auto">
          <a:xfrm>
            <a:off x="3492500" y="2098675"/>
            <a:ext cx="2876550" cy="307975"/>
          </a:xfrm>
          <a:prstGeom prst="rect">
            <a:avLst/>
          </a:prstGeom>
          <a:noFill/>
          <a:ln w="9525">
            <a:noFill/>
            <a:miter lim="800000"/>
            <a:headEnd/>
            <a:tailEnd/>
          </a:ln>
        </p:spPr>
        <p:txBody>
          <a:bodyPr wrap="none">
            <a:spAutoFit/>
          </a:bodyPr>
          <a:lstStyle/>
          <a:p>
            <a:pPr algn="ctr"/>
            <a:r>
              <a:rPr lang="zh-CN" altLang="zh-CN" sz="1400" b="1">
                <a:latin typeface="Calibri" pitchFamily="34" charset="0"/>
              </a:rPr>
              <a:t>办应用型大学需要解决的几个问题</a:t>
            </a:r>
            <a:endParaRPr lang="en-US" altLang="zh-CN" sz="1400" b="1">
              <a:latin typeface="Calibri" pitchFamily="34" charset="0"/>
            </a:endParaRPr>
          </a:p>
        </p:txBody>
      </p:sp>
      <p:sp>
        <p:nvSpPr>
          <p:cNvPr id="19465" name="13 CuadroTexto"/>
          <p:cNvSpPr txBox="1">
            <a:spLocks noChangeArrowheads="1"/>
          </p:cNvSpPr>
          <p:nvPr/>
        </p:nvSpPr>
        <p:spPr bwMode="auto">
          <a:xfrm>
            <a:off x="7667625" y="4822825"/>
            <a:ext cx="341313" cy="277813"/>
          </a:xfrm>
          <a:prstGeom prst="rect">
            <a:avLst/>
          </a:prstGeom>
          <a:noFill/>
          <a:ln w="9525">
            <a:noFill/>
            <a:miter lim="800000"/>
            <a:headEnd/>
            <a:tailEnd/>
          </a:ln>
        </p:spPr>
        <p:txBody>
          <a:bodyPr wrap="none">
            <a:spAutoFit/>
          </a:bodyPr>
          <a:lstStyle/>
          <a:p>
            <a:pPr algn="ctr"/>
            <a:r>
              <a:rPr lang="en-US" altLang="zh-CN" sz="1200" b="1">
                <a:solidFill>
                  <a:srgbClr val="04AEDA"/>
                </a:solidFill>
                <a:latin typeface="Calibri" pitchFamily="34" charset="0"/>
              </a:rPr>
              <a:t>12</a:t>
            </a:r>
            <a:endParaRPr lang="es-ES" altLang="zh-CN" sz="1200" b="1">
              <a:solidFill>
                <a:srgbClr val="04AEDA"/>
              </a:solidFill>
              <a:latin typeface="Calibri" pitchFamily="34" charset="0"/>
            </a:endParaRPr>
          </a:p>
        </p:txBody>
      </p:sp>
      <p:sp>
        <p:nvSpPr>
          <p:cNvPr id="35" name="矩形 34"/>
          <p:cNvSpPr/>
          <p:nvPr/>
        </p:nvSpPr>
        <p:spPr>
          <a:xfrm>
            <a:off x="971550" y="1851025"/>
            <a:ext cx="1512888" cy="914400"/>
          </a:xfrm>
          <a:prstGeom prst="rect">
            <a:avLst/>
          </a:prstGeom>
          <a:solidFill>
            <a:srgbClr val="04AEDA"/>
          </a:solidFill>
          <a:ln w="19050">
            <a:solidFill>
              <a:srgbClr val="04AED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latin typeface="微软雅黑" pitchFamily="34" charset="-122"/>
                <a:ea typeface="微软雅黑" pitchFamily="34" charset="-122"/>
              </a:rPr>
              <a:t>应用型办学道路探索</a:t>
            </a:r>
          </a:p>
        </p:txBody>
      </p:sp>
      <p:sp>
        <p:nvSpPr>
          <p:cNvPr id="12" name="矩形 11"/>
          <p:cNvSpPr/>
          <p:nvPr/>
        </p:nvSpPr>
        <p:spPr>
          <a:xfrm>
            <a:off x="3059113" y="3194050"/>
            <a:ext cx="325437" cy="325438"/>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3" name="Picture 2" descr="C:\Users\Administrator\Desktop\对勾.png"/>
          <p:cNvPicPr>
            <a:picLocks noChangeAspect="1" noChangeArrowheads="1"/>
          </p:cNvPicPr>
          <p:nvPr/>
        </p:nvPicPr>
        <p:blipFill>
          <a:blip r:embed="rId3"/>
          <a:srcRect/>
          <a:stretch>
            <a:fillRect/>
          </a:stretch>
        </p:blipFill>
        <p:spPr bwMode="auto">
          <a:xfrm>
            <a:off x="3059113" y="3148013"/>
            <a:ext cx="438150" cy="371475"/>
          </a:xfrm>
          <a:prstGeom prst="rect">
            <a:avLst/>
          </a:prstGeom>
          <a:noFill/>
          <a:ln w="9525">
            <a:noFill/>
            <a:miter lim="800000"/>
            <a:headEnd/>
            <a:tailEnd/>
          </a:ln>
        </p:spPr>
      </p:pic>
      <p:cxnSp>
        <p:nvCxnSpPr>
          <p:cNvPr id="16" name="直接连接符 15"/>
          <p:cNvCxnSpPr/>
          <p:nvPr/>
        </p:nvCxnSpPr>
        <p:spPr>
          <a:xfrm>
            <a:off x="3419475" y="3517900"/>
            <a:ext cx="397192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7" name="TextBox 16"/>
          <p:cNvSpPr txBox="1">
            <a:spLocks noChangeArrowheads="1"/>
          </p:cNvSpPr>
          <p:nvPr/>
        </p:nvSpPr>
        <p:spPr bwMode="auto">
          <a:xfrm>
            <a:off x="3563938" y="3179763"/>
            <a:ext cx="1082675" cy="307975"/>
          </a:xfrm>
          <a:prstGeom prst="rect">
            <a:avLst/>
          </a:prstGeom>
          <a:noFill/>
          <a:ln w="9525">
            <a:noFill/>
            <a:miter lim="800000"/>
            <a:headEnd/>
            <a:tailEnd/>
          </a:ln>
        </p:spPr>
        <p:txBody>
          <a:bodyPr wrap="none">
            <a:spAutoFit/>
          </a:bodyPr>
          <a:lstStyle/>
          <a:p>
            <a:pPr algn="ctr"/>
            <a:r>
              <a:rPr lang="zh-CN" altLang="en-US" sz="1400" b="1">
                <a:latin typeface="Calibri" pitchFamily="34" charset="0"/>
              </a:rPr>
              <a:t>取得的成效</a:t>
            </a:r>
            <a:endParaRPr lang="en-US" altLang="zh-CN" sz="1400" b="1">
              <a:latin typeface="Calibri" pitchFamily="34" charset="0"/>
            </a:endParaRPr>
          </a:p>
        </p:txBody>
      </p:sp>
      <p:sp>
        <p:nvSpPr>
          <p:cNvPr id="19471"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6</a:t>
            </a:r>
            <a:endParaRPr lang="es-ES" altLang="zh-CN" sz="1100" b="1">
              <a:solidFill>
                <a:schemeClr val="bg1"/>
              </a:solidFill>
              <a:latin typeface="Calibri" pitchFamily="34" charset="0"/>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subTnLst>
                                    <p:audio>
                                      <p:cMediaNode>
                                        <p:cTn display="0" masterRel="sameClick">
                                          <p:stCondLst>
                                            <p:cond evt="begin" delay="0">
                                              <p:tn val="22"/>
                                            </p:cond>
                                          </p:stCondLst>
                                          <p:endCondLst>
                                            <p:cond evt="onStopAudio" delay="0">
                                              <p:tgtEl>
                                                <p:sldTgt/>
                                              </p:tgtEl>
                                            </p:cond>
                                          </p:endCondLst>
                                        </p:cTn>
                                        <p:tgtEl>
                                          <p:sndTgt r:embed="rId2" name="camera.wav"/>
                                        </p:tgtEl>
                                      </p:cMediaNode>
                                    </p:audio>
                                  </p:sub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subTnLst>
                                    <p:audio>
                                      <p:cMediaNode>
                                        <p:cTn display="0" masterRel="sameClick">
                                          <p:stCondLst>
                                            <p:cond evt="begin" delay="0">
                                              <p:tn val="39"/>
                                            </p:cond>
                                          </p:stCondLst>
                                          <p:endCondLst>
                                            <p:cond evt="onStopAudio" delay="0">
                                              <p:tgtEl>
                                                <p:sldTgt/>
                                              </p:tgtEl>
                                            </p:cond>
                                          </p:endCondLst>
                                        </p:cTn>
                                        <p:tgtEl>
                                          <p:sndTgt r:embed="rId2" name="camera.wav"/>
                                        </p:tgtEl>
                                      </p:cMediaNode>
                                    </p:audio>
                                  </p:sub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2000"/>
                            </p:stCondLst>
                            <p:childTnLst>
                              <p:par>
                                <p:cTn id="51" presetID="14" presetClass="entr" presetSubtype="1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childTnLst>
                                  <p:subTnLst>
                                    <p:audio>
                                      <p:cMediaNode>
                                        <p:cTn display="0" masterRel="sameClick">
                                          <p:stCondLst>
                                            <p:cond evt="begin" delay="0">
                                              <p:tn val="56"/>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2" grpId="0"/>
      <p:bldP spid="25" grpId="0"/>
      <p:bldP spid="35" grpId="0" animBg="1"/>
      <p:bldP spid="12" grpId="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0482"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0483"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sp>
        <p:nvSpPr>
          <p:cNvPr id="29" name="AutoShape 9"/>
          <p:cNvSpPr>
            <a:spLocks noChangeArrowheads="1"/>
          </p:cNvSpPr>
          <p:nvPr/>
        </p:nvSpPr>
        <p:spPr bwMode="auto">
          <a:xfrm>
            <a:off x="2627313" y="2211388"/>
            <a:ext cx="1439862" cy="1296987"/>
          </a:xfrm>
          <a:prstGeom prst="rightArrow">
            <a:avLst>
              <a:gd name="adj1" fmla="val 64361"/>
              <a:gd name="adj2" fmla="val 60463"/>
            </a:avLst>
          </a:prstGeom>
          <a:solidFill>
            <a:srgbClr val="99CCFF">
              <a:alpha val="50195"/>
            </a:srgbClr>
          </a:solidFill>
          <a:ln w="9525">
            <a:noFill/>
            <a:miter lim="800000"/>
            <a:headEnd/>
            <a:tailEnd/>
          </a:ln>
        </p:spPr>
        <p:txBody>
          <a:bodyPr wrap="none" anchor="ctr"/>
          <a:lstStyle/>
          <a:p>
            <a:pPr latinLnBrk="1"/>
            <a:endParaRPr lang="zh-CN" altLang="zh-CN">
              <a:latin typeface="Gulim" pitchFamily="34" charset="-127"/>
              <a:ea typeface="Gulim" pitchFamily="34" charset="-127"/>
            </a:endParaRPr>
          </a:p>
        </p:txBody>
      </p:sp>
      <p:sp>
        <p:nvSpPr>
          <p:cNvPr id="33" name="AutoShape 11"/>
          <p:cNvSpPr>
            <a:spLocks noChangeArrowheads="1"/>
          </p:cNvSpPr>
          <p:nvPr/>
        </p:nvSpPr>
        <p:spPr bwMode="auto">
          <a:xfrm>
            <a:off x="4211638" y="4227513"/>
            <a:ext cx="1946275" cy="360362"/>
          </a:xfrm>
          <a:prstGeom prst="roundRect">
            <a:avLst>
              <a:gd name="adj" fmla="val 16667"/>
            </a:avLst>
          </a:prstGeom>
          <a:gradFill rotWithShape="1">
            <a:gsLst>
              <a:gs pos="0">
                <a:srgbClr val="5E1800"/>
              </a:gs>
              <a:gs pos="100000">
                <a:srgbClr val="CC3300"/>
              </a:gs>
            </a:gsLst>
            <a:lin ang="18900000" scaled="1"/>
          </a:gradFill>
          <a:ln w="9525">
            <a:noFill/>
            <a:round/>
            <a:headEnd/>
            <a:tailEnd/>
          </a:ln>
          <a:effectLst>
            <a:outerShdw dist="107763" dir="2700000" algn="ctr" rotWithShape="0">
              <a:srgbClr val="000000">
                <a:alpha val="37000"/>
              </a:srgbClr>
            </a:outerShdw>
          </a:effectLst>
        </p:spPr>
        <p:txBody>
          <a:bodyPr wrap="none" anchor="ctr"/>
          <a:lstStyle/>
          <a:p>
            <a:pPr algn="ctr" fontAlgn="auto" latinLnBrk="1">
              <a:spcBef>
                <a:spcPts val="0"/>
              </a:spcBef>
              <a:spcAft>
                <a:spcPts val="0"/>
              </a:spcAft>
              <a:defRPr/>
            </a:pPr>
            <a:r>
              <a:rPr lang="zh-CN" altLang="en-US" sz="1200" b="1" dirty="0">
                <a:solidFill>
                  <a:srgbClr val="F2F2F2"/>
                </a:solidFill>
                <a:latin typeface="华文楷体" pitchFamily="2" charset="-122"/>
                <a:ea typeface="华文楷体" pitchFamily="2" charset="-122"/>
              </a:rPr>
              <a:t>全日制普通本科高校</a:t>
            </a:r>
          </a:p>
        </p:txBody>
      </p:sp>
      <p:sp>
        <p:nvSpPr>
          <p:cNvPr id="36" name="AutoShape 12"/>
          <p:cNvSpPr>
            <a:spLocks noChangeArrowheads="1"/>
          </p:cNvSpPr>
          <p:nvPr/>
        </p:nvSpPr>
        <p:spPr bwMode="auto">
          <a:xfrm>
            <a:off x="6372225" y="4227513"/>
            <a:ext cx="1871663" cy="360362"/>
          </a:xfrm>
          <a:prstGeom prst="roundRect">
            <a:avLst>
              <a:gd name="adj" fmla="val 16667"/>
            </a:avLst>
          </a:prstGeom>
          <a:gradFill rotWithShape="1">
            <a:gsLst>
              <a:gs pos="0">
                <a:srgbClr val="5E1800"/>
              </a:gs>
              <a:gs pos="100000">
                <a:srgbClr val="CC3300"/>
              </a:gs>
            </a:gsLst>
            <a:lin ang="18900000" scaled="1"/>
          </a:gradFill>
          <a:ln w="9525">
            <a:noFill/>
            <a:round/>
            <a:headEnd/>
            <a:tailEnd/>
          </a:ln>
          <a:effectLst>
            <a:outerShdw dist="107763" dir="2700000" algn="ctr" rotWithShape="0">
              <a:srgbClr val="000000">
                <a:alpha val="37000"/>
              </a:srgbClr>
            </a:outerShdw>
          </a:effectLst>
        </p:spPr>
        <p:txBody>
          <a:bodyPr wrap="none" anchor="ctr"/>
          <a:lstStyle/>
          <a:p>
            <a:pPr algn="ctr" fontAlgn="auto" latinLnBrk="1">
              <a:spcBef>
                <a:spcPts val="0"/>
              </a:spcBef>
              <a:spcAft>
                <a:spcPts val="0"/>
              </a:spcAft>
              <a:defRPr/>
            </a:pPr>
            <a:r>
              <a:rPr lang="zh-CN" altLang="en-US" sz="1200" b="1">
                <a:solidFill>
                  <a:srgbClr val="F2F2F2"/>
                </a:solidFill>
                <a:latin typeface="华文楷体" pitchFamily="2" charset="-122"/>
                <a:ea typeface="华文楷体" pitchFamily="2" charset="-122"/>
              </a:rPr>
              <a:t>学历教育</a:t>
            </a:r>
          </a:p>
        </p:txBody>
      </p:sp>
      <p:sp>
        <p:nvSpPr>
          <p:cNvPr id="39" name="AutoShape 14"/>
          <p:cNvSpPr>
            <a:spLocks noChangeArrowheads="1"/>
          </p:cNvSpPr>
          <p:nvPr/>
        </p:nvSpPr>
        <p:spPr bwMode="auto">
          <a:xfrm>
            <a:off x="968375" y="1851025"/>
            <a:ext cx="1227138" cy="936625"/>
          </a:xfrm>
          <a:prstGeom prst="roundRect">
            <a:avLst>
              <a:gd name="adj" fmla="val 16667"/>
            </a:avLst>
          </a:prstGeom>
          <a:gradFill rotWithShape="1">
            <a:gsLst>
              <a:gs pos="0">
                <a:srgbClr val="004747"/>
              </a:gs>
              <a:gs pos="100000">
                <a:srgbClr val="009999"/>
              </a:gs>
            </a:gsLst>
            <a:lin ang="18900000" scaled="1"/>
          </a:gradFill>
          <a:ln w="9525">
            <a:noFill/>
            <a:round/>
            <a:headEnd/>
            <a:tailEnd/>
          </a:ln>
          <a:effectLst>
            <a:outerShdw dist="107763" dir="2700000" algn="ctr" rotWithShape="0">
              <a:srgbClr val="000000">
                <a:alpha val="37000"/>
              </a:srgbClr>
            </a:outerShdw>
          </a:effectLst>
        </p:spPr>
        <p:txBody>
          <a:bodyPr wrap="none" anchor="ctr"/>
          <a:lstStyle/>
          <a:p>
            <a:pPr algn="ctr" fontAlgn="auto" latinLnBrk="1">
              <a:spcBef>
                <a:spcPts val="0"/>
              </a:spcBef>
              <a:spcAft>
                <a:spcPts val="0"/>
              </a:spcAft>
              <a:defRPr/>
            </a:pPr>
            <a:r>
              <a:rPr lang="zh-CN" altLang="en-US" sz="1400" b="1" dirty="0">
                <a:solidFill>
                  <a:srgbClr val="F2F2F2"/>
                </a:solidFill>
                <a:latin typeface="华文宋体" pitchFamily="2" charset="-122"/>
                <a:ea typeface="华文宋体" pitchFamily="2" charset="-122"/>
              </a:rPr>
              <a:t>华中科技大学</a:t>
            </a:r>
            <a:r>
              <a:rPr lang="en-US" sz="1400" b="1" dirty="0">
                <a:solidFill>
                  <a:srgbClr val="F2F2F2"/>
                </a:solidFill>
                <a:latin typeface="+mn-lt"/>
                <a:ea typeface="Gulim" pitchFamily="34" charset="-127"/>
              </a:rPr>
              <a:t> </a:t>
            </a:r>
          </a:p>
        </p:txBody>
      </p:sp>
      <p:sp>
        <p:nvSpPr>
          <p:cNvPr id="40" name="AutoShape 16"/>
          <p:cNvSpPr>
            <a:spLocks noChangeArrowheads="1"/>
          </p:cNvSpPr>
          <p:nvPr/>
        </p:nvSpPr>
        <p:spPr bwMode="auto">
          <a:xfrm>
            <a:off x="968375" y="3076575"/>
            <a:ext cx="1300163" cy="935038"/>
          </a:xfrm>
          <a:prstGeom prst="roundRect">
            <a:avLst>
              <a:gd name="adj" fmla="val 16667"/>
            </a:avLst>
          </a:prstGeom>
          <a:gradFill rotWithShape="1">
            <a:gsLst>
              <a:gs pos="0">
                <a:srgbClr val="004747"/>
              </a:gs>
              <a:gs pos="100000">
                <a:srgbClr val="009999"/>
              </a:gs>
            </a:gsLst>
            <a:lin ang="18900000" scaled="1"/>
          </a:gradFill>
          <a:ln w="9525">
            <a:noFill/>
            <a:round/>
            <a:headEnd/>
            <a:tailEnd/>
          </a:ln>
          <a:effectLst>
            <a:outerShdw dist="107763" dir="2700000" algn="ctr" rotWithShape="0">
              <a:srgbClr val="000000">
                <a:alpha val="37000"/>
              </a:srgbClr>
            </a:outerShdw>
          </a:effectLst>
        </p:spPr>
        <p:txBody>
          <a:bodyPr wrap="none" anchor="ctr"/>
          <a:lstStyle/>
          <a:p>
            <a:pPr algn="ctr" fontAlgn="auto" latinLnBrk="1">
              <a:spcBef>
                <a:spcPts val="0"/>
              </a:spcBef>
              <a:spcAft>
                <a:spcPts val="0"/>
              </a:spcAft>
              <a:defRPr/>
            </a:pPr>
            <a:r>
              <a:rPr lang="zh-CN" altLang="en-US" sz="1400" b="1" dirty="0">
                <a:solidFill>
                  <a:srgbClr val="F2F2F2"/>
                </a:solidFill>
                <a:latin typeface="华文宋体" pitchFamily="2" charset="-122"/>
                <a:ea typeface="华文宋体" pitchFamily="2" charset="-122"/>
              </a:rPr>
              <a:t>武汉军威企</a:t>
            </a:r>
            <a:r>
              <a:rPr lang="zh-CN" altLang="en-US" sz="1400" b="1" dirty="0">
                <a:solidFill>
                  <a:srgbClr val="F2F2F2"/>
                </a:solidFill>
                <a:latin typeface="华文宋体" pitchFamily="2" charset="-122"/>
                <a:ea typeface="华文宋体" pitchFamily="2" charset="-122"/>
              </a:rPr>
              <a:t>业</a:t>
            </a:r>
            <a:endParaRPr lang="en-US" altLang="zh-CN" sz="1400" b="1" dirty="0">
              <a:solidFill>
                <a:srgbClr val="F2F2F2"/>
              </a:solidFill>
              <a:latin typeface="华文宋体" pitchFamily="2" charset="-122"/>
              <a:ea typeface="华文宋体" pitchFamily="2" charset="-122"/>
            </a:endParaRPr>
          </a:p>
          <a:p>
            <a:pPr algn="ctr" fontAlgn="auto" latinLnBrk="1">
              <a:spcBef>
                <a:spcPts val="0"/>
              </a:spcBef>
              <a:spcAft>
                <a:spcPts val="0"/>
              </a:spcAft>
              <a:defRPr/>
            </a:pPr>
            <a:r>
              <a:rPr lang="zh-CN" altLang="en-US" sz="1400" b="1" dirty="0">
                <a:solidFill>
                  <a:srgbClr val="F2F2F2"/>
                </a:solidFill>
                <a:latin typeface="华文宋体" pitchFamily="2" charset="-122"/>
                <a:ea typeface="华文宋体" pitchFamily="2" charset="-122"/>
              </a:rPr>
              <a:t>集团有</a:t>
            </a:r>
            <a:r>
              <a:rPr lang="zh-CN" altLang="en-US" sz="1400" b="1" dirty="0">
                <a:solidFill>
                  <a:srgbClr val="F2F2F2"/>
                </a:solidFill>
                <a:latin typeface="华文宋体" pitchFamily="2" charset="-122"/>
                <a:ea typeface="华文宋体" pitchFamily="2" charset="-122"/>
              </a:rPr>
              <a:t>限公司</a:t>
            </a:r>
          </a:p>
        </p:txBody>
      </p:sp>
      <p:sp>
        <p:nvSpPr>
          <p:cNvPr id="41" name="AutoShape 3"/>
          <p:cNvSpPr>
            <a:spLocks noChangeArrowheads="1"/>
          </p:cNvSpPr>
          <p:nvPr/>
        </p:nvSpPr>
        <p:spPr bwMode="auto">
          <a:xfrm>
            <a:off x="4427538" y="2355850"/>
            <a:ext cx="3457575" cy="1008063"/>
          </a:xfrm>
          <a:prstGeom prst="roundRect">
            <a:avLst>
              <a:gd name="adj" fmla="val 50000"/>
            </a:avLst>
          </a:prstGeom>
          <a:gradFill rotWithShape="1">
            <a:gsLst>
              <a:gs pos="0">
                <a:srgbClr val="99CC00"/>
              </a:gs>
              <a:gs pos="100000">
                <a:srgbClr val="567200"/>
              </a:gs>
            </a:gsLst>
            <a:lin ang="5400000" scaled="1"/>
          </a:gradFill>
          <a:ln w="9525">
            <a:noFill/>
            <a:round/>
            <a:headEnd/>
            <a:tailEnd/>
          </a:ln>
          <a:effectLst>
            <a:outerShdw dist="107763" dir="2700000" algn="ctr" rotWithShape="0">
              <a:srgbClr val="008080">
                <a:alpha val="50000"/>
              </a:srgbClr>
            </a:outerShdw>
          </a:effectLst>
        </p:spPr>
        <p:txBody>
          <a:bodyPr wrap="none" anchor="ctr"/>
          <a:lstStyle/>
          <a:p>
            <a:pPr fontAlgn="auto" latinLnBrk="1">
              <a:spcBef>
                <a:spcPts val="0"/>
              </a:spcBef>
              <a:spcAft>
                <a:spcPts val="0"/>
              </a:spcAft>
              <a:buFont typeface="Symbol" pitchFamily="18" charset="2"/>
              <a:buNone/>
              <a:defRPr/>
            </a:pPr>
            <a:r>
              <a:rPr lang="zh-CN" altLang="en-US" sz="2400" b="1" dirty="0">
                <a:solidFill>
                  <a:srgbClr val="FFFF00"/>
                </a:solidFill>
                <a:latin typeface="黑体" pitchFamily="49" charset="-122"/>
                <a:ea typeface="黑体" pitchFamily="49" charset="-122"/>
              </a:rPr>
              <a:t>华中科技大学武昌分校</a:t>
            </a:r>
          </a:p>
        </p:txBody>
      </p:sp>
      <p:sp>
        <p:nvSpPr>
          <p:cNvPr id="42" name="Text Box 49"/>
          <p:cNvSpPr txBox="1">
            <a:spLocks noChangeArrowheads="1"/>
          </p:cNvSpPr>
          <p:nvPr/>
        </p:nvSpPr>
        <p:spPr bwMode="auto">
          <a:xfrm>
            <a:off x="2627313" y="2652713"/>
            <a:ext cx="1296987" cy="369887"/>
          </a:xfrm>
          <a:prstGeom prst="rect">
            <a:avLst/>
          </a:prstGeom>
          <a:noFill/>
          <a:ln w="9525">
            <a:noFill/>
            <a:miter lim="800000"/>
            <a:headEnd/>
            <a:tailEnd/>
          </a:ln>
        </p:spPr>
        <p:txBody>
          <a:bodyPr>
            <a:spAutoFit/>
          </a:bodyPr>
          <a:lstStyle/>
          <a:p>
            <a:pPr eaLnBrk="0" latinLnBrk="1" hangingPunct="0"/>
            <a:r>
              <a:rPr lang="zh-CN" altLang="zh-CN" b="1">
                <a:solidFill>
                  <a:srgbClr val="002060"/>
                </a:solidFill>
                <a:latin typeface="黑体" pitchFamily="2" charset="-122"/>
                <a:ea typeface="黑体" pitchFamily="2" charset="-122"/>
              </a:rPr>
              <a:t>2000</a:t>
            </a:r>
            <a:r>
              <a:rPr lang="zh-CN" altLang="en-US" b="1">
                <a:solidFill>
                  <a:srgbClr val="002060"/>
                </a:solidFill>
                <a:latin typeface="黑体" pitchFamily="2" charset="-122"/>
                <a:ea typeface="黑体" pitchFamily="2" charset="-122"/>
              </a:rPr>
              <a:t>年</a:t>
            </a:r>
            <a:r>
              <a:rPr lang="zh-CN" altLang="zh-CN" b="1">
                <a:solidFill>
                  <a:srgbClr val="002060"/>
                </a:solidFill>
                <a:latin typeface="黑体" pitchFamily="2" charset="-122"/>
                <a:ea typeface="黑体" pitchFamily="2" charset="-122"/>
              </a:rPr>
              <a:t>8</a:t>
            </a:r>
            <a:r>
              <a:rPr lang="zh-CN" altLang="en-US" b="1">
                <a:solidFill>
                  <a:srgbClr val="002060"/>
                </a:solidFill>
                <a:latin typeface="黑体" pitchFamily="2" charset="-122"/>
                <a:ea typeface="黑体" pitchFamily="2" charset="-122"/>
              </a:rPr>
              <a:t>月</a:t>
            </a:r>
          </a:p>
        </p:txBody>
      </p:sp>
      <p:sp>
        <p:nvSpPr>
          <p:cNvPr id="43" name="AutoShape 9"/>
          <p:cNvSpPr>
            <a:spLocks noChangeArrowheads="1"/>
          </p:cNvSpPr>
          <p:nvPr/>
        </p:nvSpPr>
        <p:spPr bwMode="auto">
          <a:xfrm rot="-5400000">
            <a:off x="6934200" y="3494088"/>
            <a:ext cx="719138" cy="747712"/>
          </a:xfrm>
          <a:prstGeom prst="rightArrow">
            <a:avLst>
              <a:gd name="adj1" fmla="val 64361"/>
              <a:gd name="adj2" fmla="val 60500"/>
            </a:avLst>
          </a:prstGeom>
          <a:solidFill>
            <a:srgbClr val="99CCFF">
              <a:alpha val="50195"/>
            </a:srgbClr>
          </a:solidFill>
          <a:ln w="9525">
            <a:noFill/>
            <a:miter lim="800000"/>
            <a:headEnd/>
            <a:tailEnd/>
          </a:ln>
        </p:spPr>
        <p:txBody>
          <a:bodyPr wrap="none" anchor="ctr"/>
          <a:lstStyle/>
          <a:p>
            <a:pPr latinLnBrk="1"/>
            <a:endParaRPr lang="zh-CN" altLang="zh-CN" sz="1200">
              <a:latin typeface="Gulim" pitchFamily="34" charset="-127"/>
              <a:ea typeface="Gulim" pitchFamily="34" charset="-127"/>
            </a:endParaRPr>
          </a:p>
        </p:txBody>
      </p:sp>
      <p:sp>
        <p:nvSpPr>
          <p:cNvPr id="44" name="AutoShape 9"/>
          <p:cNvSpPr>
            <a:spLocks noChangeArrowheads="1"/>
          </p:cNvSpPr>
          <p:nvPr/>
        </p:nvSpPr>
        <p:spPr bwMode="auto">
          <a:xfrm rot="-5400000">
            <a:off x="4946650" y="3494088"/>
            <a:ext cx="719138" cy="747712"/>
          </a:xfrm>
          <a:prstGeom prst="rightArrow">
            <a:avLst>
              <a:gd name="adj1" fmla="val 64361"/>
              <a:gd name="adj2" fmla="val 60500"/>
            </a:avLst>
          </a:prstGeom>
          <a:solidFill>
            <a:srgbClr val="99CCFF">
              <a:alpha val="50195"/>
            </a:srgbClr>
          </a:solidFill>
          <a:ln w="9525">
            <a:noFill/>
            <a:miter lim="800000"/>
            <a:headEnd/>
            <a:tailEnd/>
          </a:ln>
        </p:spPr>
        <p:txBody>
          <a:bodyPr wrap="none" anchor="ctr"/>
          <a:lstStyle/>
          <a:p>
            <a:pPr latinLnBrk="1"/>
            <a:endParaRPr lang="zh-CN" altLang="zh-CN" sz="1200">
              <a:latin typeface="Gulim" pitchFamily="34" charset="-127"/>
              <a:ea typeface="Gulim" pitchFamily="34" charset="-127"/>
            </a:endParaRPr>
          </a:p>
        </p:txBody>
      </p:sp>
      <p:sp>
        <p:nvSpPr>
          <p:cNvPr id="45" name="TextBox 44"/>
          <p:cNvSpPr txBox="1">
            <a:spLocks noChangeArrowheads="1"/>
          </p:cNvSpPr>
          <p:nvPr/>
        </p:nvSpPr>
        <p:spPr bwMode="auto">
          <a:xfrm>
            <a:off x="5443538" y="627063"/>
            <a:ext cx="2657475" cy="649287"/>
          </a:xfrm>
          <a:prstGeom prst="rect">
            <a:avLst/>
          </a:prstGeom>
          <a:solidFill>
            <a:srgbClr val="FFFF00"/>
          </a:solidFill>
          <a:ln w="9525">
            <a:noFill/>
            <a:miter lim="800000"/>
            <a:headEnd/>
            <a:tailEnd/>
          </a:ln>
          <a:effectLst>
            <a:outerShdw dist="107763" dir="2700000" algn="ctr" rotWithShape="0">
              <a:srgbClr val="008080">
                <a:alpha val="50000"/>
              </a:srgbClr>
            </a:outerShdw>
          </a:effectLst>
        </p:spPr>
        <p:txBody>
          <a:bodyPr wrap="none" anchor="ctr"/>
          <a:lstStyle/>
          <a:p>
            <a:pPr fontAlgn="auto" latinLnBrk="1">
              <a:spcBef>
                <a:spcPts val="0"/>
              </a:spcBef>
              <a:spcAft>
                <a:spcPts val="0"/>
              </a:spcAft>
              <a:buFont typeface="Symbol" pitchFamily="18" charset="2"/>
              <a:buNone/>
              <a:defRPr/>
            </a:pPr>
            <a:r>
              <a:rPr lang="zh-CN" altLang="en-US" sz="3200" b="1" dirty="0">
                <a:solidFill>
                  <a:srgbClr val="FF0000"/>
                </a:solidFill>
                <a:latin typeface="汉仪大隶书繁" pitchFamily="49" charset="-122"/>
                <a:ea typeface="汉仪大隶书繁" pitchFamily="49" charset="-122"/>
              </a:rPr>
              <a:t>武昌首义学院</a:t>
            </a:r>
          </a:p>
        </p:txBody>
      </p:sp>
      <p:sp>
        <p:nvSpPr>
          <p:cNvPr id="48" name="AutoShape 9"/>
          <p:cNvSpPr>
            <a:spLocks noChangeArrowheads="1"/>
          </p:cNvSpPr>
          <p:nvPr/>
        </p:nvSpPr>
        <p:spPr bwMode="auto">
          <a:xfrm rot="-5400000">
            <a:off x="6353969" y="897732"/>
            <a:ext cx="936625" cy="1836737"/>
          </a:xfrm>
          <a:prstGeom prst="rightArrow">
            <a:avLst>
              <a:gd name="adj1" fmla="val 64361"/>
              <a:gd name="adj2" fmla="val 60500"/>
            </a:avLst>
          </a:prstGeom>
          <a:solidFill>
            <a:srgbClr val="99CCFF">
              <a:alpha val="50195"/>
            </a:srgbClr>
          </a:solidFill>
          <a:ln w="9525">
            <a:noFill/>
            <a:miter lim="800000"/>
            <a:headEnd/>
            <a:tailEnd/>
          </a:ln>
        </p:spPr>
        <p:txBody>
          <a:bodyPr wrap="none" anchor="ctr"/>
          <a:lstStyle/>
          <a:p>
            <a:pPr latinLnBrk="1"/>
            <a:endParaRPr lang="zh-CN" altLang="zh-CN">
              <a:latin typeface="Gulim" pitchFamily="34" charset="-127"/>
              <a:ea typeface="Gulim" pitchFamily="34" charset="-127"/>
            </a:endParaRPr>
          </a:p>
        </p:txBody>
      </p:sp>
      <p:sp>
        <p:nvSpPr>
          <p:cNvPr id="49" name="TextBox 48"/>
          <p:cNvSpPr txBox="1">
            <a:spLocks noChangeArrowheads="1"/>
          </p:cNvSpPr>
          <p:nvPr/>
        </p:nvSpPr>
        <p:spPr bwMode="auto">
          <a:xfrm>
            <a:off x="6218238" y="1779588"/>
            <a:ext cx="1233487" cy="369887"/>
          </a:xfrm>
          <a:prstGeom prst="rect">
            <a:avLst/>
          </a:prstGeom>
          <a:noFill/>
          <a:ln w="9525">
            <a:noFill/>
            <a:miter lim="800000"/>
            <a:headEnd/>
            <a:tailEnd/>
          </a:ln>
        </p:spPr>
        <p:txBody>
          <a:bodyPr wrap="none">
            <a:spAutoFit/>
          </a:bodyPr>
          <a:lstStyle/>
          <a:p>
            <a:pPr fontAlgn="auto">
              <a:spcBef>
                <a:spcPts val="0"/>
              </a:spcBef>
              <a:spcAft>
                <a:spcPts val="0"/>
              </a:spcAft>
              <a:defRPr/>
            </a:pPr>
            <a:r>
              <a:rPr lang="en-US" altLang="zh-CN" b="1" dirty="0">
                <a:solidFill>
                  <a:schemeClr val="accent6">
                    <a:lumMod val="50000"/>
                  </a:schemeClr>
                </a:solidFill>
                <a:latin typeface="+mn-lt"/>
                <a:ea typeface="+mn-ea"/>
              </a:rPr>
              <a:t>2015</a:t>
            </a:r>
            <a:r>
              <a:rPr lang="zh-CN" altLang="en-US" b="1" dirty="0">
                <a:solidFill>
                  <a:schemeClr val="accent6">
                    <a:lumMod val="50000"/>
                  </a:schemeClr>
                </a:solidFill>
                <a:latin typeface="+mn-lt"/>
                <a:ea typeface="+mn-ea"/>
              </a:rPr>
              <a:t>年</a:t>
            </a:r>
            <a:r>
              <a:rPr lang="en-US" altLang="zh-CN" b="1" dirty="0">
                <a:solidFill>
                  <a:schemeClr val="accent6">
                    <a:lumMod val="50000"/>
                  </a:schemeClr>
                </a:solidFill>
                <a:latin typeface="+mn-lt"/>
                <a:ea typeface="+mn-ea"/>
              </a:rPr>
              <a:t>5</a:t>
            </a:r>
            <a:r>
              <a:rPr lang="zh-CN" altLang="en-US" b="1" dirty="0">
                <a:solidFill>
                  <a:schemeClr val="accent6">
                    <a:lumMod val="50000"/>
                  </a:schemeClr>
                </a:solidFill>
                <a:latin typeface="+mn-lt"/>
                <a:ea typeface="+mn-ea"/>
              </a:rPr>
              <a:t>月</a:t>
            </a:r>
          </a:p>
        </p:txBody>
      </p:sp>
      <p:sp>
        <p:nvSpPr>
          <p:cNvPr id="20500"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7</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checkerboard(across)">
                                      <p:cBhvr>
                                        <p:cTn id="22" dur="500"/>
                                        <p:tgtEl>
                                          <p:spTgt spid="3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checkerboard(across)">
                                      <p:cBhvr>
                                        <p:cTn id="25" dur="500"/>
                                        <p:tgtEl>
                                          <p:spTgt spid="4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8" presetClass="entr" presetSubtype="32"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diamond(out)">
                                      <p:cBhvr>
                                        <p:cTn id="38" dur="2000"/>
                                        <p:tgtEl>
                                          <p:spTgt spid="4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3" presetClass="entr" presetSubtype="1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blinds(horizontal)">
                                      <p:cBhvr>
                                        <p:cTn id="52" dur="500"/>
                                        <p:tgtEl>
                                          <p:spTgt spid="4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blinds(horizontal)">
                                      <p:cBhvr>
                                        <p:cTn id="55" dur="500"/>
                                        <p:tgtEl>
                                          <p:spTgt spid="44"/>
                                        </p:tgtEl>
                                      </p:cBhvr>
                                    </p:animEffect>
                                  </p:childTnLst>
                                </p:cTn>
                              </p:par>
                            </p:childTnLst>
                          </p:cTn>
                        </p:par>
                        <p:par>
                          <p:cTn id="56" fill="hold">
                            <p:stCondLst>
                              <p:cond delay="1000"/>
                            </p:stCondLst>
                            <p:childTnLst>
                              <p:par>
                                <p:cTn id="57" presetID="2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edge">
                                      <p:cBhvr>
                                        <p:cTn id="59" dur="2000"/>
                                        <p:tgtEl>
                                          <p:spTgt spid="48"/>
                                        </p:tgtEl>
                                      </p:cBhvr>
                                    </p:animEffect>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500"/>
                                        <p:tgtEl>
                                          <p:spTgt spid="49"/>
                                        </p:tgtEl>
                                      </p:cBhvr>
                                    </p:animEffect>
                                    <p:anim calcmode="lin" valueType="num">
                                      <p:cBhvr>
                                        <p:cTn id="64" dur="500" fill="hold"/>
                                        <p:tgtEl>
                                          <p:spTgt spid="49"/>
                                        </p:tgtEl>
                                        <p:attrNameLst>
                                          <p:attrName>ppt_x</p:attrName>
                                        </p:attrNameLst>
                                      </p:cBhvr>
                                      <p:tavLst>
                                        <p:tav tm="0">
                                          <p:val>
                                            <p:strVal val="#ppt_x"/>
                                          </p:val>
                                        </p:tav>
                                        <p:tav tm="100000">
                                          <p:val>
                                            <p:strVal val="#ppt_x"/>
                                          </p:val>
                                        </p:tav>
                                      </p:tavLst>
                                    </p:anim>
                                    <p:anim calcmode="lin" valueType="num">
                                      <p:cBhvr>
                                        <p:cTn id="65" dur="500" fill="hold"/>
                                        <p:tgtEl>
                                          <p:spTgt spid="49"/>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5" presetClass="entr" presetSubtype="10"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checkerboard(across)">
                                      <p:cBhvr>
                                        <p:cTn id="6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29" grpId="0" animBg="1" autoUpdateAnimBg="0"/>
      <p:bldP spid="33" grpId="0" animBg="1" autoUpdateAnimBg="0"/>
      <p:bldP spid="36" grpId="0" animBg="1" autoUpdateAnimBg="0"/>
      <p:bldP spid="39" grpId="0" animBg="1" autoUpdateAnimBg="0"/>
      <p:bldP spid="40" grpId="0" animBg="1" autoUpdateAnimBg="0"/>
      <p:bldP spid="41" grpId="0" animBg="1" autoUpdateAnimBg="0"/>
      <p:bldP spid="42" grpId="0" autoUpdateAnimBg="0"/>
      <p:bldP spid="43" grpId="0" animBg="1" autoUpdateAnimBg="0"/>
      <p:bldP spid="44" grpId="0" animBg="1" autoUpdateAnimBg="0"/>
      <p:bldP spid="45" grpId="0" animBg="1"/>
      <p:bldP spid="48" grpId="0" animBg="1" autoUpdateAnimBg="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flipH="1">
            <a:off x="214313" y="561975"/>
            <a:ext cx="309721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21506" name="Rectangle 7"/>
          <p:cNvSpPr>
            <a:spLocks noChangeArrowheads="1"/>
          </p:cNvSpPr>
          <p:nvPr/>
        </p:nvSpPr>
        <p:spPr bwMode="auto">
          <a:xfrm>
            <a:off x="0" y="523875"/>
            <a:ext cx="215900" cy="71438"/>
          </a:xfrm>
          <a:prstGeom prst="rect">
            <a:avLst/>
          </a:prstGeom>
          <a:solidFill>
            <a:srgbClr val="00B0F0"/>
          </a:solidFill>
          <a:ln w="9525">
            <a:noFill/>
            <a:miter lim="800000"/>
            <a:headEnd/>
            <a:tailEnd/>
          </a:ln>
        </p:spPr>
        <p:txBody>
          <a:bodyPr wrap="none" anchor="ctr"/>
          <a:lstStyle/>
          <a:p>
            <a:endParaRPr lang="zh-CN" altLang="en-US">
              <a:latin typeface="Calibri" pitchFamily="34" charset="0"/>
            </a:endParaRPr>
          </a:p>
        </p:txBody>
      </p:sp>
      <p:sp>
        <p:nvSpPr>
          <p:cNvPr id="21507" name="TextBox 5"/>
          <p:cNvSpPr txBox="1">
            <a:spLocks noChangeArrowheads="1"/>
          </p:cNvSpPr>
          <p:nvPr/>
        </p:nvSpPr>
        <p:spPr bwMode="auto">
          <a:xfrm>
            <a:off x="560388" y="193675"/>
            <a:ext cx="3363912" cy="400050"/>
          </a:xfrm>
          <a:prstGeom prst="rect">
            <a:avLst/>
          </a:prstGeom>
          <a:noFill/>
          <a:ln w="9525">
            <a:noFill/>
            <a:miter lim="800000"/>
            <a:headEnd/>
            <a:tailEnd/>
          </a:ln>
        </p:spPr>
        <p:txBody>
          <a:bodyPr>
            <a:spAutoFit/>
          </a:bodyPr>
          <a:lstStyle/>
          <a:p>
            <a:pPr eaLnBrk="0" hangingPunct="0"/>
            <a:r>
              <a:rPr lang="zh-CN" altLang="zh-CN" sz="2000" b="1">
                <a:latin typeface="微软雅黑"/>
                <a:ea typeface="微软雅黑"/>
                <a:cs typeface="微软雅黑"/>
              </a:rPr>
              <a:t>应用型办学道路探索</a:t>
            </a:r>
            <a:endParaRPr lang="zh-CN" altLang="en-US" sz="2000" b="1">
              <a:latin typeface="微软雅黑"/>
              <a:ea typeface="微软雅黑"/>
              <a:cs typeface="微软雅黑"/>
            </a:endParaRPr>
          </a:p>
        </p:txBody>
      </p:sp>
      <p:sp>
        <p:nvSpPr>
          <p:cNvPr id="8" name="矩形 7"/>
          <p:cNvSpPr/>
          <p:nvPr/>
        </p:nvSpPr>
        <p:spPr>
          <a:xfrm>
            <a:off x="1130300" y="808038"/>
            <a:ext cx="323850" cy="323850"/>
          </a:xfrm>
          <a:prstGeom prst="rect">
            <a:avLst/>
          </a:prstGeom>
          <a:noFill/>
          <a:ln w="38100">
            <a:solidFill>
              <a:srgbClr val="04AE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9" name="Picture 2" descr="C:\Users\Administrator\Desktop\对勾.png"/>
          <p:cNvPicPr>
            <a:picLocks noChangeAspect="1" noChangeArrowheads="1"/>
          </p:cNvPicPr>
          <p:nvPr/>
        </p:nvPicPr>
        <p:blipFill>
          <a:blip r:embed="rId3"/>
          <a:srcRect/>
          <a:stretch>
            <a:fillRect/>
          </a:stretch>
        </p:blipFill>
        <p:spPr bwMode="auto">
          <a:xfrm>
            <a:off x="1116013" y="760413"/>
            <a:ext cx="438150" cy="369887"/>
          </a:xfrm>
          <a:prstGeom prst="rect">
            <a:avLst/>
          </a:prstGeom>
          <a:noFill/>
          <a:ln w="9525">
            <a:noFill/>
            <a:miter lim="800000"/>
            <a:headEnd/>
            <a:tailEnd/>
          </a:ln>
        </p:spPr>
      </p:pic>
      <p:cxnSp>
        <p:nvCxnSpPr>
          <p:cNvPr id="14" name="直接连接符 13"/>
          <p:cNvCxnSpPr/>
          <p:nvPr/>
        </p:nvCxnSpPr>
        <p:spPr>
          <a:xfrm>
            <a:off x="1490663" y="1130300"/>
            <a:ext cx="2289175" cy="0"/>
          </a:xfrm>
          <a:prstGeom prst="line">
            <a:avLst/>
          </a:prstGeom>
          <a:ln w="38100">
            <a:solidFill>
              <a:srgbClr val="04AEDA"/>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a:off x="1547813" y="790575"/>
            <a:ext cx="2087562" cy="307975"/>
          </a:xfrm>
          <a:prstGeom prst="rect">
            <a:avLst/>
          </a:prstGeom>
          <a:noFill/>
          <a:ln w="9525">
            <a:noFill/>
            <a:miter lim="800000"/>
            <a:headEnd/>
            <a:tailEnd/>
          </a:ln>
        </p:spPr>
        <p:txBody>
          <a:bodyPr>
            <a:spAutoFit/>
          </a:bodyPr>
          <a:lstStyle/>
          <a:p>
            <a:r>
              <a:rPr lang="zh-CN" altLang="en-US" sz="1400" b="1">
                <a:latin typeface="Calibri" pitchFamily="34" charset="0"/>
              </a:rPr>
              <a:t>武昌首义学院概况</a:t>
            </a:r>
            <a:endParaRPr lang="en-US" altLang="zh-CN" sz="1400" b="1">
              <a:latin typeface="Calibri" pitchFamily="34" charset="0"/>
            </a:endParaRPr>
          </a:p>
        </p:txBody>
      </p:sp>
      <p:cxnSp>
        <p:nvCxnSpPr>
          <p:cNvPr id="22" name="直接连接符 21"/>
          <p:cNvCxnSpPr/>
          <p:nvPr/>
        </p:nvCxnSpPr>
        <p:spPr>
          <a:xfrm>
            <a:off x="2719388" y="1990725"/>
            <a:ext cx="0" cy="72390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23" name="直接连接符 22"/>
          <p:cNvCxnSpPr/>
          <p:nvPr/>
        </p:nvCxnSpPr>
        <p:spPr>
          <a:xfrm flipH="1">
            <a:off x="1619250" y="1990725"/>
            <a:ext cx="1098550" cy="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24" name="直接连接符 23"/>
          <p:cNvCxnSpPr/>
          <p:nvPr/>
        </p:nvCxnSpPr>
        <p:spPr>
          <a:xfrm>
            <a:off x="2719388" y="2714625"/>
            <a:ext cx="0" cy="73660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25" name="直接连接符 24"/>
          <p:cNvCxnSpPr/>
          <p:nvPr/>
        </p:nvCxnSpPr>
        <p:spPr>
          <a:xfrm flipH="1">
            <a:off x="395288" y="3451225"/>
            <a:ext cx="1223962" cy="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26" name="直接连接符 25"/>
          <p:cNvCxnSpPr/>
          <p:nvPr/>
        </p:nvCxnSpPr>
        <p:spPr>
          <a:xfrm flipH="1">
            <a:off x="395288" y="1990725"/>
            <a:ext cx="1223962" cy="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27" name="直接连接符 26"/>
          <p:cNvCxnSpPr/>
          <p:nvPr/>
        </p:nvCxnSpPr>
        <p:spPr>
          <a:xfrm>
            <a:off x="395288" y="1990725"/>
            <a:ext cx="0" cy="72390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28" name="直接连接符 27"/>
          <p:cNvCxnSpPr/>
          <p:nvPr/>
        </p:nvCxnSpPr>
        <p:spPr>
          <a:xfrm>
            <a:off x="395288" y="2714625"/>
            <a:ext cx="0" cy="73660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30" name="直接连接符 29"/>
          <p:cNvCxnSpPr/>
          <p:nvPr/>
        </p:nvCxnSpPr>
        <p:spPr>
          <a:xfrm flipH="1">
            <a:off x="1619250" y="3451225"/>
            <a:ext cx="1100138" cy="0"/>
          </a:xfrm>
          <a:prstGeom prst="line">
            <a:avLst/>
          </a:prstGeom>
          <a:ln w="9525">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31" name="直接连接符 30"/>
          <p:cNvCxnSpPr/>
          <p:nvPr/>
        </p:nvCxnSpPr>
        <p:spPr>
          <a:xfrm flipV="1">
            <a:off x="2728913" y="2355850"/>
            <a:ext cx="422275" cy="0"/>
          </a:xfrm>
          <a:prstGeom prst="line">
            <a:avLst/>
          </a:prstGeom>
          <a:ln>
            <a:solidFill>
              <a:srgbClr val="04AEDA"/>
            </a:solidFill>
          </a:ln>
        </p:spPr>
        <p:style>
          <a:lnRef idx="1">
            <a:schemeClr val="accent2"/>
          </a:lnRef>
          <a:fillRef idx="3">
            <a:schemeClr val="accent2"/>
          </a:fillRef>
          <a:effectRef idx="2">
            <a:schemeClr val="accent2"/>
          </a:effectRef>
          <a:fontRef idx="minor">
            <a:schemeClr val="lt1"/>
          </a:fontRef>
        </p:style>
      </p:cxnSp>
      <p:cxnSp>
        <p:nvCxnSpPr>
          <p:cNvPr id="32" name="直接连接符 31"/>
          <p:cNvCxnSpPr/>
          <p:nvPr/>
        </p:nvCxnSpPr>
        <p:spPr>
          <a:xfrm>
            <a:off x="3151188" y="1736725"/>
            <a:ext cx="0" cy="1974850"/>
          </a:xfrm>
          <a:prstGeom prst="line">
            <a:avLst/>
          </a:prstGeom>
          <a:ln>
            <a:solidFill>
              <a:srgbClr val="04AEDA"/>
            </a:solidFill>
          </a:ln>
        </p:spPr>
        <p:style>
          <a:lnRef idx="1">
            <a:schemeClr val="accent2"/>
          </a:lnRef>
          <a:fillRef idx="3">
            <a:schemeClr val="accent2"/>
          </a:fillRef>
          <a:effectRef idx="2">
            <a:schemeClr val="accent2"/>
          </a:effectRef>
          <a:fontRef idx="minor">
            <a:schemeClr val="lt1"/>
          </a:fontRef>
        </p:style>
      </p:cxnSp>
      <p:pic>
        <p:nvPicPr>
          <p:cNvPr id="34" name="Picture 2" descr="C:\Users\iamisis\Desktop\图片1.png"/>
          <p:cNvPicPr>
            <a:picLocks noChangeAspect="1" noChangeArrowheads="1"/>
          </p:cNvPicPr>
          <p:nvPr/>
        </p:nvPicPr>
        <p:blipFill>
          <a:blip r:embed="rId4"/>
          <a:srcRect/>
          <a:stretch>
            <a:fillRect/>
          </a:stretch>
        </p:blipFill>
        <p:spPr bwMode="auto">
          <a:xfrm>
            <a:off x="539750" y="2066925"/>
            <a:ext cx="2087563" cy="1284288"/>
          </a:xfrm>
          <a:prstGeom prst="rect">
            <a:avLst/>
          </a:prstGeom>
          <a:noFill/>
          <a:ln w="9525">
            <a:solidFill>
              <a:srgbClr val="04AEDA"/>
            </a:solidFill>
            <a:miter lim="800000"/>
            <a:headEnd/>
            <a:tailEnd/>
          </a:ln>
        </p:spPr>
      </p:pic>
      <p:sp>
        <p:nvSpPr>
          <p:cNvPr id="35" name="矩形 34"/>
          <p:cNvSpPr/>
          <p:nvPr/>
        </p:nvSpPr>
        <p:spPr>
          <a:xfrm>
            <a:off x="3419475" y="1736725"/>
            <a:ext cx="2520950" cy="403225"/>
          </a:xfrm>
          <a:prstGeom prst="rect">
            <a:avLst/>
          </a:prstGeom>
          <a:noFill/>
          <a:ln>
            <a:solidFill>
              <a:srgbClr val="04AEDA"/>
            </a:solidFill>
          </a:ln>
          <a:effectLst/>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en-US" altLang="zh-CN" sz="1200" dirty="0">
                <a:solidFill>
                  <a:schemeClr val="tx1"/>
                </a:solidFill>
                <a:latin typeface="微软雅黑" pitchFamily="34" charset="-122"/>
                <a:ea typeface="微软雅黑" pitchFamily="34" charset="-122"/>
              </a:rPr>
              <a:t>  a.</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校园占地</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1000</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余亩，教学行政用房</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28</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万平方米</a:t>
            </a:r>
            <a:endParaRPr lang="zh-CN" altLang="en-US" sz="1200" dirty="0">
              <a:solidFill>
                <a:schemeClr val="tx1"/>
              </a:solidFill>
              <a:latin typeface="微软雅黑" pitchFamily="34" charset="-122"/>
              <a:ea typeface="微软雅黑" pitchFamily="34" charset="-122"/>
            </a:endParaRPr>
          </a:p>
        </p:txBody>
      </p:sp>
      <p:sp>
        <p:nvSpPr>
          <p:cNvPr id="37" name="矩形 36"/>
          <p:cNvSpPr/>
          <p:nvPr/>
        </p:nvSpPr>
        <p:spPr>
          <a:xfrm>
            <a:off x="3419475" y="2468563"/>
            <a:ext cx="2520950" cy="390525"/>
          </a:xfrm>
          <a:prstGeom prst="rect">
            <a:avLst/>
          </a:prstGeom>
          <a:noFill/>
          <a:ln>
            <a:solidFill>
              <a:srgbClr val="04AEDA"/>
            </a:solidFill>
          </a:ln>
          <a:effectLst/>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en-US" altLang="zh-CN" sz="1200" dirty="0">
                <a:solidFill>
                  <a:schemeClr val="tx1"/>
                </a:solidFill>
                <a:latin typeface="微软雅黑" pitchFamily="34" charset="-122"/>
                <a:ea typeface="微软雅黑" pitchFamily="34" charset="-122"/>
              </a:rPr>
              <a:t>  b.</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开设有</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工、文、经济、管理、法和艺术</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6</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个学科</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38</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个本科专业</a:t>
            </a:r>
            <a:endPar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8" name="矩形 37"/>
          <p:cNvSpPr/>
          <p:nvPr/>
        </p:nvSpPr>
        <p:spPr>
          <a:xfrm>
            <a:off x="3419475" y="3292475"/>
            <a:ext cx="2520950" cy="431800"/>
          </a:xfrm>
          <a:prstGeom prst="rect">
            <a:avLst/>
          </a:prstGeom>
          <a:noFill/>
          <a:ln>
            <a:solidFill>
              <a:srgbClr val="04AEDA"/>
            </a:solidFill>
          </a:ln>
          <a:effectLst/>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en-US" altLang="zh-CN" sz="1200" dirty="0">
                <a:solidFill>
                  <a:schemeClr val="tx1"/>
                </a:solidFill>
                <a:latin typeface="微软雅黑" pitchFamily="34" charset="-122"/>
                <a:ea typeface="微软雅黑" pitchFamily="34" charset="-122"/>
              </a:rPr>
              <a:t>  c. </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在校生</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1.3</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万人</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专任教师</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777</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人</a:t>
            </a:r>
            <a:endPar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6" name="矩形 45"/>
          <p:cNvSpPr/>
          <p:nvPr/>
        </p:nvSpPr>
        <p:spPr>
          <a:xfrm>
            <a:off x="6335713" y="1708150"/>
            <a:ext cx="2413000" cy="427038"/>
          </a:xfrm>
          <a:prstGeom prst="rect">
            <a:avLst/>
          </a:prstGeom>
          <a:noFill/>
          <a:ln>
            <a:solidFill>
              <a:srgbClr val="04AEDA"/>
            </a:solidFill>
          </a:ln>
          <a:effectLst/>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en-US" altLang="zh-CN" sz="1200" dirty="0">
                <a:solidFill>
                  <a:schemeClr val="tx1"/>
                </a:solidFill>
                <a:latin typeface="微软雅黑" pitchFamily="34" charset="-122"/>
                <a:ea typeface="微软雅黑" pitchFamily="34" charset="-122"/>
              </a:rPr>
              <a:t>  </a:t>
            </a:r>
            <a:r>
              <a:rPr lang="en-US" altLang="zh-CN" sz="1200" dirty="0">
                <a:solidFill>
                  <a:schemeClr val="tx1"/>
                </a:solidFill>
                <a:latin typeface="微软雅黑" pitchFamily="34" charset="-122"/>
                <a:ea typeface="微软雅黑" pitchFamily="34" charset="-122"/>
              </a:rPr>
              <a:t>d</a:t>
            </a:r>
            <a:r>
              <a:rPr lang="en-US" altLang="zh-CN" sz="1200" dirty="0">
                <a:solidFill>
                  <a:schemeClr val="tx1"/>
                </a:solidFill>
                <a:latin typeface="微软雅黑" pitchFamily="34" charset="-122"/>
                <a:ea typeface="微软雅黑" pitchFamily="34" charset="-122"/>
              </a:rPr>
              <a:t>.</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学校建有</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7</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个基础实验室、</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51</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个专业基础和专业实验室</a:t>
            </a:r>
            <a:endPar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7" name="矩形 46"/>
          <p:cNvSpPr/>
          <p:nvPr/>
        </p:nvSpPr>
        <p:spPr>
          <a:xfrm>
            <a:off x="3419475" y="1708150"/>
            <a:ext cx="2520950" cy="431800"/>
          </a:xfrm>
          <a:prstGeom prst="rect">
            <a:avLst/>
          </a:prstGeom>
          <a:solidFill>
            <a:srgbClr val="04AEDA"/>
          </a:solidFill>
          <a:ln>
            <a:solidFill>
              <a:srgbClr val="04AEDA"/>
            </a:solid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 </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校园占地</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1000</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余亩，教学行政用房</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28</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万平方米</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0" name="矩形 49"/>
          <p:cNvSpPr/>
          <p:nvPr/>
        </p:nvSpPr>
        <p:spPr>
          <a:xfrm>
            <a:off x="6300788" y="2500313"/>
            <a:ext cx="2447925" cy="576262"/>
          </a:xfrm>
          <a:prstGeom prst="rect">
            <a:avLst/>
          </a:prstGeom>
          <a:noFill/>
          <a:ln>
            <a:solidFill>
              <a:srgbClr val="04AEDA"/>
            </a:solidFill>
          </a:ln>
          <a:effectLst/>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en-US" altLang="zh-CN" sz="1200" dirty="0">
                <a:solidFill>
                  <a:schemeClr val="tx1"/>
                </a:solidFill>
                <a:latin typeface="微软雅黑" pitchFamily="34" charset="-122"/>
                <a:ea typeface="微软雅黑" pitchFamily="34" charset="-122"/>
              </a:rPr>
              <a:t>  e.</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纸本图书</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118</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万</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册，期刊</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1200</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余种</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电子图书</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858.81</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万册；中外数据库</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20</a:t>
            </a:r>
            <a:r>
              <a:rPr lang="zh-CN"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个</a:t>
            </a:r>
            <a:endPar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1" name="矩形 50"/>
          <p:cNvSpPr/>
          <p:nvPr/>
        </p:nvSpPr>
        <p:spPr>
          <a:xfrm>
            <a:off x="6300788" y="3295650"/>
            <a:ext cx="2447925" cy="428625"/>
          </a:xfrm>
          <a:prstGeom prst="rect">
            <a:avLst/>
          </a:prstGeom>
          <a:noFill/>
          <a:ln>
            <a:solidFill>
              <a:srgbClr val="04AEDA"/>
            </a:solidFill>
          </a:ln>
          <a:effectLst/>
        </p:spPr>
        <p:style>
          <a:lnRef idx="1">
            <a:schemeClr val="accent3"/>
          </a:lnRef>
          <a:fillRef idx="3">
            <a:schemeClr val="accent3"/>
          </a:fillRef>
          <a:effectRef idx="2">
            <a:schemeClr val="accent3"/>
          </a:effectRef>
          <a:fontRef idx="minor">
            <a:schemeClr val="lt1"/>
          </a:fontRef>
        </p:style>
        <p:txBody>
          <a:bodyPr anchor="ctr"/>
          <a:lstStyle/>
          <a:p>
            <a:pPr fontAlgn="auto">
              <a:spcBef>
                <a:spcPts val="0"/>
              </a:spcBef>
              <a:spcAft>
                <a:spcPts val="0"/>
              </a:spcAft>
              <a:defRPr/>
            </a:pPr>
            <a:r>
              <a:rPr lang="en-US" altLang="zh-CN" sz="1200" dirty="0">
                <a:solidFill>
                  <a:schemeClr val="tx1"/>
                </a:solidFill>
                <a:latin typeface="微软雅黑" pitchFamily="34" charset="-122"/>
                <a:ea typeface="微软雅黑" pitchFamily="34" charset="-122"/>
              </a:rPr>
              <a:t>  f.</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录取分数第一，就业率</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92%</a:t>
            </a:r>
            <a:r>
              <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，考研率</a:t>
            </a:r>
            <a:r>
              <a:rPr lang="en-US" altLang="zh-CN"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rPr>
              <a:t>15%</a:t>
            </a:r>
            <a:endParaRPr lang="zh-CN" altLang="en-US" sz="1200" dirty="0">
              <a:solidFill>
                <a:schemeClr val="tx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4" name="矩形 53"/>
          <p:cNvSpPr/>
          <p:nvPr/>
        </p:nvSpPr>
        <p:spPr>
          <a:xfrm>
            <a:off x="3419475" y="2468563"/>
            <a:ext cx="2520950" cy="390525"/>
          </a:xfrm>
          <a:prstGeom prst="rect">
            <a:avLst/>
          </a:prstGeom>
          <a:solidFill>
            <a:srgbClr val="04AEDA"/>
          </a:solidFill>
          <a:ln>
            <a:solidFill>
              <a:srgbClr val="04AEDA"/>
            </a:solid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b.</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开设有</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工、文、经济、管理、法和艺术</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6</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个学科</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38</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个本科专业</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5" name="矩形 54"/>
          <p:cNvSpPr/>
          <p:nvPr/>
        </p:nvSpPr>
        <p:spPr>
          <a:xfrm>
            <a:off x="3419475" y="3292475"/>
            <a:ext cx="2520950" cy="431800"/>
          </a:xfrm>
          <a:prstGeom prst="rect">
            <a:avLst/>
          </a:prstGeom>
          <a:solidFill>
            <a:srgbClr val="04AEDA"/>
          </a:solidFill>
          <a:ln>
            <a:solidFill>
              <a:srgbClr val="04AEDA"/>
            </a:solid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c. </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在校生</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1.3</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万人</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专任教师</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777</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人</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6" name="矩形 55"/>
          <p:cNvSpPr/>
          <p:nvPr/>
        </p:nvSpPr>
        <p:spPr>
          <a:xfrm>
            <a:off x="6335713" y="1711325"/>
            <a:ext cx="2413000" cy="428625"/>
          </a:xfrm>
          <a:prstGeom prst="rect">
            <a:avLst/>
          </a:prstGeom>
          <a:solidFill>
            <a:srgbClr val="04AEDA"/>
          </a:solidFill>
          <a:ln>
            <a:solidFill>
              <a:srgbClr val="04AEDA"/>
            </a:solid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d.</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学校建有</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7</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个基础实验室、</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51</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个专业基础和专业实验室</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7" name="矩形 56"/>
          <p:cNvSpPr/>
          <p:nvPr/>
        </p:nvSpPr>
        <p:spPr>
          <a:xfrm>
            <a:off x="6300788" y="2500313"/>
            <a:ext cx="2447925" cy="576262"/>
          </a:xfrm>
          <a:prstGeom prst="rect">
            <a:avLst/>
          </a:prstGeom>
          <a:solidFill>
            <a:srgbClr val="04AEDA"/>
          </a:solidFill>
          <a:ln>
            <a:solidFill>
              <a:srgbClr val="04AEDA"/>
            </a:solid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e.</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纸本图书</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118</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万</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册，期刊</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1200</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余种</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电子图书</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858.81</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万册；中外数据库</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20</a:t>
            </a:r>
            <a:r>
              <a:rPr lang="zh-CN"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8" name="矩形 57"/>
          <p:cNvSpPr/>
          <p:nvPr/>
        </p:nvSpPr>
        <p:spPr>
          <a:xfrm>
            <a:off x="6300788" y="3292475"/>
            <a:ext cx="2447925" cy="427038"/>
          </a:xfrm>
          <a:prstGeom prst="rect">
            <a:avLst/>
          </a:prstGeom>
          <a:solidFill>
            <a:srgbClr val="04AEDA"/>
          </a:solidFill>
          <a:ln>
            <a:solidFill>
              <a:srgbClr val="04AEDA"/>
            </a:solid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f.</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录取分数第一，就业率</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92%</a:t>
            </a:r>
            <a:r>
              <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，考研率</a:t>
            </a:r>
            <a:r>
              <a:rPr lang="en-US" altLang="zh-CN"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15%</a:t>
            </a:r>
            <a:endParaRPr lang="zh-CN" altLang="en-US" sz="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1535" name="15 CuadroTexto"/>
          <p:cNvSpPr txBox="1">
            <a:spLocks noChangeArrowheads="1"/>
          </p:cNvSpPr>
          <p:nvPr/>
        </p:nvSpPr>
        <p:spPr bwMode="auto">
          <a:xfrm>
            <a:off x="8166100" y="4803775"/>
            <a:ext cx="255588" cy="261938"/>
          </a:xfrm>
          <a:prstGeom prst="rect">
            <a:avLst/>
          </a:prstGeom>
          <a:noFill/>
          <a:ln w="9525">
            <a:noFill/>
            <a:miter lim="800000"/>
            <a:headEnd/>
            <a:tailEnd/>
          </a:ln>
        </p:spPr>
        <p:txBody>
          <a:bodyPr wrap="none">
            <a:spAutoFit/>
          </a:bodyPr>
          <a:lstStyle/>
          <a:p>
            <a:pPr algn="ctr"/>
            <a:r>
              <a:rPr lang="en-US" altLang="zh-CN" sz="1100" b="1">
                <a:solidFill>
                  <a:schemeClr val="bg1"/>
                </a:solidFill>
                <a:latin typeface="Calibri" pitchFamily="34" charset="0"/>
              </a:rPr>
              <a:t>8</a:t>
            </a:r>
            <a:endParaRPr lang="es-ES" altLang="zh-CN" sz="1100" b="1">
              <a:solidFill>
                <a:schemeClr val="bg1"/>
              </a:solidFill>
              <a:latin typeface="Calibri"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subTnLst>
                                    <p:audio>
                                      <p:cMediaNode>
                                        <p:cTn display="0" masterRel="sameClick">
                                          <p:stCondLst>
                                            <p:cond evt="begin" delay="0">
                                              <p:tn val="9"/>
                                            </p:cond>
                                          </p:stCondLst>
                                          <p:endCondLst>
                                            <p:cond evt="onStopAudio" delay="0">
                                              <p:tgtEl>
                                                <p:sldTgt/>
                                              </p:tgtEl>
                                            </p:cond>
                                          </p:endCondLst>
                                        </p:cTn>
                                        <p:tgtEl>
                                          <p:sndTgt r:embed="rId2" name="camera.wav"/>
                                        </p:tgtEl>
                                      </p:cMediaNode>
                                    </p:audio>
                                  </p:sub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2000"/>
                            </p:stCondLst>
                            <p:childTnLst>
                              <p:par>
                                <p:cTn id="17" presetID="14" presetClass="entr" presetSubtype="1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2500"/>
                            </p:stCondLst>
                            <p:childTnLst>
                              <p:par>
                                <p:cTn id="21" presetID="9"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dissolve">
                                      <p:cBhvr>
                                        <p:cTn id="23" dur="1000"/>
                                        <p:tgtEl>
                                          <p:spTgt spid="34"/>
                                        </p:tgtEl>
                                      </p:cBhvr>
                                    </p:animEffect>
                                  </p:childTnLst>
                                </p:cTn>
                              </p:par>
                            </p:childTnLst>
                          </p:cTn>
                        </p:par>
                        <p:par>
                          <p:cTn id="24" fill="hold">
                            <p:stCondLst>
                              <p:cond delay="3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100"/>
                                        <p:tgtEl>
                                          <p:spTgt spid="22"/>
                                        </p:tgtEl>
                                      </p:cBhvr>
                                    </p:animEffect>
                                  </p:childTnLst>
                                </p:cTn>
                              </p:par>
                              <p:par>
                                <p:cTn id="28" presetID="22" presetClass="exit" presetSubtype="4" fill="hold" nodeType="withEffect">
                                  <p:stCondLst>
                                    <p:cond delay="100"/>
                                  </p:stCondLst>
                                  <p:childTnLst>
                                    <p:animEffect transition="out" filter="wipe(down)">
                                      <p:cBhvr>
                                        <p:cTn id="29" dur="100"/>
                                        <p:tgtEl>
                                          <p:spTgt spid="22"/>
                                        </p:tgtEl>
                                      </p:cBhvr>
                                    </p:animEffect>
                                    <p:set>
                                      <p:cBhvr>
                                        <p:cTn id="30" dur="1" fill="hold">
                                          <p:stCondLst>
                                            <p:cond delay="99"/>
                                          </p:stCondLst>
                                        </p:cTn>
                                        <p:tgtEl>
                                          <p:spTgt spid="22"/>
                                        </p:tgtEl>
                                        <p:attrNameLst>
                                          <p:attrName>style.visibility</p:attrName>
                                        </p:attrNameLst>
                                      </p:cBhvr>
                                      <p:to>
                                        <p:strVal val="hidden"/>
                                      </p:to>
                                    </p:set>
                                  </p:childTnLst>
                                </p:cTn>
                              </p:par>
                              <p:par>
                                <p:cTn id="31" presetID="22" presetClass="entr" presetSubtype="2" fill="hold" nodeType="withEffect">
                                  <p:stCondLst>
                                    <p:cond delay="10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100"/>
                                        <p:tgtEl>
                                          <p:spTgt spid="23"/>
                                        </p:tgtEl>
                                      </p:cBhvr>
                                    </p:animEffect>
                                  </p:childTnLst>
                                </p:cTn>
                              </p:par>
                              <p:par>
                                <p:cTn id="34" presetID="22" presetClass="exit" presetSubtype="2" fill="hold" nodeType="withEffect">
                                  <p:stCondLst>
                                    <p:cond delay="200"/>
                                  </p:stCondLst>
                                  <p:childTnLst>
                                    <p:animEffect transition="out" filter="wipe(right)">
                                      <p:cBhvr>
                                        <p:cTn id="35" dur="100"/>
                                        <p:tgtEl>
                                          <p:spTgt spid="23"/>
                                        </p:tgtEl>
                                      </p:cBhvr>
                                    </p:animEffect>
                                    <p:set>
                                      <p:cBhvr>
                                        <p:cTn id="36" dur="1" fill="hold">
                                          <p:stCondLst>
                                            <p:cond delay="99"/>
                                          </p:stCondLst>
                                        </p:cTn>
                                        <p:tgtEl>
                                          <p:spTgt spid="23"/>
                                        </p:tgtEl>
                                        <p:attrNameLst>
                                          <p:attrName>style.visibility</p:attrName>
                                        </p:attrNameLst>
                                      </p:cBhvr>
                                      <p:to>
                                        <p:strVal val="hidden"/>
                                      </p:to>
                                    </p:set>
                                  </p:childTnLst>
                                </p:cTn>
                              </p:par>
                              <p:par>
                                <p:cTn id="37" presetID="22" presetClass="entr" presetSubtype="2" fill="hold" nodeType="withEffect">
                                  <p:stCondLst>
                                    <p:cond delay="200"/>
                                  </p:stCondLst>
                                  <p:childTnLst>
                                    <p:set>
                                      <p:cBhvr>
                                        <p:cTn id="38" dur="1" fill="hold">
                                          <p:stCondLst>
                                            <p:cond delay="0"/>
                                          </p:stCondLst>
                                        </p:cTn>
                                        <p:tgtEl>
                                          <p:spTgt spid="26"/>
                                        </p:tgtEl>
                                        <p:attrNameLst>
                                          <p:attrName>style.visibility</p:attrName>
                                        </p:attrNameLst>
                                      </p:cBhvr>
                                      <p:to>
                                        <p:strVal val="visible"/>
                                      </p:to>
                                    </p:set>
                                    <p:animEffect transition="in" filter="wipe(right)">
                                      <p:cBhvr>
                                        <p:cTn id="39" dur="100"/>
                                        <p:tgtEl>
                                          <p:spTgt spid="26"/>
                                        </p:tgtEl>
                                      </p:cBhvr>
                                    </p:animEffect>
                                  </p:childTnLst>
                                </p:cTn>
                              </p:par>
                              <p:par>
                                <p:cTn id="40" presetID="22" presetClass="exit" presetSubtype="2" fill="hold" nodeType="withEffect">
                                  <p:stCondLst>
                                    <p:cond delay="300"/>
                                  </p:stCondLst>
                                  <p:childTnLst>
                                    <p:animEffect transition="out" filter="wipe(right)">
                                      <p:cBhvr>
                                        <p:cTn id="41" dur="100"/>
                                        <p:tgtEl>
                                          <p:spTgt spid="26"/>
                                        </p:tgtEl>
                                      </p:cBhvr>
                                    </p:animEffect>
                                    <p:set>
                                      <p:cBhvr>
                                        <p:cTn id="42" dur="1" fill="hold">
                                          <p:stCondLst>
                                            <p:cond delay="99"/>
                                          </p:stCondLst>
                                        </p:cTn>
                                        <p:tgtEl>
                                          <p:spTgt spid="26"/>
                                        </p:tgtEl>
                                        <p:attrNameLst>
                                          <p:attrName>style.visibility</p:attrName>
                                        </p:attrNameLst>
                                      </p:cBhvr>
                                      <p:to>
                                        <p:strVal val="hidden"/>
                                      </p:to>
                                    </p:set>
                                  </p:childTnLst>
                                </p:cTn>
                              </p:par>
                              <p:par>
                                <p:cTn id="43" presetID="22" presetClass="entr" presetSubtype="1" fill="hold" nodeType="withEffect">
                                  <p:stCondLst>
                                    <p:cond delay="30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100"/>
                                        <p:tgtEl>
                                          <p:spTgt spid="27"/>
                                        </p:tgtEl>
                                      </p:cBhvr>
                                    </p:animEffect>
                                  </p:childTnLst>
                                </p:cTn>
                              </p:par>
                              <p:par>
                                <p:cTn id="46" presetID="22" presetClass="exit" presetSubtype="1" fill="hold" nodeType="withEffect">
                                  <p:stCondLst>
                                    <p:cond delay="400"/>
                                  </p:stCondLst>
                                  <p:childTnLst>
                                    <p:animEffect transition="out" filter="wipe(up)">
                                      <p:cBhvr>
                                        <p:cTn id="47" dur="100"/>
                                        <p:tgtEl>
                                          <p:spTgt spid="27"/>
                                        </p:tgtEl>
                                      </p:cBhvr>
                                    </p:animEffect>
                                    <p:set>
                                      <p:cBhvr>
                                        <p:cTn id="48" dur="1" fill="hold">
                                          <p:stCondLst>
                                            <p:cond delay="99"/>
                                          </p:stCondLst>
                                        </p:cTn>
                                        <p:tgtEl>
                                          <p:spTgt spid="27"/>
                                        </p:tgtEl>
                                        <p:attrNameLst>
                                          <p:attrName>style.visibility</p:attrName>
                                        </p:attrNameLst>
                                      </p:cBhvr>
                                      <p:to>
                                        <p:strVal val="hidden"/>
                                      </p:to>
                                    </p:set>
                                  </p:childTnLst>
                                </p:cTn>
                              </p:par>
                              <p:par>
                                <p:cTn id="49" presetID="22" presetClass="entr" presetSubtype="1" fill="hold" nodeType="withEffect">
                                  <p:stCondLst>
                                    <p:cond delay="40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100"/>
                                        <p:tgtEl>
                                          <p:spTgt spid="28"/>
                                        </p:tgtEl>
                                      </p:cBhvr>
                                    </p:animEffect>
                                  </p:childTnLst>
                                </p:cTn>
                              </p:par>
                              <p:par>
                                <p:cTn id="52" presetID="22" presetClass="exit" presetSubtype="1" fill="hold" nodeType="withEffect">
                                  <p:stCondLst>
                                    <p:cond delay="500"/>
                                  </p:stCondLst>
                                  <p:childTnLst>
                                    <p:animEffect transition="out" filter="wipe(up)">
                                      <p:cBhvr>
                                        <p:cTn id="53" dur="100"/>
                                        <p:tgtEl>
                                          <p:spTgt spid="28"/>
                                        </p:tgtEl>
                                      </p:cBhvr>
                                    </p:animEffect>
                                    <p:set>
                                      <p:cBhvr>
                                        <p:cTn id="54" dur="1" fill="hold">
                                          <p:stCondLst>
                                            <p:cond delay="99"/>
                                          </p:stCondLst>
                                        </p:cTn>
                                        <p:tgtEl>
                                          <p:spTgt spid="28"/>
                                        </p:tgtEl>
                                        <p:attrNameLst>
                                          <p:attrName>style.visibility</p:attrName>
                                        </p:attrNameLst>
                                      </p:cBhvr>
                                      <p:to>
                                        <p:strVal val="hidden"/>
                                      </p:to>
                                    </p:set>
                                  </p:childTnLst>
                                </p:cTn>
                              </p:par>
                              <p:par>
                                <p:cTn id="55" presetID="22" presetClass="entr" presetSubtype="8" fill="hold"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100"/>
                                        <p:tgtEl>
                                          <p:spTgt spid="25"/>
                                        </p:tgtEl>
                                      </p:cBhvr>
                                    </p:animEffect>
                                  </p:childTnLst>
                                </p:cTn>
                              </p:par>
                              <p:par>
                                <p:cTn id="58" presetID="22" presetClass="exit" presetSubtype="8" fill="hold" nodeType="withEffect">
                                  <p:stCondLst>
                                    <p:cond delay="600"/>
                                  </p:stCondLst>
                                  <p:childTnLst>
                                    <p:animEffect transition="out" filter="wipe(left)">
                                      <p:cBhvr>
                                        <p:cTn id="59" dur="100"/>
                                        <p:tgtEl>
                                          <p:spTgt spid="25"/>
                                        </p:tgtEl>
                                      </p:cBhvr>
                                    </p:animEffect>
                                    <p:set>
                                      <p:cBhvr>
                                        <p:cTn id="60" dur="1" fill="hold">
                                          <p:stCondLst>
                                            <p:cond delay="99"/>
                                          </p:stCondLst>
                                        </p:cTn>
                                        <p:tgtEl>
                                          <p:spTgt spid="25"/>
                                        </p:tgtEl>
                                        <p:attrNameLst>
                                          <p:attrName>style.visibility</p:attrName>
                                        </p:attrNameLst>
                                      </p:cBhvr>
                                      <p:to>
                                        <p:strVal val="hidden"/>
                                      </p:to>
                                    </p:set>
                                  </p:childTnLst>
                                </p:cTn>
                              </p:par>
                              <p:par>
                                <p:cTn id="61" presetID="22" presetClass="entr" presetSubtype="8" fill="hold" nodeType="withEffect">
                                  <p:stCondLst>
                                    <p:cond delay="60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100"/>
                                        <p:tgtEl>
                                          <p:spTgt spid="30"/>
                                        </p:tgtEl>
                                      </p:cBhvr>
                                    </p:animEffect>
                                  </p:childTnLst>
                                </p:cTn>
                              </p:par>
                              <p:par>
                                <p:cTn id="64" presetID="22" presetClass="exit" presetSubtype="8" fill="hold" nodeType="withEffect">
                                  <p:stCondLst>
                                    <p:cond delay="700"/>
                                  </p:stCondLst>
                                  <p:childTnLst>
                                    <p:animEffect transition="out" filter="wipe(left)">
                                      <p:cBhvr>
                                        <p:cTn id="65" dur="100"/>
                                        <p:tgtEl>
                                          <p:spTgt spid="30"/>
                                        </p:tgtEl>
                                      </p:cBhvr>
                                    </p:animEffect>
                                    <p:set>
                                      <p:cBhvr>
                                        <p:cTn id="66" dur="1" fill="hold">
                                          <p:stCondLst>
                                            <p:cond delay="99"/>
                                          </p:stCondLst>
                                        </p:cTn>
                                        <p:tgtEl>
                                          <p:spTgt spid="30"/>
                                        </p:tgtEl>
                                        <p:attrNameLst>
                                          <p:attrName>style.visibility</p:attrName>
                                        </p:attrNameLst>
                                      </p:cBhvr>
                                      <p:to>
                                        <p:strVal val="hidden"/>
                                      </p:to>
                                    </p:set>
                                  </p:childTnLst>
                                </p:cTn>
                              </p:par>
                              <p:par>
                                <p:cTn id="67" presetID="22" presetClass="entr" presetSubtype="4" fill="hold" nodeType="withEffect">
                                  <p:stCondLst>
                                    <p:cond delay="700"/>
                                  </p:stCondLst>
                                  <p:childTnLst>
                                    <p:set>
                                      <p:cBhvr>
                                        <p:cTn id="68" dur="1" fill="hold">
                                          <p:stCondLst>
                                            <p:cond delay="0"/>
                                          </p:stCondLst>
                                        </p:cTn>
                                        <p:tgtEl>
                                          <p:spTgt spid="24"/>
                                        </p:tgtEl>
                                        <p:attrNameLst>
                                          <p:attrName>style.visibility</p:attrName>
                                        </p:attrNameLst>
                                      </p:cBhvr>
                                      <p:to>
                                        <p:strVal val="visible"/>
                                      </p:to>
                                    </p:set>
                                    <p:animEffect transition="in" filter="wipe(down)">
                                      <p:cBhvr>
                                        <p:cTn id="69" dur="100"/>
                                        <p:tgtEl>
                                          <p:spTgt spid="24"/>
                                        </p:tgtEl>
                                      </p:cBhvr>
                                    </p:animEffect>
                                  </p:childTnLst>
                                </p:cTn>
                              </p:par>
                              <p:par>
                                <p:cTn id="70" presetID="22" presetClass="exit" presetSubtype="4" fill="hold" nodeType="withEffect">
                                  <p:stCondLst>
                                    <p:cond delay="800"/>
                                  </p:stCondLst>
                                  <p:childTnLst>
                                    <p:animEffect transition="out" filter="wipe(down)">
                                      <p:cBhvr>
                                        <p:cTn id="71" dur="100"/>
                                        <p:tgtEl>
                                          <p:spTgt spid="24"/>
                                        </p:tgtEl>
                                      </p:cBhvr>
                                    </p:animEffect>
                                    <p:set>
                                      <p:cBhvr>
                                        <p:cTn id="72" dur="1" fill="hold">
                                          <p:stCondLst>
                                            <p:cond delay="99"/>
                                          </p:stCondLst>
                                        </p:cTn>
                                        <p:tgtEl>
                                          <p:spTgt spid="24"/>
                                        </p:tgtEl>
                                        <p:attrNameLst>
                                          <p:attrName>style.visibility</p:attrName>
                                        </p:attrNameLst>
                                      </p:cBhvr>
                                      <p:to>
                                        <p:strVal val="hidden"/>
                                      </p:to>
                                    </p:set>
                                  </p:childTnLst>
                                </p:cTn>
                              </p:par>
                              <p:par>
                                <p:cTn id="73" presetID="22" presetClass="entr" presetSubtype="4" fill="hold" nodeType="withEffect">
                                  <p:stCondLst>
                                    <p:cond delay="80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100"/>
                                        <p:tgtEl>
                                          <p:spTgt spid="22"/>
                                        </p:tgtEl>
                                      </p:cBhvr>
                                    </p:animEffect>
                                  </p:childTnLst>
                                </p:cTn>
                              </p:par>
                              <p:par>
                                <p:cTn id="76" presetID="22" presetClass="entr" presetSubtype="8" fill="hold" nodeType="withEffect">
                                  <p:stCondLst>
                                    <p:cond delay="85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100"/>
                                        <p:tgtEl>
                                          <p:spTgt spid="31"/>
                                        </p:tgtEl>
                                      </p:cBhvr>
                                    </p:animEffect>
                                  </p:childTnLst>
                                </p:cTn>
                              </p:par>
                              <p:par>
                                <p:cTn id="79" presetID="16" presetClass="entr" presetSubtype="42" fill="hold" nodeType="withEffect">
                                  <p:stCondLst>
                                    <p:cond delay="960"/>
                                  </p:stCondLst>
                                  <p:childTnLst>
                                    <p:set>
                                      <p:cBhvr>
                                        <p:cTn id="80" dur="1" fill="hold">
                                          <p:stCondLst>
                                            <p:cond delay="0"/>
                                          </p:stCondLst>
                                        </p:cTn>
                                        <p:tgtEl>
                                          <p:spTgt spid="32"/>
                                        </p:tgtEl>
                                        <p:attrNameLst>
                                          <p:attrName>style.visibility</p:attrName>
                                        </p:attrNameLst>
                                      </p:cBhvr>
                                      <p:to>
                                        <p:strVal val="visible"/>
                                      </p:to>
                                    </p:set>
                                    <p:animEffect transition="in" filter="barn(outHorizontal)">
                                      <p:cBhvr>
                                        <p:cTn id="81" dur="100"/>
                                        <p:tgtEl>
                                          <p:spTgt spid="32"/>
                                        </p:tgtEl>
                                      </p:cBhvr>
                                    </p:animEffect>
                                  </p:childTnLst>
                                </p:cTn>
                              </p:par>
                            </p:childTnLst>
                          </p:cTn>
                        </p:par>
                        <p:par>
                          <p:cTn id="82" fill="hold">
                            <p:stCondLst>
                              <p:cond delay="4560"/>
                            </p:stCondLst>
                            <p:childTnLst>
                              <p:par>
                                <p:cTn id="83" presetID="22" presetClass="entr" presetSubtype="8"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left)">
                                      <p:cBhvr>
                                        <p:cTn id="85" dur="500"/>
                                        <p:tgtEl>
                                          <p:spTgt spid="35"/>
                                        </p:tgtEl>
                                      </p:cBhvr>
                                    </p:animEffect>
                                  </p:childTnLst>
                                </p:cTn>
                              </p:par>
                            </p:childTnLst>
                          </p:cTn>
                        </p:par>
                        <p:par>
                          <p:cTn id="86" fill="hold">
                            <p:stCondLst>
                              <p:cond delay="5060"/>
                            </p:stCondLst>
                            <p:childTnLst>
                              <p:par>
                                <p:cTn id="87" presetID="22" presetClass="entr" presetSubtype="8"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childTnLst>
                          </p:cTn>
                        </p:par>
                        <p:par>
                          <p:cTn id="90" fill="hold">
                            <p:stCondLst>
                              <p:cond delay="5560"/>
                            </p:stCondLst>
                            <p:childTnLst>
                              <p:par>
                                <p:cTn id="91" presetID="22" presetClass="entr" presetSubtype="8" fill="hold" grpId="0" nodeType="after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wipe(left)">
                                      <p:cBhvr>
                                        <p:cTn id="93" dur="500"/>
                                        <p:tgtEl>
                                          <p:spTgt spid="38"/>
                                        </p:tgtEl>
                                      </p:cBhvr>
                                    </p:animEffect>
                                  </p:childTnLst>
                                </p:cTn>
                              </p:par>
                            </p:childTnLst>
                          </p:cTn>
                        </p:par>
                        <p:par>
                          <p:cTn id="94" fill="hold">
                            <p:stCondLst>
                              <p:cond delay="6060"/>
                            </p:stCondLst>
                            <p:childTnLst>
                              <p:par>
                                <p:cTn id="95" presetID="2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500"/>
                                        <p:tgtEl>
                                          <p:spTgt spid="46"/>
                                        </p:tgtEl>
                                      </p:cBhvr>
                                    </p:animEffect>
                                  </p:childTnLst>
                                </p:cTn>
                              </p:par>
                            </p:childTnLst>
                          </p:cTn>
                        </p:par>
                        <p:par>
                          <p:cTn id="98" fill="hold">
                            <p:stCondLst>
                              <p:cond delay="6560"/>
                            </p:stCondLst>
                            <p:childTnLst>
                              <p:par>
                                <p:cTn id="99" presetID="22" presetClass="entr" presetSubtype="8"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left)">
                                      <p:cBhvr>
                                        <p:cTn id="101" dur="500"/>
                                        <p:tgtEl>
                                          <p:spTgt spid="50"/>
                                        </p:tgtEl>
                                      </p:cBhvr>
                                    </p:animEffect>
                                  </p:childTnLst>
                                </p:cTn>
                              </p:par>
                            </p:childTnLst>
                          </p:cTn>
                        </p:par>
                        <p:par>
                          <p:cTn id="102" fill="hold">
                            <p:stCondLst>
                              <p:cond delay="7060"/>
                            </p:stCondLst>
                            <p:childTnLst>
                              <p:par>
                                <p:cTn id="103" presetID="22" presetClass="entr" presetSubtype="8"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left)">
                                      <p:cBhvr>
                                        <p:cTn id="105" dur="500"/>
                                        <p:tgtEl>
                                          <p:spTgt spid="51"/>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1000"/>
                                        <p:tgtEl>
                                          <p:spTgt spid="47"/>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54"/>
                                        </p:tgtEl>
                                        <p:attrNameLst>
                                          <p:attrName>style.visibility</p:attrName>
                                        </p:attrNameLst>
                                      </p:cBhvr>
                                      <p:to>
                                        <p:strVal val="visible"/>
                                      </p:to>
                                    </p:set>
                                    <p:animEffect transition="in" filter="fade">
                                      <p:cBhvr>
                                        <p:cTn id="115" dur="1000"/>
                                        <p:tgtEl>
                                          <p:spTgt spid="54"/>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1000"/>
                                        <p:tgtEl>
                                          <p:spTgt spid="55"/>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1000"/>
                                        <p:tgtEl>
                                          <p:spTgt spid="56"/>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1000"/>
                                        <p:tgtEl>
                                          <p:spTgt spid="57"/>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58"/>
                                        </p:tgtEl>
                                        <p:attrNameLst>
                                          <p:attrName>style.visibility</p:attrName>
                                        </p:attrNameLst>
                                      </p:cBhvr>
                                      <p:to>
                                        <p:strVal val="visible"/>
                                      </p:to>
                                    </p:set>
                                    <p:animEffect transition="in" filter="fade">
                                      <p:cBhvr>
                                        <p:cTn id="135"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P spid="35" grpId="0" animBg="1"/>
      <p:bldP spid="37" grpId="0" animBg="1"/>
      <p:bldP spid="38" grpId="0" animBg="1"/>
      <p:bldP spid="46" grpId="0" animBg="1"/>
      <p:bldP spid="47" grpId="0" animBg="1"/>
      <p:bldP spid="50" grpId="0" animBg="1"/>
      <p:bldP spid="51" grpId="0" animBg="1"/>
      <p:bldP spid="54" grpId="0" animBg="1"/>
      <p:bldP spid="55" grpId="0" animBg="1"/>
      <p:bldP spid="56" grpId="0" animBg="1"/>
      <p:bldP spid="57" grpId="0" animBg="1"/>
      <p:bldP spid="58"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1528</TotalTime>
  <Words>3293</Words>
  <Application>Microsoft Office PowerPoint</Application>
  <PresentationFormat>全屏显示(16:9)</PresentationFormat>
  <Paragraphs>310</Paragraphs>
  <Slides>33</Slides>
  <Notes>0</Notes>
  <HiddenSlides>0</HiddenSlides>
  <MMClips>0</MMClips>
  <ScaleCrop>false</ScaleCrop>
  <HeadingPairs>
    <vt:vector size="6" baseType="variant">
      <vt:variant>
        <vt:lpstr>已用的字体</vt:lpstr>
      </vt:variant>
      <vt:variant>
        <vt:i4>21</vt:i4>
      </vt:variant>
      <vt:variant>
        <vt:lpstr>演示文稿设计模板</vt:lpstr>
      </vt:variant>
      <vt:variant>
        <vt:i4>4</vt:i4>
      </vt:variant>
      <vt:variant>
        <vt:lpstr>幻灯片标题</vt:lpstr>
      </vt:variant>
      <vt:variant>
        <vt:i4>33</vt:i4>
      </vt:variant>
    </vt:vector>
  </HeadingPairs>
  <TitlesOfParts>
    <vt:vector size="58" baseType="lpstr">
      <vt:lpstr>Calibri</vt:lpstr>
      <vt:lpstr>宋体</vt:lpstr>
      <vt:lpstr>Arial</vt:lpstr>
      <vt:lpstr>微软雅黑</vt:lpstr>
      <vt:lpstr>华文楷体</vt:lpstr>
      <vt:lpstr>华文行楷</vt:lpstr>
      <vt:lpstr>华文中宋</vt:lpstr>
      <vt:lpstr>Gulim</vt:lpstr>
      <vt:lpstr>华文宋体</vt:lpstr>
      <vt:lpstr>黑体</vt:lpstr>
      <vt:lpstr>Symbol</vt:lpstr>
      <vt:lpstr>汉仪大隶书繁</vt:lpstr>
      <vt:lpstr>HY헤드라인M</vt:lpstr>
      <vt:lpstr>华文新魏</vt:lpstr>
      <vt:lpstr>新宋体</vt:lpstr>
      <vt:lpstr>Times New Roman</vt:lpstr>
      <vt:lpstr>楷体</vt:lpstr>
      <vt:lpstr>Candara</vt:lpstr>
      <vt:lpstr>Wingdings</vt:lpstr>
      <vt:lpstr>맑은 고딕</vt:lpstr>
      <vt:lpstr>仿宋_GB2312</vt:lpstr>
      <vt:lpstr>Office 主题</vt:lpstr>
      <vt:lpstr>Office 主题</vt:lpstr>
      <vt:lpstr>Office 主题</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校内外实验、实习、实训基地建设</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iamisis</dc:creator>
  <cp:lastModifiedBy>User</cp:lastModifiedBy>
  <cp:revision>208</cp:revision>
  <dcterms:created xsi:type="dcterms:W3CDTF">2012-04-11T02:39:08Z</dcterms:created>
  <dcterms:modified xsi:type="dcterms:W3CDTF">2015-06-05T09:05:05Z</dcterms:modified>
</cp:coreProperties>
</file>