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</p:sldMasterIdLst>
  <p:notesMasterIdLst>
    <p:notesMasterId r:id="rId36"/>
  </p:notesMasterIdLst>
  <p:sldIdLst>
    <p:sldId id="256" r:id="rId5"/>
    <p:sldId id="286" r:id="rId6"/>
    <p:sldId id="287" r:id="rId7"/>
    <p:sldId id="259" r:id="rId8"/>
    <p:sldId id="276" r:id="rId9"/>
    <p:sldId id="293" r:id="rId10"/>
    <p:sldId id="261" r:id="rId11"/>
    <p:sldId id="294" r:id="rId12"/>
    <p:sldId id="288" r:id="rId13"/>
    <p:sldId id="289" r:id="rId14"/>
    <p:sldId id="263" r:id="rId15"/>
    <p:sldId id="277" r:id="rId16"/>
    <p:sldId id="290" r:id="rId17"/>
    <p:sldId id="264" r:id="rId18"/>
    <p:sldId id="291" r:id="rId19"/>
    <p:sldId id="278" r:id="rId20"/>
    <p:sldId id="268" r:id="rId21"/>
    <p:sldId id="269" r:id="rId22"/>
    <p:sldId id="298" r:id="rId23"/>
    <p:sldId id="270" r:id="rId24"/>
    <p:sldId id="271" r:id="rId25"/>
    <p:sldId id="272" r:id="rId26"/>
    <p:sldId id="279" r:id="rId27"/>
    <p:sldId id="280" r:id="rId28"/>
    <p:sldId id="281" r:id="rId29"/>
    <p:sldId id="295" r:id="rId30"/>
    <p:sldId id="283" r:id="rId31"/>
    <p:sldId id="296" r:id="rId32"/>
    <p:sldId id="297" r:id="rId33"/>
    <p:sldId id="266" r:id="rId34"/>
    <p:sldId id="285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A2087-C75F-4331-BEAA-032CC167ACEC}" type="datetimeFigureOut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77908E-78E1-4272-A02F-8F7253C0B0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45901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41490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459011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45901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56852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5306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459011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65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0D1914E-8B28-49D6-A9C6-19A5E7ACCE89}" type="slidenum">
              <a:rPr lang="zh-CN" altLang="en-US" smtClean="0">
                <a:solidFill>
                  <a:srgbClr val="000000"/>
                </a:solidFill>
              </a:rPr>
              <a:pPr/>
              <a:t>31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78618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0248963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1171393" y="693329"/>
            <a:ext cx="7972607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486342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1171393" y="693329"/>
            <a:ext cx="7972607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486342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1171393" y="693329"/>
            <a:ext cx="7972607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486342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7DCBE-8E57-479E-8953-1D3C09FC15ED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33FF5-EE70-46DD-AD1D-0BD1085C79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12C74-86A7-4C9C-BF35-14BCB3721113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8B58A-F8A8-4602-A21F-2454718772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F1D3A-20B2-437B-9ABB-D9F6341D099C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B6C28-8F55-4EE6-89E6-3AE79F09AA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EF2C4-17C5-421F-A970-8831BCD88589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270A8-DC86-48D1-9983-C35A7AE501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45BA4-AFF0-4893-801A-DC001722811D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DAE19-6A3B-4156-9FBE-6E3A1F9743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4E2AA-8AA4-4D23-A28C-24103484DAF0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3CD05-1063-455B-B29C-B5B16537C5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38FFF-518D-4D25-9780-635070537572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FBB6E-1282-433B-A191-A7B8533D23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34A20-A4F7-4EDA-9B6B-9D2DDC0C4B96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BCCAE-8EBE-464F-83C0-368E65B184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0894C-0167-4B30-8D56-05AF30B4CA08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4D78A-9580-4976-A246-7247D65FF9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16B9B-E307-466C-B10F-5BE54ED85C87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D266E-AB68-4E90-9EE6-937FF2A3AF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75BC9-9B7B-436A-9B37-C844CF8EE159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81571-9D70-4CE4-BB39-6D110116B1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09692-2BBE-4C7E-B3C3-9F240E2C613E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0D2A83-F336-45F6-A5D1-FCE97283D4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431B2-88DC-4FB2-BFEF-5C0A414B909C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21168B-64CF-49BF-B12B-89437A4135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E62B2-34D2-467A-AF15-FE034245CEB9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75B5B69-906B-40CE-9BA6-7A03720E20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240EC-5482-4909-BE54-C35815B6F2AD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7F52836-0B89-4C8B-99C0-76C25EECA0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7432E-9BAA-4192-BD51-52AF465C2C87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82B563-29C8-459A-B36B-F07B788AA9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FFCA0-21E2-4211-88A9-CBAE70E45208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D2BE35E-DA28-4677-B3A0-29B309C60B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72D9E-D379-4202-859F-979D63595650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8D7C24D-C0B5-4C1D-932C-1A8246DDAD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31602-CA7F-444C-B685-3E255C38D833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C292628-1F45-4F08-8AC6-9EA9FD466F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F6D75-7A7F-446E-A09C-8F5B8B2C0C5B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0F1A12F-8DE2-4D02-9B1F-6419032916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602FA-3BE0-4364-AA5C-35DE2900C370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9998967-A8BF-49A9-AFE7-4781A9F35F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A06D3-88D6-4AA2-BBB4-800B23B8FD4A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B64D678-5821-4B0A-B4F7-70ED833E7F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94699-C283-49FA-B7E3-BB54225F99FE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D39D968-7844-415C-85F5-883F6A29A4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DA143-EA9A-48EC-9A3C-4C90BDA67660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DFAF995-3D42-4653-8341-89661152F8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65AE9-8012-4021-957F-29D9678D3CD5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D23566D-861D-47A5-8104-AB42206C73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77C7B-3921-43DA-BFEC-B7C5AC4237D4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4618DF0-75EA-4CB4-8C9F-951441B387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D3A47-5076-41FD-BD64-22943CCDBE7E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C8C4EDB-EA46-45DC-B50E-131F34AF5F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6E768-BA2E-4B1E-A24F-B61E9D5E70D7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81F5118-AFD1-415B-BD66-29B380AC94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8F8D5-E0C0-4620-A0AA-3EA8762F1B61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39C55C3-A6D4-42DF-B68E-38DA9BA47D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68C90-7864-4F15-8F64-E76A370ABCA5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C60A2AB-C72C-4942-AE9A-F150A67EE8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68C1F-C0EA-41F0-AB1B-013F64413CD7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4E2462E-F4CE-4CE4-8FD0-36DABB9F77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2EBA1-644B-4D2E-A7F1-1805897354ED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726837E-BD5D-414F-8B2B-7540B08AA5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B05CE-B59E-4609-B46A-C3DD123CD92C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1BC9BAB-555C-4FED-8B82-36C6FA57BF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720" r:id="rId12"/>
    <p:sldLayoutId id="2147483721" r:id="rId13"/>
    <p:sldLayoutId id="2147483722" r:id="rId14"/>
    <p:sldLayoutId id="2147483723" r:id="rId1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144E9B-8B1A-4163-9E85-33BDC6961197}" type="datetimeFigureOut">
              <a:rPr lang="zh-CN" altLang="en-US"/>
              <a:pPr>
                <a:defRPr/>
              </a:pPr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04BDAE6-E355-4367-8688-D607209035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2541334-1619-4E4C-B95D-146D5624B48A}" type="datetimeFigureOut">
              <a:rPr lang="zh-CN" altLang="en-US"/>
              <a:pPr>
                <a:defRPr/>
              </a:pPr>
              <a:t>2016/10/31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zh-CN"/>
              <a:t>1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EC95750-4C5A-485C-ACF3-DFEB670F7585}" type="datetimeFigureOut">
              <a:rPr lang="zh-CN" altLang="en-US"/>
              <a:pPr>
                <a:defRPr/>
              </a:pPr>
              <a:t>2016/10/31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zh-CN"/>
              <a:t>1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36807;&#31243;&#25511;&#21046;&#31995;&#32479;&#19987;&#19994;&#35748;&#35777;&#65288;10.13&#65289;/&#36807;&#31243;&#25511;&#21046;&#31995;&#32479;10.1&#38472;&#24378;&#19987;&#19994;&#35748;&#35777;&#25945;&#23398;&#22823;&#32434;.doc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36807;&#31243;&#25511;&#21046;&#31995;&#32479;&#19987;&#19994;&#35748;&#35777;&#65288;10.13&#65289;/&#36807;&#31243;&#25511;&#21046;&#31995;&#32479;&#19987;&#19994;&#35748;&#35777;&#32771;&#35797;&#21629;&#39064;&#21452;&#21521;&#32454;&#30446;&#34920;.docx" TargetMode="Externa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36807;&#31243;&#25511;&#21046;&#31995;&#32479;&#19987;&#19994;&#35748;&#35777;&#65288;10.13&#65289;/&#36807;&#31243;&#25511;&#21046;&#31995;&#32479;&#35838;&#31243;&#30446;&#26631;&#36798;&#25104;&#24230;&#20998;&#26512;&#34920;&#65288;&#24179;&#26102;&#25104;&#32489;&#24050;&#25286;&#20998;&#65289;.xlsx" TargetMode="Externa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&#36807;&#31243;&#25511;&#21046;&#31995;&#32479;&#19987;&#19994;&#35748;&#35777;&#65288;10.13&#65289;/2013&#29256;&#33258;&#21160;&#21270;&#12298;&#36807;&#31243;&#25511;&#21046;&#31995;&#32479;&#12299;&#25945;&#23398;&#22823;&#32434;&#21407;&#20214;.doc" TargetMode="Externa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33258;&#21160;&#21270;&#19987;&#19994;&#35748;&#35777;&#27605;&#19994;&#35201;&#27714;&#65288;10.13&#65289;/&#33258;&#21160;&#21270;&#27605;&#19994;&#33021;&#21147;&#35201;&#27714;&#21450;&#26435;&#37325;&#65288;&#35752;&#35770;&#31295;&#65289;.doc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57158" y="1643050"/>
            <a:ext cx="8501122" cy="1785950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tx2"/>
                </a:solidFill>
              </a:rPr>
              <a:t>OBE</a:t>
            </a:r>
            <a:r>
              <a:rPr lang="zh-CN" altLang="en-US" b="1" dirty="0" smtClean="0">
                <a:solidFill>
                  <a:schemeClr val="tx2"/>
                </a:solidFill>
              </a:rPr>
              <a:t>人才培养模式下课程达成度应用解析</a:t>
            </a:r>
            <a:br>
              <a:rPr lang="zh-CN" altLang="en-US" b="1" dirty="0" smtClean="0">
                <a:solidFill>
                  <a:schemeClr val="tx2"/>
                </a:solidFill>
              </a:rPr>
            </a:br>
            <a:r>
              <a:rPr lang="en-US" altLang="zh-CN" b="1" dirty="0" smtClean="0">
                <a:solidFill>
                  <a:schemeClr val="tx2"/>
                </a:solidFill>
              </a:rPr>
              <a:t>--</a:t>
            </a:r>
            <a:r>
              <a:rPr lang="zh-CN" altLang="en-US" b="1" dirty="0" smtClean="0">
                <a:solidFill>
                  <a:schemeClr val="tx2"/>
                </a:solidFill>
              </a:rPr>
              <a:t>以自动化专业部分课程为例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28662" y="4214818"/>
            <a:ext cx="7286676" cy="2286016"/>
          </a:xfrm>
        </p:spPr>
        <p:txBody>
          <a:bodyPr>
            <a:normAutofit fontScale="62500" lnSpcReduction="20000"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sz="5100" b="1" dirty="0" smtClean="0">
                <a:solidFill>
                  <a:srgbClr val="C00000"/>
                </a:solidFill>
              </a:rPr>
              <a:t>机电与自动化学院</a:t>
            </a:r>
            <a:endParaRPr lang="en-US" altLang="zh-CN" sz="5100" b="1" dirty="0" smtClean="0">
              <a:solidFill>
                <a:srgbClr val="C00000"/>
              </a:solidFill>
            </a:endParaRPr>
          </a:p>
          <a:p>
            <a:r>
              <a:rPr lang="zh-CN" altLang="en-US" sz="5100" b="1" dirty="0" smtClean="0">
                <a:solidFill>
                  <a:srgbClr val="C00000"/>
                </a:solidFill>
              </a:rPr>
              <a:t>自动化教研室</a:t>
            </a:r>
            <a:endParaRPr lang="en-US" altLang="zh-CN" sz="5100" b="1" dirty="0" smtClean="0">
              <a:solidFill>
                <a:srgbClr val="C00000"/>
              </a:solidFill>
            </a:endParaRPr>
          </a:p>
          <a:p>
            <a:r>
              <a:rPr lang="en-US" altLang="zh-CN" sz="5100" b="1" smtClean="0">
                <a:solidFill>
                  <a:srgbClr val="C00000"/>
                </a:solidFill>
              </a:rPr>
              <a:t>2016.10.31</a:t>
            </a:r>
            <a:endParaRPr lang="zh-CN" altLang="en-US" sz="51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21"/>
          <p:cNvSpPr/>
          <p:nvPr/>
        </p:nvSpPr>
        <p:spPr bwMode="auto">
          <a:xfrm rot="16200000" flipH="1">
            <a:off x="4226460" y="2437574"/>
            <a:ext cx="2837935" cy="2168038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75125" tIns="37562" rIns="75125" bIns="37562" anchor="ctr"/>
          <a:lstStyle/>
          <a:p>
            <a:pPr>
              <a:defRPr/>
            </a:pPr>
            <a:endParaRPr lang="zh-CN" altLang="en-US" sz="13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等腰三角形 21"/>
          <p:cNvSpPr/>
          <p:nvPr/>
        </p:nvSpPr>
        <p:spPr bwMode="auto">
          <a:xfrm rot="5400000">
            <a:off x="2127126" y="2437574"/>
            <a:ext cx="2837935" cy="2168038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75125" tIns="37562" rIns="75125" bIns="37562" anchor="ctr"/>
          <a:lstStyle/>
          <a:p>
            <a:pPr>
              <a:defRPr/>
            </a:pPr>
            <a:endParaRPr lang="zh-CN" altLang="en-US" sz="13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2463415" y="1865904"/>
            <a:ext cx="2672612" cy="3578854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75125" tIns="37562" rIns="75125" bIns="37562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4062562" y="1865904"/>
            <a:ext cx="2673775" cy="3578854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75125" tIns="37562" rIns="75125" bIns="37562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3197278" y="2739592"/>
            <a:ext cx="418686" cy="26319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2973978" y="3547869"/>
            <a:ext cx="432642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V="1">
            <a:off x="3197277" y="4071150"/>
            <a:ext cx="432642" cy="306804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H="1" flipV="1">
            <a:off x="5638448" y="4058691"/>
            <a:ext cx="432642" cy="306804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H="1">
            <a:off x="5854769" y="3544755"/>
            <a:ext cx="432642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5652405" y="2739592"/>
            <a:ext cx="418686" cy="26319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2" name="组合 13"/>
          <p:cNvGrpSpPr/>
          <p:nvPr/>
        </p:nvGrpSpPr>
        <p:grpSpPr>
          <a:xfrm>
            <a:off x="3829959" y="2521559"/>
            <a:ext cx="1542159" cy="2065083"/>
            <a:chOff x="5014912" y="2584450"/>
            <a:chExt cx="2105025" cy="2105025"/>
          </a:xfrm>
        </p:grpSpPr>
        <p:sp>
          <p:nvSpPr>
            <p:cNvPr id="15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8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04978" y="3170635"/>
              <a:ext cx="1700416" cy="11398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b="1" kern="0" dirty="0" smtClean="0">
                  <a:solidFill>
                    <a:srgbClr val="4D4D4D"/>
                  </a:solidFill>
                  <a:latin typeface="Impact" pitchFamily="34" charset="0"/>
                  <a:ea typeface="微软雅黑" pitchFamily="34" charset="-122"/>
                </a:rPr>
                <a:t>课程目标达成度评价表</a:t>
              </a:r>
              <a:endParaRPr lang="zh-CN" altLang="en-US" b="1" kern="0" dirty="0">
                <a:solidFill>
                  <a:srgbClr val="4D4D4D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2285984" y="1571612"/>
            <a:ext cx="917108" cy="135175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75125" tIns="37562" rIns="75125" bIns="37562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课程教学大纲</a:t>
            </a:r>
            <a:endParaRPr lang="zh-CN" altLang="en-US" sz="1600" b="1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5786446" y="1500174"/>
            <a:ext cx="974315" cy="1440319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75125" tIns="37562" rIns="75125" bIns="37562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平时成绩记载表</a:t>
            </a:r>
            <a:endParaRPr lang="zh-CN" altLang="en-US" sz="1600" b="1" kern="0" dirty="0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6357950" y="2928934"/>
            <a:ext cx="857256" cy="1142216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75125" tIns="37562" rIns="75125" bIns="37562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实验成绩记载表</a:t>
            </a:r>
            <a:endParaRPr lang="zh-CN" altLang="en-US" sz="1600" b="1" kern="0" dirty="0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5929322" y="4071942"/>
            <a:ext cx="859527" cy="1357322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75125" tIns="37562" rIns="75125" bIns="37562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历史总评成绩单</a:t>
            </a:r>
            <a:endParaRPr lang="zh-CN" altLang="en-US" sz="1600" b="1" kern="0" dirty="0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1928794" y="3058854"/>
            <a:ext cx="949816" cy="1155963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75125" tIns="37562" rIns="75125" bIns="37562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试卷双向细目表</a:t>
            </a:r>
            <a:endParaRPr lang="zh-CN" altLang="en-US" sz="1600" b="1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2" name="Oval 19"/>
          <p:cNvSpPr>
            <a:spLocks noChangeArrowheads="1"/>
          </p:cNvSpPr>
          <p:nvPr/>
        </p:nvSpPr>
        <p:spPr bwMode="auto">
          <a:xfrm>
            <a:off x="2428860" y="4214818"/>
            <a:ext cx="928694" cy="1357322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75125" tIns="37562" rIns="75125" bIns="37562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历史试卷或现行试卷</a:t>
            </a:r>
            <a:endParaRPr lang="zh-CN" altLang="en-US" sz="1600" b="1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30" name="文本框 2"/>
          <p:cNvSpPr txBox="1"/>
          <p:nvPr/>
        </p:nvSpPr>
        <p:spPr>
          <a:xfrm>
            <a:off x="1281870" y="170231"/>
            <a:ext cx="6076211" cy="446856"/>
          </a:xfrm>
          <a:prstGeom prst="rect">
            <a:avLst/>
          </a:prstGeom>
          <a:noFill/>
        </p:spPr>
        <p:txBody>
          <a:bodyPr wrap="square" lIns="76773" tIns="38387" rIns="76773" bIns="38387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生成一份课程达成度评价表需要准备的材料：</a:t>
            </a:r>
            <a:endParaRPr lang="zh-CN" altLang="en-US" sz="2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915804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0"/>
                            </p:stCondLst>
                            <p:childTnLst>
                              <p:par>
                                <p:cTn id="3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5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71422"/>
            <a:ext cx="8229600" cy="1143000"/>
          </a:xfrm>
        </p:spPr>
        <p:txBody>
          <a:bodyPr/>
          <a:lstStyle/>
          <a:p>
            <a:pPr algn="l"/>
            <a:r>
              <a:rPr lang="zh-CN" altLang="en-US" sz="3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）新教学大纲的变化</a:t>
            </a:r>
            <a:endParaRPr lang="zh-CN" altLang="en-US" sz="36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内容占位符 3" descr="过程控制系统课程目标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1929843"/>
            <a:ext cx="9077456" cy="4356677"/>
          </a:xfrm>
        </p:spPr>
      </p:pic>
      <p:sp>
        <p:nvSpPr>
          <p:cNvPr id="5" name="TextBox 4"/>
          <p:cNvSpPr txBox="1"/>
          <p:nvPr/>
        </p:nvSpPr>
        <p:spPr>
          <a:xfrm>
            <a:off x="428596" y="1071546"/>
            <a:ext cx="5357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hlinkClick r:id="rId3" action="ppaction://hlinkfile"/>
              </a:rPr>
              <a:t>过程控制系统</a:t>
            </a:r>
            <a:r>
              <a:rPr lang="zh-CN" altLang="en-US" sz="28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课程为例：</a:t>
            </a:r>
            <a:endParaRPr lang="zh-CN" altLang="en-US" sz="28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844" y="2000240"/>
            <a:ext cx="8786874" cy="17145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7224" y="3857628"/>
            <a:ext cx="2143140" cy="24288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58016" y="3929066"/>
            <a:ext cx="1357322" cy="21431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214422"/>
            <a:ext cx="8401080" cy="4525963"/>
          </a:xfrm>
        </p:spPr>
        <p:txBody>
          <a:bodyPr/>
          <a:lstStyle/>
          <a:p>
            <a:r>
              <a:rPr lang="zh-CN" altLang="en-US" sz="2800" b="1" u="sng" dirty="0" smtClean="0">
                <a:solidFill>
                  <a:srgbClr val="C00000"/>
                </a:solidFill>
              </a:rPr>
              <a:t>教学环节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与</a:t>
            </a:r>
            <a:r>
              <a:rPr lang="zh-CN" altLang="en-US" sz="2800" b="1" u="sng" dirty="0" smtClean="0">
                <a:solidFill>
                  <a:srgbClr val="C00000"/>
                </a:solidFill>
              </a:rPr>
              <a:t>教学内容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是贯穿教学全过程的</a:t>
            </a:r>
            <a:r>
              <a:rPr lang="zh-CN" altLang="en-US" sz="2800" b="1" u="sng" dirty="0" smtClean="0">
                <a:solidFill>
                  <a:srgbClr val="C00000"/>
                </a:solidFill>
              </a:rPr>
              <a:t>经纬度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。</a:t>
            </a:r>
            <a:endParaRPr lang="en-US" altLang="zh-CN" sz="2800" b="1" dirty="0" smtClean="0">
              <a:solidFill>
                <a:schemeClr val="tx2"/>
              </a:solidFill>
            </a:endParaRPr>
          </a:p>
          <a:p>
            <a:endParaRPr lang="en-US" altLang="zh-CN" sz="2800" b="1" dirty="0" smtClean="0">
              <a:solidFill>
                <a:schemeClr val="tx2"/>
              </a:solidFill>
            </a:endParaRPr>
          </a:p>
          <a:p>
            <a:r>
              <a:rPr lang="zh-CN" altLang="en-US" sz="2800" b="1" u="sng" dirty="0" smtClean="0">
                <a:solidFill>
                  <a:srgbClr val="C00000"/>
                </a:solidFill>
              </a:rPr>
              <a:t>教学环节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与</a:t>
            </a:r>
            <a:r>
              <a:rPr lang="zh-CN" altLang="en-US" sz="2800" b="1" u="sng" dirty="0" smtClean="0">
                <a:solidFill>
                  <a:srgbClr val="C00000"/>
                </a:solidFill>
              </a:rPr>
              <a:t>教学内容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都</a:t>
            </a:r>
            <a:r>
              <a:rPr lang="zh-CN" altLang="en-US" sz="2800" b="1" u="sng" dirty="0" smtClean="0">
                <a:solidFill>
                  <a:srgbClr val="C00000"/>
                </a:solidFill>
              </a:rPr>
              <a:t>对应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不同的</a:t>
            </a:r>
            <a:r>
              <a:rPr lang="zh-CN" altLang="en-US" sz="2800" b="1" u="sng" dirty="0" smtClean="0">
                <a:solidFill>
                  <a:srgbClr val="C00000"/>
                </a:solidFill>
              </a:rPr>
              <a:t>课程目标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。</a:t>
            </a:r>
            <a:endParaRPr lang="en-US" altLang="zh-CN" sz="2800" b="1" dirty="0" smtClean="0">
              <a:solidFill>
                <a:schemeClr val="tx2"/>
              </a:solidFill>
            </a:endParaRPr>
          </a:p>
          <a:p>
            <a:endParaRPr lang="en-US" altLang="zh-CN" sz="2800" b="1" dirty="0" smtClean="0">
              <a:solidFill>
                <a:schemeClr val="tx2"/>
              </a:solidFill>
            </a:endParaRPr>
          </a:p>
          <a:p>
            <a:r>
              <a:rPr lang="zh-CN" altLang="en-US" sz="2800" b="1" dirty="0" smtClean="0">
                <a:solidFill>
                  <a:schemeClr val="tx2"/>
                </a:solidFill>
              </a:rPr>
              <a:t>新教学大纲主要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重点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突出</a:t>
            </a:r>
            <a:r>
              <a:rPr lang="zh-CN" altLang="en-US" sz="2800" b="1" u="sng" dirty="0" smtClean="0">
                <a:solidFill>
                  <a:srgbClr val="C00000"/>
                </a:solidFill>
              </a:rPr>
              <a:t>教学环节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和</a:t>
            </a:r>
            <a:r>
              <a:rPr lang="zh-CN" altLang="en-US" sz="2800" b="1" u="sng" dirty="0" smtClean="0">
                <a:solidFill>
                  <a:srgbClr val="C00000"/>
                </a:solidFill>
              </a:rPr>
              <a:t>教学内容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对各课程目标的</a:t>
            </a:r>
            <a:r>
              <a:rPr lang="zh-CN" altLang="en-US" sz="2800" b="1" u="sng" dirty="0" smtClean="0">
                <a:solidFill>
                  <a:srgbClr val="C00000"/>
                </a:solidFill>
              </a:rPr>
              <a:t>支撑作用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。</a:t>
            </a:r>
            <a:endParaRPr lang="en-US" altLang="zh-CN" sz="2800" b="1" dirty="0" smtClean="0">
              <a:solidFill>
                <a:schemeClr val="tx2"/>
              </a:solidFill>
            </a:endParaRPr>
          </a:p>
          <a:p>
            <a:endParaRPr lang="en-US" altLang="zh-CN" sz="2800" b="1" dirty="0" smtClean="0">
              <a:solidFill>
                <a:schemeClr val="tx2"/>
              </a:solidFill>
            </a:endParaRPr>
          </a:p>
          <a:p>
            <a:r>
              <a:rPr lang="zh-CN" altLang="en-US" sz="2800" b="1" dirty="0" smtClean="0">
                <a:solidFill>
                  <a:schemeClr val="tx2"/>
                </a:solidFill>
              </a:rPr>
              <a:t>教学环节：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课堂表现、课后作业、实验、期末考试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r>
              <a:rPr lang="zh-CN" altLang="en-US" sz="2800" b="1" dirty="0" smtClean="0">
                <a:solidFill>
                  <a:schemeClr val="tx2"/>
                </a:solidFill>
              </a:rPr>
              <a:t>教学内容：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课程各章节知识点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。</a:t>
            </a:r>
            <a:endParaRPr lang="zh-CN" altLang="en-US" sz="2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教学环节与课程目标对应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42908" y="214290"/>
            <a:ext cx="9577407" cy="6389422"/>
          </a:xfrm>
        </p:spPr>
      </p:pic>
      <p:sp>
        <p:nvSpPr>
          <p:cNvPr id="3" name="矩形 2"/>
          <p:cNvSpPr/>
          <p:nvPr/>
        </p:nvSpPr>
        <p:spPr>
          <a:xfrm>
            <a:off x="2857488" y="285728"/>
            <a:ext cx="1285884" cy="62865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5272" y="214290"/>
            <a:ext cx="928694" cy="62865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596" y="1142984"/>
            <a:ext cx="857256" cy="54292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 descr="课程内容与课程目标对应关系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2" y="214290"/>
            <a:ext cx="9070211" cy="6500834"/>
          </a:xfrm>
        </p:spPr>
      </p:pic>
      <p:sp>
        <p:nvSpPr>
          <p:cNvPr id="4" name="矩形 3"/>
          <p:cNvSpPr/>
          <p:nvPr/>
        </p:nvSpPr>
        <p:spPr>
          <a:xfrm>
            <a:off x="2428860" y="214290"/>
            <a:ext cx="1857388" cy="63579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5272" y="214290"/>
            <a:ext cx="1000132" cy="65008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双向细目表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374" y="1428736"/>
            <a:ext cx="8943782" cy="4508849"/>
          </a:xfrm>
        </p:spPr>
      </p:pic>
      <p:sp>
        <p:nvSpPr>
          <p:cNvPr id="5" name="TextBox 4"/>
          <p:cNvSpPr txBox="1"/>
          <p:nvPr/>
        </p:nvSpPr>
        <p:spPr>
          <a:xfrm>
            <a:off x="571472" y="285728"/>
            <a:ext cx="771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）恢复考试命题</a:t>
            </a:r>
            <a:r>
              <a:rPr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hlinkClick r:id="rId3" action="ppaction://hlinkfile"/>
              </a:rPr>
              <a:t>双向细目表</a:t>
            </a:r>
            <a:endParaRPr lang="zh-CN" altLang="en-US" sz="32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58082" y="2428868"/>
            <a:ext cx="1285884" cy="29289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8662" y="2500306"/>
            <a:ext cx="1571636" cy="2643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准备工作：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r>
              <a:rPr lang="zh-CN" altLang="en-US" b="1" dirty="0" smtClean="0"/>
              <a:t>在教学大纲中拟定课程达成度的全部计算公式。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en-US" b="1" dirty="0" smtClean="0"/>
              <a:t>该计算公式目前可以集成在</a:t>
            </a:r>
            <a:r>
              <a:rPr lang="en-US" altLang="zh-CN" b="1" dirty="0" smtClean="0"/>
              <a:t>Excel</a:t>
            </a:r>
            <a:r>
              <a:rPr lang="zh-CN" altLang="en-US" b="1" dirty="0" smtClean="0"/>
              <a:t>表格模板文件中。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285728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）课程</a:t>
            </a:r>
            <a:r>
              <a:rPr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hlinkClick r:id="rId2" action="ppaction://hlinkfile"/>
              </a:rPr>
              <a:t>达成度评价表</a:t>
            </a:r>
            <a:r>
              <a:rPr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的生成</a:t>
            </a:r>
            <a:endParaRPr lang="zh-CN" altLang="en-US" sz="32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课程目标达成度计算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987" y="1071546"/>
            <a:ext cx="8956607" cy="4929222"/>
          </a:xfrm>
        </p:spPr>
      </p:pic>
      <p:sp>
        <p:nvSpPr>
          <p:cNvPr id="3" name="矩形 2"/>
          <p:cNvSpPr/>
          <p:nvPr/>
        </p:nvSpPr>
        <p:spPr>
          <a:xfrm>
            <a:off x="1643042" y="1928802"/>
            <a:ext cx="6286544" cy="13573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4414" y="4714884"/>
            <a:ext cx="6429420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课程目标达成度计算表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571" y="1071546"/>
            <a:ext cx="9060429" cy="4572032"/>
          </a:xfrm>
        </p:spPr>
      </p:pic>
      <p:sp>
        <p:nvSpPr>
          <p:cNvPr id="5" name="矩形 4"/>
          <p:cNvSpPr/>
          <p:nvPr/>
        </p:nvSpPr>
        <p:spPr>
          <a:xfrm>
            <a:off x="642910" y="1571612"/>
            <a:ext cx="928694" cy="38576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6380" y="1500174"/>
            <a:ext cx="3357586" cy="39290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课程目标达成度分析表空表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642918"/>
            <a:ext cx="8988840" cy="5448320"/>
          </a:xfrm>
        </p:spPr>
      </p:pic>
      <p:sp>
        <p:nvSpPr>
          <p:cNvPr id="3" name="矩形 2"/>
          <p:cNvSpPr/>
          <p:nvPr/>
        </p:nvSpPr>
        <p:spPr>
          <a:xfrm>
            <a:off x="5643570" y="928670"/>
            <a:ext cx="3071834" cy="5357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79073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73" tIns="38387" rIns="76773" bIns="38387"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341461" y="1573361"/>
            <a:ext cx="384495" cy="51138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41" tIns="51170" rIns="102341" bIns="51170" anchor="ctr"/>
          <a:lstStyle/>
          <a:p>
            <a:pPr algn="ctr">
              <a:defRPr/>
            </a:pPr>
            <a:r>
              <a:rPr lang="en-US" altLang="zh-CN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3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3" name="组合 67"/>
          <p:cNvGrpSpPr/>
          <p:nvPr/>
        </p:nvGrpSpPr>
        <p:grpSpPr>
          <a:xfrm>
            <a:off x="5000628" y="1571612"/>
            <a:ext cx="3857652" cy="511386"/>
            <a:chOff x="6339096" y="1573729"/>
            <a:chExt cx="4672753" cy="511505"/>
          </a:xfrm>
        </p:grpSpPr>
        <p:sp>
          <p:nvSpPr>
            <p:cNvPr id="69" name="圆角矩形 68"/>
            <p:cNvSpPr/>
            <p:nvPr/>
          </p:nvSpPr>
          <p:spPr>
            <a:xfrm>
              <a:off x="6339096" y="1573729"/>
              <a:ext cx="4289135" cy="5115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432290" y="1614016"/>
              <a:ext cx="4579559" cy="40024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讨论修订自动化专业毕业要求</a:t>
              </a:r>
              <a:endParaRPr lang="zh-CN" altLang="zh-CN" b="1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4341461" y="2409620"/>
            <a:ext cx="384495" cy="51138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41" tIns="51170" rIns="102341" bIns="51170" anchor="ctr"/>
          <a:lstStyle/>
          <a:p>
            <a:pPr algn="ctr">
              <a:defRPr/>
            </a:pPr>
            <a:r>
              <a:rPr lang="en-US" altLang="zh-CN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3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" name="组合 71"/>
          <p:cNvGrpSpPr/>
          <p:nvPr/>
        </p:nvGrpSpPr>
        <p:grpSpPr>
          <a:xfrm>
            <a:off x="4929190" y="2409615"/>
            <a:ext cx="4214810" cy="511385"/>
            <a:chOff x="6251273" y="2410178"/>
            <a:chExt cx="4470662" cy="511504"/>
          </a:xfrm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251273" y="2450471"/>
              <a:ext cx="4470662" cy="40024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选定部分课程、教学环节进行试点</a:t>
              </a:r>
              <a:endParaRPr lang="zh-CN" altLang="zh-CN" b="1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圆角矩形 74"/>
          <p:cNvSpPr/>
          <p:nvPr/>
        </p:nvSpPr>
        <p:spPr>
          <a:xfrm>
            <a:off x="4341461" y="3295269"/>
            <a:ext cx="384495" cy="51138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41" tIns="51170" rIns="102341" bIns="51170" anchor="ctr"/>
          <a:lstStyle/>
          <a:p>
            <a:pPr algn="ctr">
              <a:defRPr/>
            </a:pPr>
            <a:r>
              <a:rPr lang="en-US" altLang="zh-CN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3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" name="组合 75"/>
          <p:cNvGrpSpPr/>
          <p:nvPr/>
        </p:nvGrpSpPr>
        <p:grpSpPr>
          <a:xfrm>
            <a:off x="5002252" y="3295267"/>
            <a:ext cx="3570277" cy="511386"/>
            <a:chOff x="6339097" y="3296031"/>
            <a:chExt cx="3744417" cy="511504"/>
          </a:xfrm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412317" y="3336321"/>
              <a:ext cx="3671197" cy="40024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课程、教学环节达成度过程解析</a:t>
              </a:r>
              <a:endParaRPr lang="zh-CN" altLang="zh-CN" b="1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圆角矩形 78"/>
          <p:cNvSpPr/>
          <p:nvPr/>
        </p:nvSpPr>
        <p:spPr>
          <a:xfrm>
            <a:off x="4341461" y="4179935"/>
            <a:ext cx="384495" cy="51138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41" tIns="51170" rIns="102341" bIns="51170" anchor="ctr"/>
          <a:lstStyle/>
          <a:p>
            <a:pPr algn="ctr">
              <a:defRPr/>
            </a:pPr>
            <a:r>
              <a:rPr lang="en-US" altLang="zh-CN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3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" name="组合 79"/>
          <p:cNvGrpSpPr/>
          <p:nvPr/>
        </p:nvGrpSpPr>
        <p:grpSpPr>
          <a:xfrm>
            <a:off x="5002252" y="4179932"/>
            <a:ext cx="3641714" cy="511385"/>
            <a:chOff x="6339097" y="4180903"/>
            <a:chExt cx="3744416" cy="511504"/>
          </a:xfrm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723350" y="4221882"/>
              <a:ext cx="2736306" cy="40024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工作总结与心得体会</a:t>
              </a:r>
              <a:endParaRPr lang="zh-CN" altLang="zh-CN" b="1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142844" y="2219055"/>
            <a:ext cx="2428892" cy="1134379"/>
          </a:xfrm>
          <a:prstGeom prst="rect">
            <a:avLst/>
          </a:prstGeom>
          <a:noFill/>
        </p:spPr>
        <p:txBody>
          <a:bodyPr wrap="square" lIns="102330" tIns="51164" rIns="102330" bIns="51164">
            <a:spAutoFit/>
          </a:bodyPr>
          <a:lstStyle/>
          <a:p>
            <a:pPr algn="r">
              <a:defRPr/>
            </a:pPr>
            <a:r>
              <a:rPr lang="zh-CN" altLang="en-US" sz="4000" b="1" spc="168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zh-CN" sz="4000" b="1" spc="16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2700" b="1" spc="168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700" b="1" spc="16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下箭头 87"/>
          <p:cNvSpPr/>
          <p:nvPr/>
        </p:nvSpPr>
        <p:spPr>
          <a:xfrm rot="16200000">
            <a:off x="3386682" y="1590554"/>
            <a:ext cx="575931" cy="509274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29" tIns="38366" rIns="76729" bIns="3836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1227471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考核环节分值分布及目标对应表空表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57232"/>
            <a:ext cx="8949097" cy="5500726"/>
          </a:xfrm>
        </p:spPr>
      </p:pic>
      <p:cxnSp>
        <p:nvCxnSpPr>
          <p:cNvPr id="5" name="直接连接符 4"/>
          <p:cNvCxnSpPr/>
          <p:nvPr/>
        </p:nvCxnSpPr>
        <p:spPr>
          <a:xfrm>
            <a:off x="4500562" y="1285860"/>
            <a:ext cx="3000396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286116" y="1285860"/>
            <a:ext cx="928694" cy="46434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72462" y="1285860"/>
            <a:ext cx="928694" cy="47149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57686" y="1571612"/>
            <a:ext cx="3429024" cy="41434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课程目标达成度分析表空表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642918"/>
            <a:ext cx="8988840" cy="5448320"/>
          </a:xfrm>
        </p:spPr>
      </p:pic>
      <p:sp>
        <p:nvSpPr>
          <p:cNvPr id="3" name="矩形 2"/>
          <p:cNvSpPr/>
          <p:nvPr/>
        </p:nvSpPr>
        <p:spPr>
          <a:xfrm>
            <a:off x="2357422" y="1071546"/>
            <a:ext cx="3429024" cy="50720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000496" y="998520"/>
            <a:ext cx="1928826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过控系统分析表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14346" y="785794"/>
            <a:ext cx="9846245" cy="58578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课程达成度柱状图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05" y="785794"/>
            <a:ext cx="8824776" cy="5429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8" descr="过控系统评价表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5991" y="928670"/>
            <a:ext cx="9169991" cy="5043142"/>
          </a:xfrm>
        </p:spPr>
      </p:pic>
      <p:sp>
        <p:nvSpPr>
          <p:cNvPr id="10" name="矩形 9"/>
          <p:cNvSpPr/>
          <p:nvPr/>
        </p:nvSpPr>
        <p:spPr>
          <a:xfrm>
            <a:off x="1214414" y="1428736"/>
            <a:ext cx="2500330" cy="7858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14876" y="1357298"/>
            <a:ext cx="4286280" cy="8572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28860" y="3643314"/>
            <a:ext cx="2500330" cy="23574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2857488" y="1285860"/>
            <a:ext cx="1714512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课程达成度持续改进意见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143" y="1142984"/>
            <a:ext cx="9145143" cy="5002264"/>
          </a:xfrm>
        </p:spPr>
      </p:pic>
      <p:sp>
        <p:nvSpPr>
          <p:cNvPr id="3" name="矩形 2"/>
          <p:cNvSpPr/>
          <p:nvPr/>
        </p:nvSpPr>
        <p:spPr>
          <a:xfrm>
            <a:off x="214282" y="4000504"/>
            <a:ext cx="8786874" cy="8572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79073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73" tIns="38387" rIns="76773" bIns="38387"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341461" y="1573361"/>
            <a:ext cx="384495" cy="51138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41" tIns="51170" rIns="102341" bIns="51170" anchor="ctr"/>
          <a:lstStyle/>
          <a:p>
            <a:pPr algn="ctr">
              <a:defRPr/>
            </a:pPr>
            <a:r>
              <a:rPr lang="en-US" altLang="zh-CN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3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3" name="组合 67"/>
          <p:cNvGrpSpPr/>
          <p:nvPr/>
        </p:nvGrpSpPr>
        <p:grpSpPr>
          <a:xfrm>
            <a:off x="5000628" y="1571612"/>
            <a:ext cx="3857652" cy="511386"/>
            <a:chOff x="6339096" y="1573729"/>
            <a:chExt cx="4672753" cy="511505"/>
          </a:xfrm>
        </p:grpSpPr>
        <p:sp>
          <p:nvSpPr>
            <p:cNvPr id="69" name="圆角矩形 68"/>
            <p:cNvSpPr/>
            <p:nvPr/>
          </p:nvSpPr>
          <p:spPr>
            <a:xfrm>
              <a:off x="6339096" y="1573729"/>
              <a:ext cx="4289135" cy="5115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432290" y="1614016"/>
              <a:ext cx="4579559" cy="40024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讨论修订自动化专业毕业要求</a:t>
              </a:r>
              <a:endParaRPr lang="zh-CN" altLang="zh-CN" b="1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4341461" y="2409620"/>
            <a:ext cx="384495" cy="51138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41" tIns="51170" rIns="102341" bIns="51170" anchor="ctr"/>
          <a:lstStyle/>
          <a:p>
            <a:pPr algn="ctr">
              <a:defRPr/>
            </a:pPr>
            <a:r>
              <a:rPr lang="en-US" altLang="zh-CN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3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" name="组合 71"/>
          <p:cNvGrpSpPr/>
          <p:nvPr/>
        </p:nvGrpSpPr>
        <p:grpSpPr>
          <a:xfrm>
            <a:off x="4929190" y="2409615"/>
            <a:ext cx="4214810" cy="511385"/>
            <a:chOff x="6251273" y="2410178"/>
            <a:chExt cx="4470662" cy="511504"/>
          </a:xfrm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251273" y="2450471"/>
              <a:ext cx="4470662" cy="40024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选定部分课程、教学环节进行试点</a:t>
              </a:r>
              <a:endParaRPr lang="zh-CN" altLang="zh-CN" b="1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圆角矩形 74"/>
          <p:cNvSpPr/>
          <p:nvPr/>
        </p:nvSpPr>
        <p:spPr>
          <a:xfrm>
            <a:off x="4341461" y="3295269"/>
            <a:ext cx="384495" cy="51138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41" tIns="51170" rIns="102341" bIns="51170" anchor="ctr"/>
          <a:lstStyle/>
          <a:p>
            <a:pPr algn="ctr">
              <a:defRPr/>
            </a:pPr>
            <a:r>
              <a:rPr lang="en-US" altLang="zh-CN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3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" name="组合 75"/>
          <p:cNvGrpSpPr/>
          <p:nvPr/>
        </p:nvGrpSpPr>
        <p:grpSpPr>
          <a:xfrm>
            <a:off x="5002252" y="3295267"/>
            <a:ext cx="3570277" cy="511386"/>
            <a:chOff x="6339097" y="3296031"/>
            <a:chExt cx="3744417" cy="511504"/>
          </a:xfrm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412317" y="3336321"/>
              <a:ext cx="3671197" cy="40024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课程、教学环节达成度过程解析</a:t>
              </a:r>
              <a:endParaRPr lang="zh-CN" altLang="zh-CN" b="1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圆角矩形 78"/>
          <p:cNvSpPr/>
          <p:nvPr/>
        </p:nvSpPr>
        <p:spPr>
          <a:xfrm>
            <a:off x="4341461" y="4179935"/>
            <a:ext cx="384495" cy="51138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41" tIns="51170" rIns="102341" bIns="51170" anchor="ctr"/>
          <a:lstStyle/>
          <a:p>
            <a:pPr algn="ctr">
              <a:defRPr/>
            </a:pPr>
            <a:r>
              <a:rPr lang="en-US" altLang="zh-CN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3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" name="组合 79"/>
          <p:cNvGrpSpPr/>
          <p:nvPr/>
        </p:nvGrpSpPr>
        <p:grpSpPr>
          <a:xfrm>
            <a:off x="5002252" y="4179932"/>
            <a:ext cx="3641714" cy="511385"/>
            <a:chOff x="6339097" y="4180903"/>
            <a:chExt cx="3744416" cy="511504"/>
          </a:xfrm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723350" y="4221882"/>
              <a:ext cx="2736306" cy="40024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工作总结与心得体会</a:t>
              </a:r>
              <a:endParaRPr lang="zh-CN" altLang="zh-CN" b="1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142844" y="2219055"/>
            <a:ext cx="2428892" cy="1134379"/>
          </a:xfrm>
          <a:prstGeom prst="rect">
            <a:avLst/>
          </a:prstGeom>
          <a:noFill/>
        </p:spPr>
        <p:txBody>
          <a:bodyPr wrap="square" lIns="102330" tIns="51164" rIns="102330" bIns="51164">
            <a:spAutoFit/>
          </a:bodyPr>
          <a:lstStyle/>
          <a:p>
            <a:pPr algn="r">
              <a:defRPr/>
            </a:pPr>
            <a:r>
              <a:rPr lang="zh-CN" altLang="en-US" sz="4000" b="1" spc="168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zh-CN" sz="4000" b="1" spc="16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2700" b="1" spc="168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700" b="1" spc="16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下箭头 87"/>
          <p:cNvSpPr/>
          <p:nvPr/>
        </p:nvSpPr>
        <p:spPr>
          <a:xfrm rot="16200000">
            <a:off x="3538539" y="4176709"/>
            <a:ext cx="575931" cy="509274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29" tIns="38366" rIns="76729" bIns="3836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1227471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472" y="1123952"/>
            <a:ext cx="7772400" cy="55197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b="1" dirty="0" smtClean="0">
                <a:solidFill>
                  <a:schemeClr val="tx2"/>
                </a:solidFill>
              </a:rPr>
              <a:t>（</a:t>
            </a:r>
            <a:r>
              <a:rPr lang="en-US" altLang="zh-CN" b="1" dirty="0" smtClean="0">
                <a:solidFill>
                  <a:schemeClr val="tx2"/>
                </a:solidFill>
              </a:rPr>
              <a:t>1</a:t>
            </a:r>
            <a:r>
              <a:rPr lang="zh-CN" altLang="en-US" b="1" dirty="0" smtClean="0">
                <a:solidFill>
                  <a:schemeClr val="tx2"/>
                </a:solidFill>
              </a:rPr>
              <a:t>）新教学大纲与</a:t>
            </a:r>
            <a:r>
              <a:rPr lang="en-US" altLang="zh-CN" b="1" dirty="0" smtClean="0">
                <a:solidFill>
                  <a:schemeClr val="tx2"/>
                </a:solidFill>
              </a:rPr>
              <a:t>2013</a:t>
            </a:r>
            <a:r>
              <a:rPr lang="zh-CN" altLang="en-US" b="1" dirty="0" smtClean="0">
                <a:solidFill>
                  <a:schemeClr val="tx2"/>
                </a:solidFill>
              </a:rPr>
              <a:t>版教学大纲的联系</a:t>
            </a:r>
            <a:endParaRPr lang="en-US" altLang="zh-CN" b="1" dirty="0" smtClean="0">
              <a:solidFill>
                <a:schemeClr val="tx2"/>
              </a:solidFill>
            </a:endParaRPr>
          </a:p>
          <a:p>
            <a:r>
              <a:rPr lang="en-US" altLang="zh-CN" b="1" dirty="0" smtClean="0">
                <a:hlinkClick r:id="rId2" action="ppaction://hlinkfile"/>
              </a:rPr>
              <a:t>2013</a:t>
            </a:r>
            <a:r>
              <a:rPr lang="zh-CN" altLang="en-US" b="1" dirty="0" smtClean="0">
                <a:hlinkClick r:id="rId2" action="ppaction://hlinkfile"/>
              </a:rPr>
              <a:t>版教学大纲</a:t>
            </a:r>
            <a:r>
              <a:rPr lang="zh-CN" altLang="en-US" b="1" dirty="0" smtClean="0"/>
              <a:t>中对课程的章节知识点进行了梳理，划分了重、难点，并在章节内容中添加了实验教学内容。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新课程教学大纲</a:t>
            </a:r>
            <a:r>
              <a:rPr lang="zh-CN" altLang="en-US" b="1" dirty="0" smtClean="0"/>
              <a:t>沿用了</a:t>
            </a:r>
            <a:r>
              <a:rPr lang="en-US" altLang="zh-CN" b="1" dirty="0" smtClean="0"/>
              <a:t>2013</a:t>
            </a:r>
            <a:r>
              <a:rPr lang="zh-CN" altLang="en-US" b="1" dirty="0" smtClean="0"/>
              <a:t>版教学大纲的全部内容，</a:t>
            </a:r>
            <a:r>
              <a:rPr lang="zh-CN" altLang="en-US" b="1" u="sng" dirty="0" smtClean="0">
                <a:solidFill>
                  <a:srgbClr val="C00000"/>
                </a:solidFill>
              </a:rPr>
              <a:t>主要添加了课程目标对应关系、课程达成度计算方法等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en-US" b="1" dirty="0" smtClean="0"/>
              <a:t>新课程教学大纲的制定是</a:t>
            </a:r>
            <a:r>
              <a:rPr lang="zh-CN" altLang="en-US" b="1" u="sng" dirty="0" smtClean="0">
                <a:solidFill>
                  <a:srgbClr val="C00000"/>
                </a:solidFill>
              </a:rPr>
              <a:t>一次性工作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57158" y="71414"/>
            <a:ext cx="8229600" cy="57149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工作总结与心得体会</a:t>
            </a:r>
            <a:endParaRPr lang="zh-CN" altLang="en-US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428604"/>
            <a:ext cx="8786874" cy="5054617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solidFill>
                  <a:schemeClr val="tx2"/>
                </a:solidFill>
              </a:rPr>
              <a:t>（</a:t>
            </a:r>
            <a:r>
              <a:rPr lang="en-US" altLang="zh-CN" b="1" dirty="0" smtClean="0">
                <a:solidFill>
                  <a:schemeClr val="tx2"/>
                </a:solidFill>
              </a:rPr>
              <a:t>2</a:t>
            </a:r>
            <a:r>
              <a:rPr lang="zh-CN" altLang="en-US" b="1" dirty="0" smtClean="0">
                <a:solidFill>
                  <a:schemeClr val="tx2"/>
                </a:solidFill>
              </a:rPr>
              <a:t>）课程达成度评价表中的教学持续改进意见</a:t>
            </a:r>
            <a:endParaRPr lang="en-US" altLang="zh-CN" b="1" dirty="0" smtClean="0">
              <a:solidFill>
                <a:schemeClr val="tx2"/>
              </a:solidFill>
            </a:endParaRPr>
          </a:p>
          <a:p>
            <a:r>
              <a:rPr lang="zh-CN" altLang="en-US" b="1" dirty="0" smtClean="0"/>
              <a:t>填写教学持续改进意见的目的是为了</a:t>
            </a:r>
            <a:r>
              <a:rPr lang="zh-CN" altLang="en-US" b="1" u="sng" dirty="0" smtClean="0">
                <a:solidFill>
                  <a:srgbClr val="C00000"/>
                </a:solidFill>
              </a:rPr>
              <a:t>有利于课程教学的不断优化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en-US" b="1" dirty="0" smtClean="0"/>
              <a:t>持续改进意见应由主讲教师根据课程达成度评价表中的</a:t>
            </a:r>
            <a:r>
              <a:rPr lang="zh-CN" altLang="en-US" b="1" u="sng" dirty="0" smtClean="0">
                <a:solidFill>
                  <a:srgbClr val="C00000"/>
                </a:solidFill>
              </a:rPr>
              <a:t>数据分析</a:t>
            </a:r>
            <a:r>
              <a:rPr lang="zh-CN" altLang="en-US" b="1" dirty="0" smtClean="0"/>
              <a:t>所得出。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en-US" b="1" dirty="0" smtClean="0"/>
              <a:t>持续改进意见</a:t>
            </a:r>
            <a:r>
              <a:rPr lang="zh-CN" altLang="en-US" b="1" u="sng" dirty="0" smtClean="0">
                <a:solidFill>
                  <a:srgbClr val="C00000"/>
                </a:solidFill>
              </a:rPr>
              <a:t>不应包含对学生方面的负面评价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en-US" b="1" dirty="0" smtClean="0"/>
              <a:t>持续改进意见应</a:t>
            </a:r>
            <a:r>
              <a:rPr lang="zh-CN" altLang="en-US" b="1" u="sng" dirty="0" smtClean="0">
                <a:solidFill>
                  <a:srgbClr val="C00000"/>
                </a:solidFill>
              </a:rPr>
              <a:t>主要包含教学思路的调整、教学模式的优化、教学方法的更新</a:t>
            </a:r>
            <a:r>
              <a:rPr lang="zh-CN" altLang="en-US" b="1" dirty="0" smtClean="0"/>
              <a:t>等方面。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57222" y="71414"/>
            <a:ext cx="8929750" cy="1143000"/>
          </a:xfrm>
        </p:spPr>
        <p:txBody>
          <a:bodyPr/>
          <a:lstStyle/>
          <a:p>
            <a:r>
              <a:rPr lang="zh-CN" altLang="en-US" sz="3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）课程达成度评价表模板文件的应用</a:t>
            </a:r>
            <a:endParaRPr lang="zh-CN" altLang="en-US" sz="36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071546"/>
            <a:ext cx="8329642" cy="4525963"/>
          </a:xfrm>
        </p:spPr>
        <p:txBody>
          <a:bodyPr/>
          <a:lstStyle/>
          <a:p>
            <a:r>
              <a:rPr lang="zh-CN" altLang="en-US" b="1" dirty="0" smtClean="0"/>
              <a:t>目前已经总结出</a:t>
            </a:r>
            <a:r>
              <a:rPr lang="zh-CN" altLang="en-US" b="1" u="sng" dirty="0" smtClean="0">
                <a:solidFill>
                  <a:srgbClr val="C00000"/>
                </a:solidFill>
              </a:rPr>
              <a:t>课程</a:t>
            </a:r>
            <a:r>
              <a:rPr lang="zh-CN" altLang="en-US" b="1" dirty="0" smtClean="0"/>
              <a:t>和</a:t>
            </a:r>
            <a:r>
              <a:rPr lang="zh-CN" altLang="en-US" b="1" u="sng" dirty="0" smtClean="0">
                <a:solidFill>
                  <a:srgbClr val="C00000"/>
                </a:solidFill>
              </a:rPr>
              <a:t>实践教学环节</a:t>
            </a:r>
            <a:r>
              <a:rPr lang="zh-CN" altLang="en-US" b="1" dirty="0" smtClean="0"/>
              <a:t>的达成度</a:t>
            </a:r>
            <a:r>
              <a:rPr lang="zh-CN" altLang="en-US" b="1" u="sng" dirty="0" smtClean="0">
                <a:solidFill>
                  <a:srgbClr val="C00000"/>
                </a:solidFill>
              </a:rPr>
              <a:t>对应表、分析表、评价表</a:t>
            </a:r>
            <a:r>
              <a:rPr lang="zh-CN" altLang="en-US" b="1" dirty="0" smtClean="0"/>
              <a:t>模板文件。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en-US" b="1" dirty="0" smtClean="0"/>
              <a:t>其中</a:t>
            </a:r>
            <a:r>
              <a:rPr lang="zh-CN" altLang="en-US" b="1" dirty="0" smtClean="0">
                <a:solidFill>
                  <a:srgbClr val="C00000"/>
                </a:solidFill>
              </a:rPr>
              <a:t>课程</a:t>
            </a:r>
            <a:r>
              <a:rPr lang="zh-CN" altLang="en-US" b="1" dirty="0" smtClean="0"/>
              <a:t>已包含：</a:t>
            </a:r>
            <a:r>
              <a:rPr lang="zh-CN" altLang="en-US" b="1" dirty="0" smtClean="0">
                <a:solidFill>
                  <a:srgbClr val="C00000"/>
                </a:solidFill>
              </a:rPr>
              <a:t>有实验（上机）、无实验（上机）</a:t>
            </a:r>
            <a:r>
              <a:rPr lang="zh-CN" altLang="en-US" b="1" dirty="0" smtClean="0"/>
              <a:t>两种类型。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实践教学环节</a:t>
            </a:r>
            <a:r>
              <a:rPr lang="zh-CN" altLang="en-US" b="1" dirty="0" smtClean="0"/>
              <a:t>已包含：</a:t>
            </a:r>
            <a:r>
              <a:rPr lang="zh-CN" altLang="en-US" b="1" dirty="0" smtClean="0">
                <a:solidFill>
                  <a:srgbClr val="C00000"/>
                </a:solidFill>
              </a:rPr>
              <a:t>课程设计、毕业设计、实习实训</a:t>
            </a:r>
            <a:r>
              <a:rPr lang="zh-CN" altLang="en-US" b="1" dirty="0" smtClean="0"/>
              <a:t>等形式。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en-US" b="1" dirty="0" smtClean="0"/>
              <a:t>在全校各专业推广时，可考虑提供</a:t>
            </a:r>
            <a:r>
              <a:rPr lang="zh-CN" altLang="en-US" b="1" u="sng" dirty="0" smtClean="0">
                <a:solidFill>
                  <a:srgbClr val="C00000"/>
                </a:solidFill>
              </a:rPr>
              <a:t>开放式的模板文件</a:t>
            </a:r>
            <a:r>
              <a:rPr lang="zh-CN" altLang="en-US" b="1" dirty="0" smtClean="0"/>
              <a:t>供参考使用。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endParaRPr lang="en-US" altLang="zh-CN" b="1" dirty="0" smtClean="0"/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45461" y="1554981"/>
            <a:ext cx="5851014" cy="122526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9429" y="1341251"/>
            <a:ext cx="3515183" cy="4635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拟定自动化专业毕业要求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214282" y="2786058"/>
            <a:ext cx="1557097" cy="2071702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zh-CN" altLang="en-US" sz="2700" dirty="0" smtClean="0">
                <a:latin typeface="微软雅黑" pitchFamily="34" charset="-122"/>
                <a:ea typeface="微软雅黑" pitchFamily="34" charset="-122"/>
                <a:hlinkClick r:id="rId3" action="ppaction://hlinkfile"/>
              </a:rPr>
              <a:t>毕业要求</a:t>
            </a:r>
            <a:endParaRPr lang="en-US" altLang="zh-CN" sz="27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（一次性工作）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箭头连接符 5"/>
          <p:cNvCxnSpPr>
            <a:stCxn id="5" idx="5"/>
            <a:endCxn id="3" idx="1"/>
          </p:cNvCxnSpPr>
          <p:nvPr/>
        </p:nvCxnSpPr>
        <p:spPr>
          <a:xfrm rot="5400000" flipH="1" flipV="1">
            <a:off x="1604561" y="1945158"/>
            <a:ext cx="618445" cy="1063356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stCxn id="5" idx="0"/>
            <a:endCxn id="11" idx="1"/>
          </p:cNvCxnSpPr>
          <p:nvPr/>
        </p:nvCxnSpPr>
        <p:spPr>
          <a:xfrm>
            <a:off x="1771379" y="3821909"/>
            <a:ext cx="674082" cy="150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5" idx="1"/>
            <a:endCxn id="14" idx="1"/>
          </p:cNvCxnSpPr>
          <p:nvPr/>
        </p:nvCxnSpPr>
        <p:spPr>
          <a:xfrm rot="16200000" flipH="1">
            <a:off x="1603056" y="4636809"/>
            <a:ext cx="621454" cy="1063356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607498" y="1845308"/>
            <a:ext cx="5679277" cy="797747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根据中国工程教育专业认证协会的指导意见，拟定我校自动化专业</a:t>
            </a:r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项</a:t>
            </a:r>
            <a:r>
              <a:rPr lang="zh-CN" altLang="en-US" b="1" u="sng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毕业能力要求</a:t>
            </a:r>
            <a:r>
              <a:rPr lang="zh-CN" altLang="en-US" b="1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45461" y="3210782"/>
            <a:ext cx="5851014" cy="122526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69429" y="2997052"/>
            <a:ext cx="3515183" cy="4635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确定自动化专业分项能力点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07498" y="3501109"/>
            <a:ext cx="5679278" cy="797747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确定自动化专业毕业要求的各项能力指标点，结合专业的实际，共确定</a:t>
            </a:r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项</a:t>
            </a:r>
            <a:r>
              <a:rPr lang="zh-CN" altLang="en-US" b="1" u="sng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能力指标点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45461" y="4866582"/>
            <a:ext cx="5851014" cy="122526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69429" y="4652852"/>
            <a:ext cx="3645711" cy="4635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各分项能力对接课程、教学环节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00298" y="5156910"/>
            <a:ext cx="5965030" cy="797747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项</a:t>
            </a:r>
            <a:r>
              <a:rPr lang="zh-CN" altLang="en-US" b="1" u="sng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能力指标点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u="sng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对接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现行人才培养计划中的全部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课程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教学环节</a:t>
            </a:r>
            <a:r>
              <a:rPr lang="zh-CN" altLang="en-US" sz="1300" b="1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300" b="1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928662" y="71414"/>
            <a:ext cx="6935989" cy="631522"/>
          </a:xfrm>
          <a:prstGeom prst="rect">
            <a:avLst/>
          </a:prstGeom>
          <a:noFill/>
        </p:spPr>
        <p:txBody>
          <a:bodyPr wrap="square" lIns="76773" tIns="38387" rIns="76773" bIns="38387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讨论修订自动化专业毕业要求</a:t>
            </a:r>
            <a:endParaRPr lang="zh-CN" altLang="en-US" sz="36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14480" y="6286520"/>
            <a:ext cx="6143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OBE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人才培养模式（</a:t>
            </a:r>
            <a:r>
              <a:rPr lang="en-US" altLang="zh-CN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Outcome-  Based  Education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035100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/>
      <p:bldP spid="11" grpId="0" animBg="1"/>
      <p:bldP spid="12" grpId="0" animBg="1"/>
      <p:bldP spid="13" grpId="0"/>
      <p:bldP spid="14" grpId="0" animBg="1"/>
      <p:bldP spid="15" grpId="0" animBg="1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5214974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）对期末考试试卷的出卷建议</a:t>
            </a:r>
            <a:endParaRPr lang="en-US" altLang="zh-CN" b="1" dirty="0" smtClean="0"/>
          </a:p>
          <a:p>
            <a:r>
              <a:rPr lang="zh-CN" altLang="en-US" b="1" dirty="0" smtClean="0"/>
              <a:t>按照课程目标对应的模式构成试题群。</a:t>
            </a:r>
            <a:endParaRPr lang="en-US" altLang="zh-CN" b="1" dirty="0" smtClean="0"/>
          </a:p>
          <a:p>
            <a:endParaRPr lang="zh-CN" altLang="en-US" b="1" dirty="0"/>
          </a:p>
        </p:txBody>
      </p:sp>
      <p:pic>
        <p:nvPicPr>
          <p:cNvPr id="4" name="图片 3" descr="试卷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00792" cy="4071966"/>
          </a:xfrm>
          <a:prstGeom prst="rect">
            <a:avLst/>
          </a:prstGeom>
        </p:spPr>
      </p:pic>
      <p:pic>
        <p:nvPicPr>
          <p:cNvPr id="5" name="图片 4" descr="新格式试卷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1857364"/>
            <a:ext cx="7167885" cy="478632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71670" y="3286124"/>
            <a:ext cx="3000396" cy="28575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15008" y="2214554"/>
            <a:ext cx="3000396" cy="39290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线形标注 2 7"/>
          <p:cNvSpPr/>
          <p:nvPr/>
        </p:nvSpPr>
        <p:spPr>
          <a:xfrm>
            <a:off x="3786182" y="2571744"/>
            <a:ext cx="1143008" cy="612648"/>
          </a:xfrm>
          <a:prstGeom prst="borderCallout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课程目标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线形标注 2 8"/>
          <p:cNvSpPr/>
          <p:nvPr/>
        </p:nvSpPr>
        <p:spPr>
          <a:xfrm>
            <a:off x="7072330" y="1500174"/>
            <a:ext cx="1357322" cy="612648"/>
          </a:xfrm>
          <a:prstGeom prst="borderCallout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课程目标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上弧形箭头 9"/>
          <p:cNvSpPr/>
          <p:nvPr/>
        </p:nvSpPr>
        <p:spPr>
          <a:xfrm>
            <a:off x="2214546" y="785794"/>
            <a:ext cx="785818" cy="107157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896940" y="2492375"/>
            <a:ext cx="688977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 smtClean="0">
                <a:solidFill>
                  <a:schemeClr val="tx2"/>
                </a:solidFill>
                <a:latin typeface="+mn-ea"/>
                <a:ea typeface="+mn-ea"/>
              </a:rPr>
              <a:t>敬请各位领导、专家批评</a:t>
            </a:r>
            <a:r>
              <a:rPr lang="zh-CN" altLang="en-US" sz="5400" b="1" dirty="0">
                <a:solidFill>
                  <a:schemeClr val="tx2"/>
                </a:solidFill>
                <a:latin typeface="+mn-ea"/>
                <a:ea typeface="+mn-ea"/>
              </a:rPr>
              <a:t>指正！</a:t>
            </a:r>
          </a:p>
        </p:txBody>
      </p:sp>
      <p:pic>
        <p:nvPicPr>
          <p:cNvPr id="604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78618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自动化专业能力要求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7680" y="142851"/>
            <a:ext cx="6253277" cy="63202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自动化专业毕业要求与教学环节的关联矩阵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214290"/>
            <a:ext cx="6358710" cy="65181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79073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73" tIns="38387" rIns="76773" bIns="38387"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341461" y="1573361"/>
            <a:ext cx="384495" cy="51138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41" tIns="51170" rIns="102341" bIns="51170" anchor="ctr"/>
          <a:lstStyle/>
          <a:p>
            <a:pPr algn="ctr">
              <a:defRPr/>
            </a:pPr>
            <a:r>
              <a:rPr lang="en-US" altLang="zh-CN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3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3" name="组合 67"/>
          <p:cNvGrpSpPr/>
          <p:nvPr/>
        </p:nvGrpSpPr>
        <p:grpSpPr>
          <a:xfrm>
            <a:off x="5000628" y="1571612"/>
            <a:ext cx="3857652" cy="511386"/>
            <a:chOff x="6339096" y="1573729"/>
            <a:chExt cx="4672753" cy="511505"/>
          </a:xfrm>
        </p:grpSpPr>
        <p:sp>
          <p:nvSpPr>
            <p:cNvPr id="69" name="圆角矩形 68"/>
            <p:cNvSpPr/>
            <p:nvPr/>
          </p:nvSpPr>
          <p:spPr>
            <a:xfrm>
              <a:off x="6339096" y="1573729"/>
              <a:ext cx="4289135" cy="5115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432290" y="1614016"/>
              <a:ext cx="4579559" cy="40024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讨论修订自动化专业毕业要求</a:t>
              </a:r>
              <a:endParaRPr lang="zh-CN" altLang="zh-CN" b="1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4341461" y="2409620"/>
            <a:ext cx="384495" cy="51138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41" tIns="51170" rIns="102341" bIns="51170" anchor="ctr"/>
          <a:lstStyle/>
          <a:p>
            <a:pPr algn="ctr">
              <a:defRPr/>
            </a:pPr>
            <a:r>
              <a:rPr lang="en-US" altLang="zh-CN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3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" name="组合 71"/>
          <p:cNvGrpSpPr/>
          <p:nvPr/>
        </p:nvGrpSpPr>
        <p:grpSpPr>
          <a:xfrm>
            <a:off x="4929190" y="2409615"/>
            <a:ext cx="4214810" cy="511385"/>
            <a:chOff x="6251273" y="2410178"/>
            <a:chExt cx="4470662" cy="511504"/>
          </a:xfrm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251273" y="2450471"/>
              <a:ext cx="4470662" cy="40024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选定部分课程、教学环节进行试点</a:t>
              </a:r>
              <a:endParaRPr lang="zh-CN" altLang="zh-CN" b="1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圆角矩形 74"/>
          <p:cNvSpPr/>
          <p:nvPr/>
        </p:nvSpPr>
        <p:spPr>
          <a:xfrm>
            <a:off x="4341461" y="3295269"/>
            <a:ext cx="384495" cy="51138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41" tIns="51170" rIns="102341" bIns="51170" anchor="ctr"/>
          <a:lstStyle/>
          <a:p>
            <a:pPr algn="ctr">
              <a:defRPr/>
            </a:pPr>
            <a:r>
              <a:rPr lang="en-US" altLang="zh-CN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3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" name="组合 75"/>
          <p:cNvGrpSpPr/>
          <p:nvPr/>
        </p:nvGrpSpPr>
        <p:grpSpPr>
          <a:xfrm>
            <a:off x="5002252" y="3295267"/>
            <a:ext cx="3570277" cy="511386"/>
            <a:chOff x="6339097" y="3296031"/>
            <a:chExt cx="3744417" cy="511504"/>
          </a:xfrm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412317" y="3336321"/>
              <a:ext cx="3671197" cy="40024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课程、教学环节达成度过程解析</a:t>
              </a:r>
              <a:endParaRPr lang="zh-CN" altLang="zh-CN" b="1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圆角矩形 78"/>
          <p:cNvSpPr/>
          <p:nvPr/>
        </p:nvSpPr>
        <p:spPr>
          <a:xfrm>
            <a:off x="4341461" y="4179935"/>
            <a:ext cx="384495" cy="51138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41" tIns="51170" rIns="102341" bIns="51170" anchor="ctr"/>
          <a:lstStyle/>
          <a:p>
            <a:pPr algn="ctr">
              <a:defRPr/>
            </a:pPr>
            <a:r>
              <a:rPr lang="en-US" altLang="zh-CN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3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" name="组合 79"/>
          <p:cNvGrpSpPr/>
          <p:nvPr/>
        </p:nvGrpSpPr>
        <p:grpSpPr>
          <a:xfrm>
            <a:off x="5002252" y="4179932"/>
            <a:ext cx="3641714" cy="511385"/>
            <a:chOff x="6339097" y="4180903"/>
            <a:chExt cx="3744416" cy="511504"/>
          </a:xfrm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723350" y="4221882"/>
              <a:ext cx="2736306" cy="40024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工作总结与心得体会</a:t>
              </a:r>
              <a:endParaRPr lang="zh-CN" altLang="zh-CN" b="1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142844" y="2219055"/>
            <a:ext cx="2428892" cy="1134379"/>
          </a:xfrm>
          <a:prstGeom prst="rect">
            <a:avLst/>
          </a:prstGeom>
          <a:noFill/>
        </p:spPr>
        <p:txBody>
          <a:bodyPr wrap="square" lIns="102330" tIns="51164" rIns="102330" bIns="51164">
            <a:spAutoFit/>
          </a:bodyPr>
          <a:lstStyle/>
          <a:p>
            <a:pPr algn="r">
              <a:defRPr/>
            </a:pPr>
            <a:r>
              <a:rPr lang="zh-CN" altLang="en-US" sz="4000" b="1" spc="168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zh-CN" sz="4000" b="1" spc="16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2700" b="1" spc="168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700" b="1" spc="16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下箭头 87"/>
          <p:cNvSpPr/>
          <p:nvPr/>
        </p:nvSpPr>
        <p:spPr>
          <a:xfrm rot="16200000">
            <a:off x="3467102" y="2390758"/>
            <a:ext cx="575931" cy="509274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29" tIns="38366" rIns="76729" bIns="3836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1227471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altLang="zh-CN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2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选定部分代表性课程、教学环节进行试点</a:t>
            </a:r>
            <a:endParaRPr lang="zh-CN" altLang="en-US" sz="32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42874" y="1000108"/>
          <a:ext cx="8929720" cy="4835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430"/>
                <a:gridCol w="2268134"/>
                <a:gridCol w="2714676"/>
                <a:gridCol w="1714480"/>
              </a:tblGrid>
              <a:tr h="518473"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课程名称</a:t>
                      </a:r>
                      <a:endParaRPr lang="zh-CN" altLang="en-US" sz="2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类别</a:t>
                      </a:r>
                      <a:endParaRPr lang="zh-CN" altLang="en-US" sz="2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专业班级</a:t>
                      </a:r>
                      <a:endParaRPr lang="zh-CN" altLang="en-US" sz="2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负责人</a:t>
                      </a:r>
                      <a:endParaRPr lang="zh-CN" altLang="en-US" sz="2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</a:tr>
              <a:tr h="1124601"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chemeClr val="tx2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电路理论</a:t>
                      </a:r>
                      <a:r>
                        <a:rPr lang="en-US" altLang="zh-CN" sz="2600" b="1" dirty="0" smtClean="0">
                          <a:solidFill>
                            <a:schemeClr val="tx2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A1</a:t>
                      </a:r>
                      <a:endParaRPr lang="zh-CN" altLang="en-US" sz="2600" b="1" dirty="0">
                        <a:solidFill>
                          <a:schemeClr val="tx2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专业基础课（</a:t>
                      </a:r>
                      <a:r>
                        <a:rPr lang="zh-CN" altLang="en-US" sz="2600" b="1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不含实验</a:t>
                      </a:r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）</a:t>
                      </a:r>
                      <a:endParaRPr lang="zh-CN" altLang="en-US" sz="2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自动化</a:t>
                      </a:r>
                      <a:r>
                        <a:rPr lang="en-US" altLang="zh-CN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1101</a:t>
                      </a:r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班</a:t>
                      </a:r>
                      <a:endParaRPr lang="zh-CN" altLang="en-US" sz="2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万利</a:t>
                      </a:r>
                      <a:endParaRPr lang="zh-CN" altLang="en-US" sz="2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</a:tr>
              <a:tr h="518473"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chemeClr val="tx2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计算机控制技术</a:t>
                      </a:r>
                      <a:endParaRPr lang="zh-CN" altLang="en-US" sz="2600" b="1" dirty="0">
                        <a:solidFill>
                          <a:schemeClr val="tx2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专业课（</a:t>
                      </a:r>
                      <a:r>
                        <a:rPr lang="zh-CN" altLang="en-US" sz="2600" b="1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未毕业年级</a:t>
                      </a:r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）</a:t>
                      </a:r>
                      <a:endParaRPr lang="zh-CN" altLang="en-US" sz="2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自动化</a:t>
                      </a:r>
                      <a:r>
                        <a:rPr lang="en-US" altLang="zh-CN" sz="2600" b="1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1304</a:t>
                      </a:r>
                      <a:r>
                        <a:rPr lang="zh-CN" altLang="en-US" sz="2600" b="1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班</a:t>
                      </a:r>
                      <a:endParaRPr lang="zh-CN" altLang="en-US" sz="2600" b="1" dirty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陈强</a:t>
                      </a:r>
                      <a:endParaRPr lang="zh-CN" altLang="en-US" sz="2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</a:tr>
              <a:tr h="518473"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chemeClr val="tx2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过程控制系统</a:t>
                      </a:r>
                      <a:endParaRPr lang="zh-CN" altLang="en-US" sz="2600" b="1" dirty="0">
                        <a:solidFill>
                          <a:schemeClr val="tx2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专业课</a:t>
                      </a:r>
                      <a:endParaRPr lang="zh-CN" altLang="en-US" sz="2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自动化</a:t>
                      </a:r>
                      <a:r>
                        <a:rPr lang="en-US" altLang="zh-CN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1101</a:t>
                      </a:r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班</a:t>
                      </a:r>
                      <a:endParaRPr lang="zh-CN" altLang="en-US" sz="2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陈强</a:t>
                      </a:r>
                      <a:endParaRPr lang="zh-CN" altLang="en-US" sz="2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</a:tr>
              <a:tr h="894899"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chemeClr val="tx2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单片机原理及应用</a:t>
                      </a:r>
                      <a:r>
                        <a:rPr lang="zh-CN" altLang="en-US" sz="2600" b="1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课程设计</a:t>
                      </a:r>
                      <a:endParaRPr lang="zh-CN" altLang="en-US" sz="2600" b="1" dirty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实践教学环节</a:t>
                      </a:r>
                      <a:endParaRPr lang="zh-CN" altLang="en-US" sz="2600" b="1" dirty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自动化</a:t>
                      </a:r>
                      <a:r>
                        <a:rPr lang="en-US" altLang="zh-CN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1101</a:t>
                      </a:r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班</a:t>
                      </a:r>
                      <a:endParaRPr lang="zh-CN" altLang="en-US" sz="2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王立谦</a:t>
                      </a:r>
                      <a:endParaRPr lang="zh-CN" altLang="en-US" sz="2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</a:tr>
              <a:tr h="894899"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chemeClr val="tx2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自动化专业</a:t>
                      </a:r>
                      <a:r>
                        <a:rPr lang="zh-CN" altLang="en-US" sz="2600" b="1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毕业设计</a:t>
                      </a:r>
                      <a:endParaRPr lang="zh-CN" altLang="en-US" sz="2600" b="1" dirty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集中性实践教学环节</a:t>
                      </a:r>
                      <a:endParaRPr lang="zh-CN" altLang="en-US" sz="2600" b="1" dirty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自动化</a:t>
                      </a:r>
                      <a:r>
                        <a:rPr lang="en-US" altLang="zh-CN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1101</a:t>
                      </a:r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班</a:t>
                      </a:r>
                      <a:endParaRPr lang="zh-CN" altLang="en-US" sz="2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  <a:tc>
                  <a:txBody>
                    <a:bodyPr/>
                    <a:lstStyle/>
                    <a:p>
                      <a:r>
                        <a:rPr lang="zh-CN" altLang="en-US" sz="2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段丽娜</a:t>
                      </a:r>
                      <a:endParaRPr lang="zh-CN" altLang="en-US" sz="2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6819" marR="96819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79073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73" tIns="38387" rIns="76773" bIns="38387"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341461" y="1573361"/>
            <a:ext cx="384495" cy="51138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41" tIns="51170" rIns="102341" bIns="51170" anchor="ctr"/>
          <a:lstStyle/>
          <a:p>
            <a:pPr algn="ctr">
              <a:defRPr/>
            </a:pPr>
            <a:r>
              <a:rPr lang="en-US" altLang="zh-CN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3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3" name="组合 67"/>
          <p:cNvGrpSpPr/>
          <p:nvPr/>
        </p:nvGrpSpPr>
        <p:grpSpPr>
          <a:xfrm>
            <a:off x="5000628" y="1571612"/>
            <a:ext cx="3857652" cy="511386"/>
            <a:chOff x="6339096" y="1573729"/>
            <a:chExt cx="4672753" cy="511505"/>
          </a:xfrm>
        </p:grpSpPr>
        <p:sp>
          <p:nvSpPr>
            <p:cNvPr id="69" name="圆角矩形 68"/>
            <p:cNvSpPr/>
            <p:nvPr/>
          </p:nvSpPr>
          <p:spPr>
            <a:xfrm>
              <a:off x="6339096" y="1573729"/>
              <a:ext cx="4289135" cy="5115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432290" y="1614016"/>
              <a:ext cx="4579559" cy="40024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讨论修订自动化专业毕业要求</a:t>
              </a:r>
              <a:endParaRPr lang="zh-CN" altLang="zh-CN" b="1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4341461" y="2409620"/>
            <a:ext cx="384495" cy="51138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41" tIns="51170" rIns="102341" bIns="51170" anchor="ctr"/>
          <a:lstStyle/>
          <a:p>
            <a:pPr algn="ctr">
              <a:defRPr/>
            </a:pPr>
            <a:r>
              <a:rPr lang="en-US" altLang="zh-CN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3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" name="组合 71"/>
          <p:cNvGrpSpPr/>
          <p:nvPr/>
        </p:nvGrpSpPr>
        <p:grpSpPr>
          <a:xfrm>
            <a:off x="4929190" y="2409615"/>
            <a:ext cx="4214810" cy="511385"/>
            <a:chOff x="6251273" y="2410178"/>
            <a:chExt cx="4470662" cy="511504"/>
          </a:xfrm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251273" y="2450471"/>
              <a:ext cx="4470662" cy="40024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选定部分课程、教学环节进行试点</a:t>
              </a:r>
              <a:endParaRPr lang="zh-CN" altLang="zh-CN" b="1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圆角矩形 74"/>
          <p:cNvSpPr/>
          <p:nvPr/>
        </p:nvSpPr>
        <p:spPr>
          <a:xfrm>
            <a:off x="4341461" y="3295269"/>
            <a:ext cx="384495" cy="51138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41" tIns="51170" rIns="102341" bIns="51170" anchor="ctr"/>
          <a:lstStyle/>
          <a:p>
            <a:pPr algn="ctr">
              <a:defRPr/>
            </a:pPr>
            <a:r>
              <a:rPr lang="en-US" altLang="zh-CN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3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" name="组合 75"/>
          <p:cNvGrpSpPr/>
          <p:nvPr/>
        </p:nvGrpSpPr>
        <p:grpSpPr>
          <a:xfrm>
            <a:off x="5002252" y="3295267"/>
            <a:ext cx="3570277" cy="511386"/>
            <a:chOff x="6339097" y="3296031"/>
            <a:chExt cx="3744417" cy="511504"/>
          </a:xfrm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412317" y="3336321"/>
              <a:ext cx="3671197" cy="40024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课程、教学环节达成度过程解析</a:t>
              </a:r>
              <a:endParaRPr lang="zh-CN" altLang="zh-CN" b="1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圆角矩形 78"/>
          <p:cNvSpPr/>
          <p:nvPr/>
        </p:nvSpPr>
        <p:spPr>
          <a:xfrm>
            <a:off x="4341461" y="4179935"/>
            <a:ext cx="384495" cy="51138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41" tIns="51170" rIns="102341" bIns="51170" anchor="ctr"/>
          <a:lstStyle/>
          <a:p>
            <a:pPr algn="ctr">
              <a:defRPr/>
            </a:pPr>
            <a:r>
              <a:rPr lang="en-US" altLang="zh-CN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30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" name="组合 79"/>
          <p:cNvGrpSpPr/>
          <p:nvPr/>
        </p:nvGrpSpPr>
        <p:grpSpPr>
          <a:xfrm>
            <a:off x="5002252" y="4179932"/>
            <a:ext cx="3641714" cy="511385"/>
            <a:chOff x="6339097" y="4180903"/>
            <a:chExt cx="3744416" cy="511504"/>
          </a:xfrm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723350" y="4221882"/>
              <a:ext cx="2736306" cy="40024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工作总结与心得体会</a:t>
              </a:r>
              <a:endParaRPr lang="zh-CN" altLang="zh-CN" b="1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142844" y="2219055"/>
            <a:ext cx="2428892" cy="1134379"/>
          </a:xfrm>
          <a:prstGeom prst="rect">
            <a:avLst/>
          </a:prstGeom>
          <a:noFill/>
        </p:spPr>
        <p:txBody>
          <a:bodyPr wrap="square" lIns="102330" tIns="51164" rIns="102330" bIns="51164">
            <a:spAutoFit/>
          </a:bodyPr>
          <a:lstStyle/>
          <a:p>
            <a:pPr algn="r">
              <a:defRPr/>
            </a:pPr>
            <a:r>
              <a:rPr lang="zh-CN" altLang="en-US" sz="4000" b="1" spc="168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zh-CN" sz="4000" b="1" spc="16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2700" b="1" spc="168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700" b="1" spc="16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下箭头 87"/>
          <p:cNvSpPr/>
          <p:nvPr/>
        </p:nvSpPr>
        <p:spPr>
          <a:xfrm rot="16200000">
            <a:off x="3467101" y="3319452"/>
            <a:ext cx="575931" cy="509274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29" tIns="38366" rIns="76729" bIns="38366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1227471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8"/>
          <p:cNvGrpSpPr/>
          <p:nvPr/>
        </p:nvGrpSpPr>
        <p:grpSpPr>
          <a:xfrm>
            <a:off x="400620" y="3789206"/>
            <a:ext cx="8203895" cy="438043"/>
            <a:chOff x="534438" y="3368953"/>
            <a:chExt cx="10944224" cy="438144"/>
          </a:xfrm>
          <a:solidFill>
            <a:schemeClr val="bg1">
              <a:lumMod val="65000"/>
            </a:schemeClr>
          </a:solidFill>
        </p:grpSpPr>
        <p:sp>
          <p:nvSpPr>
            <p:cNvPr id="120" name="矩形 119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 dirty="0"/>
            </a:p>
          </p:txBody>
        </p:sp>
        <p:grpSp>
          <p:nvGrpSpPr>
            <p:cNvPr id="3" name="组合 120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122" name="矩形 121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 dirty="0"/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 dirty="0"/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 dirty="0"/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 dirty="0"/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 dirty="0"/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 dirty="0"/>
              </a:p>
            </p:txBody>
          </p:sp>
          <p:sp>
            <p:nvSpPr>
              <p:cNvPr id="128" name="等腰三角形 127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 dirty="0"/>
              </a:p>
            </p:txBody>
          </p:sp>
        </p:grpSp>
      </p:grpSp>
      <p:cxnSp>
        <p:nvCxnSpPr>
          <p:cNvPr id="129" name="肘形连接符 128"/>
          <p:cNvCxnSpPr>
            <a:stCxn id="131" idx="3"/>
            <a:endCxn id="134" idx="1"/>
          </p:cNvCxnSpPr>
          <p:nvPr/>
        </p:nvCxnSpPr>
        <p:spPr>
          <a:xfrm rot="5400000" flipH="1" flipV="1">
            <a:off x="595977" y="3066316"/>
            <a:ext cx="993351" cy="218546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129"/>
          <p:cNvGrpSpPr/>
          <p:nvPr/>
        </p:nvGrpSpPr>
        <p:grpSpPr>
          <a:xfrm>
            <a:off x="764831" y="3672263"/>
            <a:ext cx="437094" cy="676235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31" name="六边形 13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 dirty="0">
                <a:solidFill>
                  <a:schemeClr val="bg1"/>
                </a:solidFill>
              </a:endParaRPr>
            </a:p>
          </p:txBody>
        </p:sp>
        <p:sp>
          <p:nvSpPr>
            <p:cNvPr id="132" name="文本框 64"/>
            <p:cNvSpPr txBox="1"/>
            <p:nvPr/>
          </p:nvSpPr>
          <p:spPr>
            <a:xfrm>
              <a:off x="1115001" y="3298192"/>
              <a:ext cx="577851" cy="27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32"/>
          <p:cNvGrpSpPr/>
          <p:nvPr/>
        </p:nvGrpSpPr>
        <p:grpSpPr>
          <a:xfrm>
            <a:off x="1201925" y="2071679"/>
            <a:ext cx="1798439" cy="1214470"/>
            <a:chOff x="1853741" y="1952625"/>
            <a:chExt cx="1413335" cy="876262"/>
          </a:xfrm>
          <a:solidFill>
            <a:schemeClr val="bg1">
              <a:lumMod val="85000"/>
            </a:schemeClr>
          </a:solidFill>
        </p:grpSpPr>
        <p:sp>
          <p:nvSpPr>
            <p:cNvPr id="134" name="矩形 13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5" name="文本框 66"/>
            <p:cNvSpPr txBox="1"/>
            <p:nvPr/>
          </p:nvSpPr>
          <p:spPr>
            <a:xfrm>
              <a:off x="1853742" y="1997870"/>
              <a:ext cx="1413334" cy="73281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制定新的课程、教学环节教学大纲。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2285984" y="3714752"/>
            <a:ext cx="437094" cy="676235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38" name="六边形 13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 dirty="0">
                <a:solidFill>
                  <a:schemeClr val="bg1"/>
                </a:solidFill>
              </a:endParaRPr>
            </a:p>
          </p:txBody>
        </p:sp>
        <p:sp>
          <p:nvSpPr>
            <p:cNvPr id="139" name="文本框 72"/>
            <p:cNvSpPr txBox="1"/>
            <p:nvPr/>
          </p:nvSpPr>
          <p:spPr>
            <a:xfrm>
              <a:off x="1115001" y="3298192"/>
              <a:ext cx="577851" cy="27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43" name="肘形连接符 142"/>
          <p:cNvCxnSpPr>
            <a:stCxn id="145" idx="3"/>
            <a:endCxn id="149" idx="1"/>
          </p:cNvCxnSpPr>
          <p:nvPr/>
        </p:nvCxnSpPr>
        <p:spPr>
          <a:xfrm rot="5400000" flipH="1" flipV="1">
            <a:off x="3938484" y="2866923"/>
            <a:ext cx="1056952" cy="495833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143"/>
          <p:cNvGrpSpPr/>
          <p:nvPr/>
        </p:nvGrpSpPr>
        <p:grpSpPr>
          <a:xfrm>
            <a:off x="4000496" y="3643314"/>
            <a:ext cx="437094" cy="676235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45" name="六边形 144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 dirty="0">
                <a:solidFill>
                  <a:schemeClr val="bg1"/>
                </a:solidFill>
              </a:endParaRPr>
            </a:p>
          </p:txBody>
        </p:sp>
        <p:sp>
          <p:nvSpPr>
            <p:cNvPr id="146" name="文本框 79"/>
            <p:cNvSpPr txBox="1"/>
            <p:nvPr/>
          </p:nvSpPr>
          <p:spPr>
            <a:xfrm>
              <a:off x="1115001" y="3298192"/>
              <a:ext cx="577851" cy="27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146"/>
          <p:cNvGrpSpPr/>
          <p:nvPr/>
        </p:nvGrpSpPr>
        <p:grpSpPr>
          <a:xfrm>
            <a:off x="4714876" y="2071677"/>
            <a:ext cx="1643074" cy="1026793"/>
            <a:chOff x="1853741" y="1952625"/>
            <a:chExt cx="1413335" cy="876262"/>
          </a:xfrm>
          <a:solidFill>
            <a:schemeClr val="bg1">
              <a:lumMod val="85000"/>
            </a:schemeClr>
          </a:solidFill>
        </p:grpSpPr>
        <p:sp>
          <p:nvSpPr>
            <p:cNvPr id="148" name="矩形 147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9" name="文本框 82"/>
            <p:cNvSpPr txBox="1"/>
            <p:nvPr/>
          </p:nvSpPr>
          <p:spPr>
            <a:xfrm>
              <a:off x="1853742" y="1997873"/>
              <a:ext cx="1413334" cy="78796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调取历史试卷，进行各分项成绩录入。</a:t>
              </a:r>
              <a:endPara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" name="组合 150"/>
          <p:cNvGrpSpPr/>
          <p:nvPr/>
        </p:nvGrpSpPr>
        <p:grpSpPr>
          <a:xfrm>
            <a:off x="6072198" y="3714752"/>
            <a:ext cx="539779" cy="676235"/>
            <a:chOff x="1039738" y="3090803"/>
            <a:chExt cx="720080" cy="676392"/>
          </a:xfrm>
          <a:solidFill>
            <a:srgbClr val="005DA2"/>
          </a:solidFill>
        </p:grpSpPr>
        <p:sp>
          <p:nvSpPr>
            <p:cNvPr id="152" name="六边形 15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 dirty="0">
                <a:solidFill>
                  <a:schemeClr val="bg1"/>
                </a:solidFill>
              </a:endParaRPr>
            </a:p>
          </p:txBody>
        </p:sp>
        <p:sp>
          <p:nvSpPr>
            <p:cNvPr id="153" name="文本框 86"/>
            <p:cNvSpPr txBox="1"/>
            <p:nvPr/>
          </p:nvSpPr>
          <p:spPr>
            <a:xfrm>
              <a:off x="1039738" y="3298194"/>
              <a:ext cx="720080" cy="27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64" name="肘形连接符 163"/>
          <p:cNvCxnSpPr/>
          <p:nvPr/>
        </p:nvCxnSpPr>
        <p:spPr>
          <a:xfrm rot="16200000" flipH="1">
            <a:off x="2208466" y="4649526"/>
            <a:ext cx="802212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67"/>
          <p:cNvGrpSpPr/>
          <p:nvPr/>
        </p:nvGrpSpPr>
        <p:grpSpPr>
          <a:xfrm>
            <a:off x="2714612" y="4786321"/>
            <a:ext cx="1500198" cy="1292299"/>
            <a:chOff x="1853741" y="1952625"/>
            <a:chExt cx="1413335" cy="876262"/>
          </a:xfrm>
          <a:solidFill>
            <a:schemeClr val="bg1">
              <a:lumMod val="85000"/>
            </a:schemeClr>
          </a:solidFill>
        </p:grpSpPr>
        <p:sp>
          <p:nvSpPr>
            <p:cNvPr id="169" name="矩形 16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0" name="文本框 104"/>
            <p:cNvSpPr txBox="1"/>
            <p:nvPr/>
          </p:nvSpPr>
          <p:spPr>
            <a:xfrm>
              <a:off x="1853742" y="1997873"/>
              <a:ext cx="1413334" cy="81390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制定试卷双向细目表。确定试题分数构成。</a:t>
              </a:r>
              <a:endPara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171" name="肘形连接符 170"/>
          <p:cNvCxnSpPr/>
          <p:nvPr/>
        </p:nvCxnSpPr>
        <p:spPr>
          <a:xfrm rot="16200000" flipH="1">
            <a:off x="5999966" y="4715678"/>
            <a:ext cx="1071570" cy="355602"/>
          </a:xfrm>
          <a:prstGeom prst="bentConnector3">
            <a:avLst>
              <a:gd name="adj1" fmla="val 101621"/>
            </a:avLst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74"/>
          <p:cNvGrpSpPr/>
          <p:nvPr/>
        </p:nvGrpSpPr>
        <p:grpSpPr>
          <a:xfrm>
            <a:off x="6715140" y="5000635"/>
            <a:ext cx="1500198" cy="1245565"/>
            <a:chOff x="1853741" y="1952625"/>
            <a:chExt cx="1413335" cy="1245854"/>
          </a:xfrm>
          <a:solidFill>
            <a:schemeClr val="bg1">
              <a:lumMod val="85000"/>
            </a:schemeClr>
          </a:solidFill>
        </p:grpSpPr>
        <p:sp>
          <p:nvSpPr>
            <p:cNvPr id="176" name="矩形 17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7" name="文本框 111"/>
            <p:cNvSpPr txBox="1"/>
            <p:nvPr/>
          </p:nvSpPr>
          <p:spPr>
            <a:xfrm>
              <a:off x="1853742" y="1997872"/>
              <a:ext cx="1413334" cy="12006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计算并生成课程、教学环节达成度评价表。</a:t>
              </a:r>
              <a:endPara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3114597" y="1269260"/>
            <a:ext cx="2880301" cy="4635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获取课程达成度的过程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文本框 2"/>
          <p:cNvSpPr txBox="1"/>
          <p:nvPr/>
        </p:nvSpPr>
        <p:spPr>
          <a:xfrm>
            <a:off x="642910" y="71414"/>
            <a:ext cx="7500990" cy="631522"/>
          </a:xfrm>
          <a:prstGeom prst="rect">
            <a:avLst/>
          </a:prstGeom>
          <a:noFill/>
        </p:spPr>
        <p:txBody>
          <a:bodyPr wrap="square" lIns="76773" tIns="38387" rIns="76773" bIns="38387" rtlCol="0">
            <a:spAutoFit/>
          </a:bodyPr>
          <a:lstStyle/>
          <a:p>
            <a:r>
              <a:rPr lang="en-US" altLang="zh-CN" sz="3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课程、教学环节达成度过程解析</a:t>
            </a:r>
            <a:endParaRPr lang="zh-CN" altLang="en-US" sz="36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638291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人才培养OBE模式下的学生工作</Template>
  <TotalTime>442</TotalTime>
  <Words>856</Words>
  <PresentationFormat>全屏显示(4:3)</PresentationFormat>
  <Paragraphs>151</Paragraphs>
  <Slides>31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1_Office 主题</vt:lpstr>
      <vt:lpstr>Office 主题</vt:lpstr>
      <vt:lpstr>2_Office 主题</vt:lpstr>
      <vt:lpstr>3_Office 主题</vt:lpstr>
      <vt:lpstr>OBE人才培养模式下课程达成度应用解析 --以自动化专业部分课程为例</vt:lpstr>
      <vt:lpstr>幻灯片 2</vt:lpstr>
      <vt:lpstr>幻灯片 3</vt:lpstr>
      <vt:lpstr>幻灯片 4</vt:lpstr>
      <vt:lpstr>幻灯片 5</vt:lpstr>
      <vt:lpstr>幻灯片 6</vt:lpstr>
      <vt:lpstr>2.选定部分代表性课程、教学环节进行试点</vt:lpstr>
      <vt:lpstr>幻灯片 8</vt:lpstr>
      <vt:lpstr>幻灯片 9</vt:lpstr>
      <vt:lpstr>幻灯片 10</vt:lpstr>
      <vt:lpstr>（1）新教学大纲的变化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 4.工作总结与心得体会</vt:lpstr>
      <vt:lpstr>幻灯片 28</vt:lpstr>
      <vt:lpstr>（3）课程达成度评价表模板文件的应用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自动化专业认证体会</dc:title>
  <dc:creator>ChenQiang</dc:creator>
  <cp:lastModifiedBy>qiang chen</cp:lastModifiedBy>
  <cp:revision>88</cp:revision>
  <dcterms:created xsi:type="dcterms:W3CDTF">2016-10-21T06:06:35Z</dcterms:created>
  <dcterms:modified xsi:type="dcterms:W3CDTF">2016-10-31T13:36:33Z</dcterms:modified>
</cp:coreProperties>
</file>