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4" r:id="rId3"/>
  </p:sldMasterIdLst>
  <p:notesMasterIdLst>
    <p:notesMasterId r:id="rId29"/>
  </p:notesMasterIdLst>
  <p:handoutMasterIdLst>
    <p:handoutMasterId r:id="rId30"/>
  </p:handoutMasterIdLst>
  <p:sldIdLst>
    <p:sldId id="256" r:id="rId4"/>
    <p:sldId id="315" r:id="rId5"/>
    <p:sldId id="263" r:id="rId6"/>
    <p:sldId id="291" r:id="rId7"/>
    <p:sldId id="292" r:id="rId8"/>
    <p:sldId id="293" r:id="rId9"/>
    <p:sldId id="294" r:id="rId10"/>
    <p:sldId id="295" r:id="rId11"/>
    <p:sldId id="296" r:id="rId12"/>
    <p:sldId id="300" r:id="rId13"/>
    <p:sldId id="301" r:id="rId14"/>
    <p:sldId id="317" r:id="rId15"/>
    <p:sldId id="302" r:id="rId16"/>
    <p:sldId id="303" r:id="rId17"/>
    <p:sldId id="316" r:id="rId18"/>
    <p:sldId id="306" r:id="rId19"/>
    <p:sldId id="307" r:id="rId20"/>
    <p:sldId id="308" r:id="rId21"/>
    <p:sldId id="309" r:id="rId22"/>
    <p:sldId id="310" r:id="rId23"/>
    <p:sldId id="312" r:id="rId24"/>
    <p:sldId id="313" r:id="rId25"/>
    <p:sldId id="314" r:id="rId26"/>
    <p:sldId id="318" r:id="rId27"/>
    <p:sldId id="278" r:id="rId2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0000FF"/>
    <a:srgbClr val="FFFFFF"/>
    <a:srgbClr val="66FF33"/>
    <a:srgbClr val="0066FF"/>
    <a:srgbClr val="FF3300"/>
    <a:srgbClr val="FF00FF"/>
    <a:srgbClr val="053DD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C3F1B40A-AD22-474C-B6A0-69450B0C29CF}" type="datetimeFigureOut">
              <a:rPr lang="zh-CN" altLang="en-US"/>
              <a:pPr>
                <a:defRPr/>
              </a:pPr>
              <a:t>2016-11-2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04BAB839-38CC-426F-B18A-8E43AB936B9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F395AC7-5F81-4BAF-B84F-19466DDDB9B4}" type="datetimeFigureOut">
              <a:rPr lang="zh-CN" altLang="en-US"/>
              <a:pPr>
                <a:defRPr/>
              </a:pPr>
              <a:t>2016-11-2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8A794889-B45E-498A-96B8-B4597295E2C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8E582DC-C62B-458C-A3ED-81E19BDDFECA}" type="slidenum">
              <a:rPr lang="zh-CN" altLang="en-US"/>
              <a:pPr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06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B4B0B4B-83EF-4EC7-835F-F5C444669257}" type="slidenum">
              <a:rPr lang="zh-CN" altLang="en-US">
                <a:solidFill>
                  <a:srgbClr val="000000"/>
                </a:solidFill>
              </a:rPr>
              <a:pPr/>
              <a:t>25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D6BBB-E83A-4639-A06F-1E7004FF5FC5}" type="datetimeFigureOut">
              <a:rPr lang="zh-CN" altLang="en-US"/>
              <a:pPr>
                <a:defRPr/>
              </a:pPr>
              <a:t>2016-11-2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1939F2-DE2C-4391-8279-3C2A29B6D15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34C57B-04BC-414A-94A7-64D4EBA71B85}" type="datetimeFigureOut">
              <a:rPr lang="zh-CN" altLang="en-US"/>
              <a:pPr>
                <a:defRPr/>
              </a:pPr>
              <a:t>2016-11-2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F647C1-F071-4F3C-AA59-F509EE694E7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FC4F8-F659-4C17-8E2A-2A15D882A582}" type="datetimeFigureOut">
              <a:rPr lang="zh-CN" altLang="en-US"/>
              <a:pPr>
                <a:defRPr/>
              </a:pPr>
              <a:t>2016-11-2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61841F-BBC7-4720-8DAC-C915417B301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76D19B-1F40-4CFF-906E-663676D9F0B4}" type="datetimeFigureOut">
              <a:rPr lang="zh-CN" altLang="en-US"/>
              <a:pPr>
                <a:defRPr/>
              </a:pPr>
              <a:t>2016-11-2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mtClean="0">
                <a:solidFill>
                  <a:srgbClr val="898989"/>
                </a:solidFill>
              </a:defRPr>
            </a:lvl1pPr>
          </a:lstStyle>
          <a:p>
            <a:fld id="{D70C9EEA-B581-4F56-A556-9DF5E40B9D7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9E79C-6D9C-49EF-AC99-DC3E4B92004A}" type="datetimeFigureOut">
              <a:rPr lang="zh-CN" altLang="en-US"/>
              <a:pPr>
                <a:defRPr/>
              </a:pPr>
              <a:t>2016-11-2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mtClean="0">
                <a:solidFill>
                  <a:srgbClr val="898989"/>
                </a:solidFill>
              </a:defRPr>
            </a:lvl1pPr>
          </a:lstStyle>
          <a:p>
            <a:fld id="{29429F4D-43F5-47AA-B763-2E50BE28BE0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C9286-C310-4940-853E-F515C520882C}" type="datetimeFigureOut">
              <a:rPr lang="zh-CN" altLang="en-US"/>
              <a:pPr>
                <a:defRPr/>
              </a:pPr>
              <a:t>2016-11-2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mtClean="0">
                <a:solidFill>
                  <a:srgbClr val="898989"/>
                </a:solidFill>
              </a:defRPr>
            </a:lvl1pPr>
          </a:lstStyle>
          <a:p>
            <a:fld id="{92184E68-DA8A-48D2-9A53-58A90618CF5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F4898-7D8C-4290-97DC-2A74D88559A5}" type="datetimeFigureOut">
              <a:rPr lang="zh-CN" altLang="en-US"/>
              <a:pPr>
                <a:defRPr/>
              </a:pPr>
              <a:t>2016-11-2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mtClean="0">
                <a:solidFill>
                  <a:srgbClr val="898989"/>
                </a:solidFill>
              </a:defRPr>
            </a:lvl1pPr>
          </a:lstStyle>
          <a:p>
            <a:fld id="{233BBCA6-0C79-464F-B967-E5490DAF6EE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5CEE1-684E-45FE-9BD8-19AAE4BE32B5}" type="datetimeFigureOut">
              <a:rPr lang="zh-CN" altLang="en-US"/>
              <a:pPr>
                <a:defRPr/>
              </a:pPr>
              <a:t>2016-11-2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mtClean="0">
                <a:solidFill>
                  <a:srgbClr val="898989"/>
                </a:solidFill>
              </a:defRPr>
            </a:lvl1pPr>
          </a:lstStyle>
          <a:p>
            <a:fld id="{7432D200-B1E9-40C8-81D5-2E0C1CAEA91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65DAB-414A-410D-8081-11828AE7AB6B}" type="datetimeFigureOut">
              <a:rPr lang="zh-CN" altLang="en-US"/>
              <a:pPr>
                <a:defRPr/>
              </a:pPr>
              <a:t>2016-11-2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mtClean="0">
                <a:solidFill>
                  <a:srgbClr val="898989"/>
                </a:solidFill>
              </a:defRPr>
            </a:lvl1pPr>
          </a:lstStyle>
          <a:p>
            <a:fld id="{C547D6E8-41EA-4AD3-AFBC-1DF96224F41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9D5FF-02A7-4247-B7AF-0C5A58A34BD9}" type="datetimeFigureOut">
              <a:rPr lang="zh-CN" altLang="en-US"/>
              <a:pPr>
                <a:defRPr/>
              </a:pPr>
              <a:t>2016-11-2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mtClean="0">
                <a:solidFill>
                  <a:srgbClr val="898989"/>
                </a:solidFill>
              </a:defRPr>
            </a:lvl1pPr>
          </a:lstStyle>
          <a:p>
            <a:fld id="{6510B91E-3C0C-417A-BC1E-9B7D6C8D797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FD0FAA-DCFD-42A8-9E56-F1881D424930}" type="datetimeFigureOut">
              <a:rPr lang="zh-CN" altLang="en-US"/>
              <a:pPr>
                <a:defRPr/>
              </a:pPr>
              <a:t>2016-11-2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mtClean="0">
                <a:solidFill>
                  <a:srgbClr val="898989"/>
                </a:solidFill>
              </a:defRPr>
            </a:lvl1pPr>
          </a:lstStyle>
          <a:p>
            <a:fld id="{E16D028C-83F4-4B8B-93EB-CF8AC516038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DA712-E095-465E-BA77-AD7E129F2C13}" type="datetimeFigureOut">
              <a:rPr lang="zh-CN" altLang="en-US"/>
              <a:pPr>
                <a:defRPr/>
              </a:pPr>
              <a:t>2016-11-2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9D9017-B441-4391-A9A0-DFC4190644C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4F9890-6EC9-4BB0-9543-D03F066BE283}" type="datetimeFigureOut">
              <a:rPr lang="zh-CN" altLang="en-US"/>
              <a:pPr>
                <a:defRPr/>
              </a:pPr>
              <a:t>2016-11-2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mtClean="0">
                <a:solidFill>
                  <a:srgbClr val="898989"/>
                </a:solidFill>
              </a:defRPr>
            </a:lvl1pPr>
          </a:lstStyle>
          <a:p>
            <a:fld id="{D8EADA7F-FA5D-49DD-B718-F61FABE836E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6B3CFA-1BEF-4257-AD7B-27752DC128FD}" type="datetimeFigureOut">
              <a:rPr lang="zh-CN" altLang="en-US"/>
              <a:pPr>
                <a:defRPr/>
              </a:pPr>
              <a:t>2016-11-2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mtClean="0">
                <a:solidFill>
                  <a:srgbClr val="898989"/>
                </a:solidFill>
              </a:defRPr>
            </a:lvl1pPr>
          </a:lstStyle>
          <a:p>
            <a:fld id="{5F45A497-5D1D-467E-A8CD-1BA107F907F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31999-1AB9-4664-B4BE-523E12C910FE}" type="datetimeFigureOut">
              <a:rPr lang="zh-CN" altLang="en-US"/>
              <a:pPr>
                <a:defRPr/>
              </a:pPr>
              <a:t>2016-11-2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mtClean="0">
                <a:solidFill>
                  <a:srgbClr val="898989"/>
                </a:solidFill>
              </a:defRPr>
            </a:lvl1pPr>
          </a:lstStyle>
          <a:p>
            <a:fld id="{EF145B0E-0534-4658-A5C3-09E49530910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7F3556-6FC0-4AA0-998E-BC09B6602259}" type="datetimeFigureOut">
              <a:rPr lang="zh-CN" altLang="en-US"/>
              <a:pPr>
                <a:defRPr/>
              </a:pPr>
              <a:t>2016-11-2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mtClean="0">
                <a:solidFill>
                  <a:srgbClr val="898989"/>
                </a:solidFill>
              </a:defRPr>
            </a:lvl1pPr>
          </a:lstStyle>
          <a:p>
            <a:fld id="{DBE279C4-5C1F-4D38-AB45-F08AE280215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E743FC-6EDF-4E52-BAAF-CE421717C0A4}" type="datetimeFigureOut">
              <a:rPr lang="zh-CN" altLang="en-US"/>
              <a:pPr>
                <a:defRPr/>
              </a:pPr>
              <a:t>2016-11-2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mtClean="0">
                <a:solidFill>
                  <a:srgbClr val="898989"/>
                </a:solidFill>
              </a:defRPr>
            </a:lvl1pPr>
          </a:lstStyle>
          <a:p>
            <a:fld id="{84EBDC88-6D1A-463E-8F7C-031C17833E8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A70096-806A-446F-8DAF-38EAC988BDD9}" type="datetimeFigureOut">
              <a:rPr lang="zh-CN" altLang="en-US"/>
              <a:pPr>
                <a:defRPr/>
              </a:pPr>
              <a:t>2016-11-2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mtClean="0">
                <a:solidFill>
                  <a:srgbClr val="898989"/>
                </a:solidFill>
              </a:defRPr>
            </a:lvl1pPr>
          </a:lstStyle>
          <a:p>
            <a:fld id="{5CE3637B-8058-47ED-B4FD-4838722A5BB6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54A45-248B-437D-9372-2A67E8DEF966}" type="datetimeFigureOut">
              <a:rPr lang="zh-CN" altLang="en-US"/>
              <a:pPr>
                <a:defRPr/>
              </a:pPr>
              <a:t>2016-11-2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mtClean="0">
                <a:solidFill>
                  <a:srgbClr val="898989"/>
                </a:solidFill>
              </a:defRPr>
            </a:lvl1pPr>
          </a:lstStyle>
          <a:p>
            <a:fld id="{86DAF8A8-72EC-4971-9F6A-61742266B23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89478-B2A9-4539-AFCE-80D05296183B}" type="datetimeFigureOut">
              <a:rPr lang="zh-CN" altLang="en-US"/>
              <a:pPr>
                <a:defRPr/>
              </a:pPr>
              <a:t>2016-11-2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mtClean="0">
                <a:solidFill>
                  <a:srgbClr val="898989"/>
                </a:solidFill>
              </a:defRPr>
            </a:lvl1pPr>
          </a:lstStyle>
          <a:p>
            <a:fld id="{FD265C99-4D9B-46FB-AF19-FF66AF77F356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F5E9D6-B9E4-4A7C-AF26-E661F501F9B1}" type="datetimeFigureOut">
              <a:rPr lang="zh-CN" altLang="en-US"/>
              <a:pPr>
                <a:defRPr/>
              </a:pPr>
              <a:t>2016-11-2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mtClean="0">
                <a:solidFill>
                  <a:srgbClr val="898989"/>
                </a:solidFill>
              </a:defRPr>
            </a:lvl1pPr>
          </a:lstStyle>
          <a:p>
            <a:fld id="{0CB41CAB-4C0A-425D-ACA0-50F70A233FA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98E78-509B-4FC6-87CB-6E87FD6991A3}" type="datetimeFigureOut">
              <a:rPr lang="zh-CN" altLang="en-US"/>
              <a:pPr>
                <a:defRPr/>
              </a:pPr>
              <a:t>2016-11-2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mtClean="0">
                <a:solidFill>
                  <a:srgbClr val="898989"/>
                </a:solidFill>
              </a:defRPr>
            </a:lvl1pPr>
          </a:lstStyle>
          <a:p>
            <a:fld id="{CC8CDE69-1325-42F3-9172-F110EBAD7B6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A74C84-1008-4C43-9432-C1ED2AFB8FBE}" type="datetimeFigureOut">
              <a:rPr lang="zh-CN" altLang="en-US"/>
              <a:pPr>
                <a:defRPr/>
              </a:pPr>
              <a:t>2016-11-2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F7358B-7C47-4CEB-A521-F8C54800A11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EF951-F6A3-419E-B298-30E39A76321D}" type="datetimeFigureOut">
              <a:rPr lang="zh-CN" altLang="en-US"/>
              <a:pPr>
                <a:defRPr/>
              </a:pPr>
              <a:t>2016-11-2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mtClean="0">
                <a:solidFill>
                  <a:srgbClr val="898989"/>
                </a:solidFill>
              </a:defRPr>
            </a:lvl1pPr>
          </a:lstStyle>
          <a:p>
            <a:fld id="{F8F3336D-525E-4DB1-9019-68ACAEDF779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B4D7A1-08C0-45F3-9CA9-B0B05AF9E408}" type="datetimeFigureOut">
              <a:rPr lang="zh-CN" altLang="en-US"/>
              <a:pPr>
                <a:defRPr/>
              </a:pPr>
              <a:t>2016-11-2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mtClean="0">
                <a:solidFill>
                  <a:srgbClr val="898989"/>
                </a:solidFill>
              </a:defRPr>
            </a:lvl1pPr>
          </a:lstStyle>
          <a:p>
            <a:fld id="{53790FD3-630E-47B4-B303-FC16EAE0760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AFB82-29DB-4B93-B51E-346B4287CBFB}" type="datetimeFigureOut">
              <a:rPr lang="zh-CN" altLang="en-US"/>
              <a:pPr>
                <a:defRPr/>
              </a:pPr>
              <a:t>2016-11-2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mtClean="0">
                <a:solidFill>
                  <a:srgbClr val="898989"/>
                </a:solidFill>
              </a:defRPr>
            </a:lvl1pPr>
          </a:lstStyle>
          <a:p>
            <a:fld id="{E2072BA9-B634-46BC-BE49-701F3132234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8C6F1-C547-4EFA-A2A1-5B10DA47C886}" type="datetimeFigureOut">
              <a:rPr lang="zh-CN" altLang="en-US"/>
              <a:pPr>
                <a:defRPr/>
              </a:pPr>
              <a:t>2016-11-2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mtClean="0">
                <a:solidFill>
                  <a:srgbClr val="898989"/>
                </a:solidFill>
              </a:defRPr>
            </a:lvl1pPr>
          </a:lstStyle>
          <a:p>
            <a:fld id="{8B8B3DB3-54F4-444C-B764-3560476997D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258FC3-269F-4652-A3B6-564E026B4BD6}" type="datetimeFigureOut">
              <a:rPr lang="zh-CN" altLang="en-US"/>
              <a:pPr>
                <a:defRPr/>
              </a:pPr>
              <a:t>2016-11-2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C1CA84-0BBD-43FE-A469-0C2FFB5A23F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A409A9-E6AF-4EB0-BD3C-2FD1C05B5C1A}" type="datetimeFigureOut">
              <a:rPr lang="zh-CN" altLang="en-US"/>
              <a:pPr>
                <a:defRPr/>
              </a:pPr>
              <a:t>2016-11-2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6D94AE-D7B3-45B7-A0DC-A7B6169C574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539C5-3484-4F9B-89D4-F9EB139EB2F0}" type="datetimeFigureOut">
              <a:rPr lang="zh-CN" altLang="en-US"/>
              <a:pPr>
                <a:defRPr/>
              </a:pPr>
              <a:t>2016-11-2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06D567-6D7B-4AEA-83E0-F78F0E39B03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2E4C61-634B-4AC3-823A-34BFDE5F9F65}" type="datetimeFigureOut">
              <a:rPr lang="zh-CN" altLang="en-US"/>
              <a:pPr>
                <a:defRPr/>
              </a:pPr>
              <a:t>2016-11-2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BFC8E7-664B-4F58-9C39-FE8D8D95223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AB2AD-CF1A-4117-9357-0AD6C7185D3E}" type="datetimeFigureOut">
              <a:rPr lang="zh-CN" altLang="en-US"/>
              <a:pPr>
                <a:defRPr/>
              </a:pPr>
              <a:t>2016-11-2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430D9F-609E-46B6-ABB9-26FD320DAF1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3E598F-B75F-4C28-9C7B-97AA75826718}" type="datetimeFigureOut">
              <a:rPr lang="zh-CN" altLang="en-US"/>
              <a:pPr>
                <a:defRPr/>
              </a:pPr>
              <a:t>2016-11-2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66E219-18D6-440A-A48C-908D48A5E64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4A0F8CA-208C-4A39-8168-D36E20DAC493}" type="datetimeFigureOut">
              <a:rPr lang="zh-CN" altLang="en-US"/>
              <a:pPr>
                <a:defRPr/>
              </a:pPr>
              <a:t>2016-11-2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07478A5C-1EA9-4A6D-AB1A-CDA961415BB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0" r:id="rId1"/>
    <p:sldLayoutId id="2147484181" r:id="rId2"/>
    <p:sldLayoutId id="2147484182" r:id="rId3"/>
    <p:sldLayoutId id="2147484183" r:id="rId4"/>
    <p:sldLayoutId id="2147484184" r:id="rId5"/>
    <p:sldLayoutId id="2147484185" r:id="rId6"/>
    <p:sldLayoutId id="2147484186" r:id="rId7"/>
    <p:sldLayoutId id="2147484187" r:id="rId8"/>
    <p:sldLayoutId id="2147484188" r:id="rId9"/>
    <p:sldLayoutId id="2147484189" r:id="rId10"/>
    <p:sldLayoutId id="214748419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2A6343C-7001-4573-A094-E7572B2A5530}" type="datetimeFigureOut">
              <a:rPr lang="zh-CN" altLang="en-US"/>
              <a:pPr>
                <a:defRPr/>
              </a:pPr>
              <a:t>2016-11-2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en-US" altLang="zh-CN"/>
              <a:t>1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1" r:id="rId1"/>
    <p:sldLayoutId id="2147484192" r:id="rId2"/>
    <p:sldLayoutId id="2147484193" r:id="rId3"/>
    <p:sldLayoutId id="2147484194" r:id="rId4"/>
    <p:sldLayoutId id="2147484195" r:id="rId5"/>
    <p:sldLayoutId id="2147484196" r:id="rId6"/>
    <p:sldLayoutId id="2147484197" r:id="rId7"/>
    <p:sldLayoutId id="2147484198" r:id="rId8"/>
    <p:sldLayoutId id="2147484199" r:id="rId9"/>
    <p:sldLayoutId id="2147484200" r:id="rId10"/>
    <p:sldLayoutId id="214748420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09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E9305BA-8F05-4044-86F7-6EED9B5CC64F}" type="datetimeFigureOut">
              <a:rPr lang="zh-CN" altLang="en-US"/>
              <a:pPr>
                <a:defRPr/>
              </a:pPr>
              <a:t>2016-11-2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en-US" altLang="zh-CN"/>
              <a:t>1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3" r:id="rId1"/>
    <p:sldLayoutId id="2147484214" r:id="rId2"/>
    <p:sldLayoutId id="2147484215" r:id="rId3"/>
    <p:sldLayoutId id="2147484216" r:id="rId4"/>
    <p:sldLayoutId id="2147484217" r:id="rId5"/>
    <p:sldLayoutId id="2147484218" r:id="rId6"/>
    <p:sldLayoutId id="2147484219" r:id="rId7"/>
    <p:sldLayoutId id="2147484220" r:id="rId8"/>
    <p:sldLayoutId id="2147484221" r:id="rId9"/>
    <p:sldLayoutId id="2147484222" r:id="rId10"/>
    <p:sldLayoutId id="214748422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4"/>
          <p:cNvSpPr txBox="1">
            <a:spLocks noChangeArrowheads="1"/>
          </p:cNvSpPr>
          <p:nvPr/>
        </p:nvSpPr>
        <p:spPr bwMode="auto">
          <a:xfrm>
            <a:off x="142844" y="2143116"/>
            <a:ext cx="6786610" cy="1980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ts val="5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solidFill>
                  <a:srgbClr val="FFFF00"/>
                </a:solidFill>
                <a:latin typeface="+mn-ea"/>
                <a:ea typeface="+mn-ea"/>
              </a:rPr>
              <a:t>机械电子工程专业</a:t>
            </a:r>
            <a:r>
              <a:rPr lang="en-US" altLang="zh-CN" sz="3600" b="1" dirty="0" smtClean="0">
                <a:solidFill>
                  <a:srgbClr val="FFFF00"/>
                </a:solidFill>
                <a:latin typeface="+mn-ea"/>
                <a:ea typeface="+mn-ea"/>
              </a:rPr>
              <a:t>OBE</a:t>
            </a:r>
            <a:r>
              <a:rPr lang="zh-CN" altLang="en-US" sz="3600" b="1" dirty="0">
                <a:solidFill>
                  <a:srgbClr val="FFFF00"/>
                </a:solidFill>
                <a:latin typeface="+mn-ea"/>
                <a:ea typeface="+mn-ea"/>
              </a:rPr>
              <a:t>人才培养</a:t>
            </a:r>
            <a:r>
              <a:rPr lang="zh-CN" altLang="en-US" sz="3600" b="1" dirty="0" smtClean="0">
                <a:solidFill>
                  <a:srgbClr val="FFFF00"/>
                </a:solidFill>
                <a:latin typeface="+mn-ea"/>
                <a:ea typeface="+mn-ea"/>
              </a:rPr>
              <a:t>模式的探索</a:t>
            </a:r>
            <a:endParaRPr lang="zh-CN" altLang="en-US" sz="3600" b="1" dirty="0">
              <a:solidFill>
                <a:srgbClr val="FFFF00"/>
              </a:solidFill>
              <a:latin typeface="+mn-ea"/>
              <a:ea typeface="+mn-ea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600" b="1" dirty="0">
              <a:solidFill>
                <a:schemeClr val="bg1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40963" name="Text Box 5"/>
          <p:cNvSpPr txBox="1">
            <a:spLocks noChangeArrowheads="1"/>
          </p:cNvSpPr>
          <p:nvPr/>
        </p:nvSpPr>
        <p:spPr bwMode="auto">
          <a:xfrm>
            <a:off x="2700338" y="4881563"/>
            <a:ext cx="32400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汇报人</a:t>
            </a:r>
            <a:r>
              <a:rPr lang="en-US" altLang="zh-CN" sz="2800" b="1" dirty="0" smtClean="0"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李 硕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5233988" y="5661025"/>
            <a:ext cx="388937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cs typeface="+mn-cs"/>
              </a:rPr>
              <a:t>机电与自动化学院 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357166"/>
            <a:ext cx="4113338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5" name="AutoShape 7"/>
          <p:cNvSpPr>
            <a:spLocks noChangeArrowheads="1"/>
          </p:cNvSpPr>
          <p:nvPr/>
        </p:nvSpPr>
        <p:spPr bwMode="gray">
          <a:xfrm>
            <a:off x="577850" y="6203950"/>
            <a:ext cx="8088313" cy="2571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>
                  <a:alpha val="0"/>
                </a:schemeClr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15363" name="Picture 10" descr="1"/>
          <p:cNvPicPr>
            <a:picLocks noChangeAspect="1" noChangeArrowheads="1"/>
          </p:cNvPicPr>
          <p:nvPr/>
        </p:nvPicPr>
        <p:blipFill>
          <a:blip r:embed="rId2" cstate="print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250825" y="5373688"/>
            <a:ext cx="1211263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 Box 11"/>
          <p:cNvSpPr txBox="1">
            <a:spLocks noChangeArrowheads="1"/>
          </p:cNvSpPr>
          <p:nvPr/>
        </p:nvSpPr>
        <p:spPr bwMode="white">
          <a:xfrm>
            <a:off x="779463" y="5586413"/>
            <a:ext cx="582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rgbClr val="FFFFFF"/>
                </a:solidFill>
                <a:latin typeface="黑体" pitchFamily="2" charset="-122"/>
                <a:ea typeface="黑体" pitchFamily="2" charset="-122"/>
                <a:cs typeface="Arial" pitchFamily="34" charset="0"/>
              </a:rPr>
              <a:t>7</a:t>
            </a:r>
          </a:p>
        </p:txBody>
      </p:sp>
      <p:grpSp>
        <p:nvGrpSpPr>
          <p:cNvPr id="2" name="Group 48"/>
          <p:cNvGrpSpPr>
            <a:grpSpLocks/>
          </p:cNvGrpSpPr>
          <p:nvPr/>
        </p:nvGrpSpPr>
        <p:grpSpPr bwMode="auto">
          <a:xfrm>
            <a:off x="214282" y="785794"/>
            <a:ext cx="8785225" cy="5357812"/>
            <a:chOff x="113" y="2523"/>
            <a:chExt cx="5489" cy="1134"/>
          </a:xfrm>
        </p:grpSpPr>
        <p:sp>
          <p:nvSpPr>
            <p:cNvPr id="63522" name="AutoShape 34"/>
            <p:cNvSpPr>
              <a:spLocks noChangeArrowheads="1"/>
            </p:cNvSpPr>
            <p:nvPr/>
          </p:nvSpPr>
          <p:spPr bwMode="gray">
            <a:xfrm>
              <a:off x="308" y="3127"/>
              <a:ext cx="5190" cy="19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373" name="Text Box 36"/>
            <p:cNvSpPr txBox="1">
              <a:spLocks noChangeArrowheads="1"/>
            </p:cNvSpPr>
            <p:nvPr/>
          </p:nvSpPr>
          <p:spPr bwMode="white">
            <a:xfrm>
              <a:off x="113" y="2597"/>
              <a:ext cx="5489" cy="8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457200" indent="-457200" algn="ctr">
                <a:spcBef>
                  <a:spcPct val="50000"/>
                </a:spcBef>
                <a:buClr>
                  <a:schemeClr val="tx1"/>
                </a:buClr>
                <a:buFontTx/>
                <a:buNone/>
              </a:pPr>
              <a:endParaRPr lang="en-US" altLang="zh-CN">
                <a:solidFill>
                  <a:srgbClr val="FFFFFF"/>
                </a:solidFill>
              </a:endParaRPr>
            </a:p>
          </p:txBody>
        </p:sp>
        <p:pic>
          <p:nvPicPr>
            <p:cNvPr id="15374" name="Picture 37" descr="1"/>
            <p:cNvPicPr>
              <a:picLocks noChangeAspect="1" noChangeArrowheads="1"/>
            </p:cNvPicPr>
            <p:nvPr/>
          </p:nvPicPr>
          <p:blipFill>
            <a:blip r:embed="rId2" cstate="print">
              <a:lum bright="-6000" contrast="24000"/>
            </a:blip>
            <a:srcRect l="42606" t="64474" r="19473"/>
            <a:stretch>
              <a:fillRect/>
            </a:stretch>
          </p:blipFill>
          <p:spPr bwMode="auto">
            <a:xfrm>
              <a:off x="113" y="2523"/>
              <a:ext cx="767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75" name="Text Box 38"/>
            <p:cNvSpPr txBox="1">
              <a:spLocks noChangeArrowheads="1"/>
            </p:cNvSpPr>
            <p:nvPr/>
          </p:nvSpPr>
          <p:spPr bwMode="white">
            <a:xfrm>
              <a:off x="515" y="2684"/>
              <a:ext cx="369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endParaRPr lang="en-US" altLang="zh-CN" sz="2400">
                <a:solidFill>
                  <a:srgbClr val="FFFFFF"/>
                </a:solidFill>
                <a:latin typeface="黑体" pitchFamily="2" charset="-122"/>
                <a:ea typeface="黑体" pitchFamily="2" charset="-122"/>
                <a:cs typeface="Arial" pitchFamily="34" charset="0"/>
              </a:endParaRPr>
            </a:p>
          </p:txBody>
        </p:sp>
      </p:grpSp>
      <p:sp>
        <p:nvSpPr>
          <p:cNvPr id="15367" name="TextBox 43"/>
          <p:cNvSpPr txBox="1">
            <a:spLocks noChangeArrowheads="1"/>
          </p:cNvSpPr>
          <p:nvPr/>
        </p:nvSpPr>
        <p:spPr bwMode="auto">
          <a:xfrm>
            <a:off x="0" y="1071546"/>
            <a:ext cx="82867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dirty="0" smtClean="0"/>
              <a:t>1.3</a:t>
            </a:r>
            <a:r>
              <a:rPr lang="zh-CN" altLang="en-US" sz="2400" dirty="0"/>
              <a:t>机械电子工程专业毕业要求细化要求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28662" y="4286256"/>
            <a:ext cx="1785950" cy="923330"/>
          </a:xfrm>
          <a:prstGeom prst="rect">
            <a:avLst/>
          </a:prstGeom>
          <a:gradFill>
            <a:gsLst>
              <a:gs pos="5000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22225" cmpd="sng">
            <a:solidFill>
              <a:srgbClr val="3A2BF9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b="1" dirty="0" smtClean="0">
                <a:solidFill>
                  <a:srgbClr val="FF0000"/>
                </a:solidFill>
              </a:rPr>
              <a:t>12</a:t>
            </a:r>
            <a:r>
              <a:rPr lang="zh-CN" altLang="en-US" b="1" dirty="0" smtClean="0">
                <a:solidFill>
                  <a:srgbClr val="FF0000"/>
                </a:solidFill>
              </a:rPr>
              <a:t>项毕业要求共细分为</a:t>
            </a:r>
            <a:r>
              <a:rPr lang="en-US" altLang="zh-CN" b="1" dirty="0" smtClean="0">
                <a:solidFill>
                  <a:srgbClr val="FF0000"/>
                </a:solidFill>
              </a:rPr>
              <a:t>31</a:t>
            </a:r>
            <a:r>
              <a:rPr lang="zh-CN" altLang="en-US" b="1" dirty="0">
                <a:solidFill>
                  <a:srgbClr val="FF0000"/>
                </a:solidFill>
              </a:rPr>
              <a:t>个指标</a:t>
            </a:r>
            <a:r>
              <a:rPr lang="zh-CN" altLang="en-US" b="1" dirty="0" smtClean="0">
                <a:solidFill>
                  <a:srgbClr val="FF0000"/>
                </a:solidFill>
              </a:rPr>
              <a:t>点。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86380" y="4429132"/>
            <a:ext cx="3071834" cy="646331"/>
          </a:xfrm>
          <a:prstGeom prst="rect">
            <a:avLst/>
          </a:prstGeom>
          <a:gradFill>
            <a:gsLst>
              <a:gs pos="5000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22225" cmpd="sng">
            <a:solidFill>
              <a:srgbClr val="3A2BF9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b="1" dirty="0" smtClean="0">
                <a:solidFill>
                  <a:srgbClr val="FF0000"/>
                </a:solidFill>
              </a:rPr>
              <a:t>     所有课程（含实践环节）与</a:t>
            </a:r>
            <a:r>
              <a:rPr lang="zh-CN" altLang="en-US" b="1" dirty="0">
                <a:solidFill>
                  <a:srgbClr val="FF0000"/>
                </a:solidFill>
              </a:rPr>
              <a:t>毕业要</a:t>
            </a:r>
            <a:r>
              <a:rPr lang="zh-CN" altLang="en-US" b="1" dirty="0" smtClean="0">
                <a:solidFill>
                  <a:srgbClr val="FF0000"/>
                </a:solidFill>
              </a:rPr>
              <a:t>求完成对应关系。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8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142852"/>
            <a:ext cx="7858149" cy="868362"/>
          </a:xfrm>
        </p:spPr>
        <p:txBody>
          <a:bodyPr/>
          <a:lstStyle/>
          <a:p>
            <a:pPr eaLnBrk="1" hangingPunct="1"/>
            <a:r>
              <a:rPr lang="zh-CN" altLang="en-US" sz="3000" b="1" dirty="0" smtClean="0">
                <a:ea typeface="宋体" pitchFamily="2" charset="-122"/>
              </a:rPr>
              <a:t>一  定义学习产出（毕业要求）</a:t>
            </a:r>
            <a:endParaRPr lang="zh-CN" altLang="en-US" sz="3000" b="1" dirty="0" smtClean="0">
              <a:solidFill>
                <a:srgbClr val="FF0000"/>
              </a:solidFill>
              <a:ea typeface="宋体" pitchFamily="2" charset="-122"/>
            </a:endParaRPr>
          </a:p>
        </p:txBody>
      </p:sp>
      <p:pic>
        <p:nvPicPr>
          <p:cNvPr id="129025" name="Picture 1" descr="C:\Documents and Settings\Administrator\Application Data\Tencent\Users\18924151\QQ\WinTemp\RichOle\M2X]JE5C({XNH~$N$UCZ9W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928802"/>
            <a:ext cx="7751023" cy="2214578"/>
          </a:xfrm>
          <a:prstGeom prst="rect">
            <a:avLst/>
          </a:prstGeom>
          <a:noFill/>
        </p:spPr>
      </p:pic>
      <p:sp>
        <p:nvSpPr>
          <p:cNvPr id="17" name="右箭头 16"/>
          <p:cNvSpPr/>
          <p:nvPr/>
        </p:nvSpPr>
        <p:spPr>
          <a:xfrm>
            <a:off x="3286116" y="4500570"/>
            <a:ext cx="1357322" cy="5715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4714876" y="5429264"/>
            <a:ext cx="3571900" cy="121444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0000FF"/>
                </a:solidFill>
              </a:rPr>
              <a:t>           通过课程的考核情况来评价学生毕业要求的达成情</a:t>
            </a:r>
            <a:r>
              <a:rPr lang="zh-CN" altLang="en-US" b="1" dirty="0" smtClean="0">
                <a:solidFill>
                  <a:srgbClr val="0000FF"/>
                </a:solidFill>
              </a:rPr>
              <a:t>况，做到“可量化”。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57158" y="1500174"/>
            <a:ext cx="1571636" cy="461665"/>
          </a:xfrm>
          <a:prstGeom prst="rect">
            <a:avLst/>
          </a:prstGeom>
          <a:solidFill>
            <a:schemeClr val="accent1">
              <a:alpha val="41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 smtClean="0">
                <a:solidFill>
                  <a:srgbClr val="FF0000"/>
                </a:solidFill>
              </a:rPr>
              <a:t>。。。。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5" name="AutoShape 7"/>
          <p:cNvSpPr>
            <a:spLocks noChangeArrowheads="1"/>
          </p:cNvSpPr>
          <p:nvPr/>
        </p:nvSpPr>
        <p:spPr bwMode="gray">
          <a:xfrm>
            <a:off x="577850" y="6203950"/>
            <a:ext cx="8088313" cy="2571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>
                  <a:alpha val="0"/>
                </a:schemeClr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16387" name="Picture 10" descr="1"/>
          <p:cNvPicPr>
            <a:picLocks noChangeAspect="1" noChangeArrowheads="1"/>
          </p:cNvPicPr>
          <p:nvPr/>
        </p:nvPicPr>
        <p:blipFill>
          <a:blip r:embed="rId2" cstate="print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250825" y="5373688"/>
            <a:ext cx="1211263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 Box 11"/>
          <p:cNvSpPr txBox="1">
            <a:spLocks noChangeArrowheads="1"/>
          </p:cNvSpPr>
          <p:nvPr/>
        </p:nvSpPr>
        <p:spPr bwMode="white">
          <a:xfrm>
            <a:off x="779463" y="5586413"/>
            <a:ext cx="582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rgbClr val="FFFFFF"/>
                </a:solidFill>
                <a:latin typeface="黑体" pitchFamily="2" charset="-122"/>
                <a:ea typeface="黑体" pitchFamily="2" charset="-122"/>
                <a:cs typeface="Arial" pitchFamily="34" charset="0"/>
              </a:rPr>
              <a:t>7</a:t>
            </a:r>
          </a:p>
        </p:txBody>
      </p:sp>
      <p:grpSp>
        <p:nvGrpSpPr>
          <p:cNvPr id="2" name="Group 48"/>
          <p:cNvGrpSpPr>
            <a:grpSpLocks/>
          </p:cNvGrpSpPr>
          <p:nvPr/>
        </p:nvGrpSpPr>
        <p:grpSpPr bwMode="auto">
          <a:xfrm>
            <a:off x="142875" y="1500188"/>
            <a:ext cx="8785225" cy="5357812"/>
            <a:chOff x="113" y="2523"/>
            <a:chExt cx="5489" cy="1134"/>
          </a:xfrm>
        </p:grpSpPr>
        <p:sp>
          <p:nvSpPr>
            <p:cNvPr id="63522" name="AutoShape 34"/>
            <p:cNvSpPr>
              <a:spLocks noChangeArrowheads="1"/>
            </p:cNvSpPr>
            <p:nvPr/>
          </p:nvSpPr>
          <p:spPr bwMode="gray">
            <a:xfrm>
              <a:off x="308" y="3127"/>
              <a:ext cx="5190" cy="19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394" name="Text Box 36"/>
            <p:cNvSpPr txBox="1">
              <a:spLocks noChangeArrowheads="1"/>
            </p:cNvSpPr>
            <p:nvPr/>
          </p:nvSpPr>
          <p:spPr bwMode="white">
            <a:xfrm>
              <a:off x="113" y="2597"/>
              <a:ext cx="5489" cy="8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457200" indent="-457200" algn="ctr">
                <a:spcBef>
                  <a:spcPct val="50000"/>
                </a:spcBef>
                <a:buClr>
                  <a:schemeClr val="tx1"/>
                </a:buClr>
                <a:buFontTx/>
                <a:buNone/>
              </a:pPr>
              <a:endParaRPr lang="en-US" altLang="zh-CN">
                <a:solidFill>
                  <a:srgbClr val="FFFFFF"/>
                </a:solidFill>
              </a:endParaRPr>
            </a:p>
          </p:txBody>
        </p:sp>
        <p:pic>
          <p:nvPicPr>
            <p:cNvPr id="16395" name="Picture 37" descr="1"/>
            <p:cNvPicPr>
              <a:picLocks noChangeAspect="1" noChangeArrowheads="1"/>
            </p:cNvPicPr>
            <p:nvPr/>
          </p:nvPicPr>
          <p:blipFill>
            <a:blip r:embed="rId2" cstate="print">
              <a:lum bright="-6000" contrast="24000"/>
            </a:blip>
            <a:srcRect l="42606" t="64474" r="19473"/>
            <a:stretch>
              <a:fillRect/>
            </a:stretch>
          </p:blipFill>
          <p:spPr bwMode="auto">
            <a:xfrm>
              <a:off x="113" y="2523"/>
              <a:ext cx="767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96" name="Text Box 38"/>
            <p:cNvSpPr txBox="1">
              <a:spLocks noChangeArrowheads="1"/>
            </p:cNvSpPr>
            <p:nvPr/>
          </p:nvSpPr>
          <p:spPr bwMode="white">
            <a:xfrm>
              <a:off x="515" y="2684"/>
              <a:ext cx="369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endParaRPr lang="en-US" altLang="zh-CN" sz="2400">
                <a:solidFill>
                  <a:srgbClr val="FFFFFF"/>
                </a:solidFill>
                <a:latin typeface="黑体" pitchFamily="2" charset="-122"/>
                <a:ea typeface="黑体" pitchFamily="2" charset="-122"/>
                <a:cs typeface="Arial" pitchFamily="34" charset="0"/>
              </a:endParaRPr>
            </a:p>
          </p:txBody>
        </p:sp>
      </p:grpSp>
      <p:sp>
        <p:nvSpPr>
          <p:cNvPr id="16390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10" y="214290"/>
            <a:ext cx="7500990" cy="868362"/>
          </a:xfrm>
        </p:spPr>
        <p:txBody>
          <a:bodyPr/>
          <a:lstStyle/>
          <a:p>
            <a:pPr eaLnBrk="1" hangingPunct="1"/>
            <a:r>
              <a:rPr lang="zh-CN" altLang="en-US" sz="3000" b="1" dirty="0" smtClean="0">
                <a:ea typeface="宋体" pitchFamily="2" charset="-122"/>
              </a:rPr>
              <a:t>二 实现学习产出（教学安排）</a:t>
            </a:r>
          </a:p>
        </p:txBody>
      </p:sp>
      <p:sp>
        <p:nvSpPr>
          <p:cNvPr id="16391" name="TextBox 43"/>
          <p:cNvSpPr txBox="1">
            <a:spLocks noChangeArrowheads="1"/>
          </p:cNvSpPr>
          <p:nvPr/>
        </p:nvSpPr>
        <p:spPr bwMode="auto">
          <a:xfrm>
            <a:off x="142844" y="1071546"/>
            <a:ext cx="82867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 dirty="0" smtClean="0"/>
              <a:t>2.1 </a:t>
            </a:r>
            <a:r>
              <a:rPr lang="zh-CN" altLang="en-US" sz="2000" b="1" dirty="0"/>
              <a:t>机械电子工程专业现行课程体系</a:t>
            </a:r>
          </a:p>
        </p:txBody>
      </p:sp>
      <p:pic>
        <p:nvPicPr>
          <p:cNvPr id="16392" name="图片 13"/>
          <p:cNvPicPr>
            <a:picLocks noChangeAspect="1" noChangeArrowheads="1"/>
          </p:cNvPicPr>
          <p:nvPr/>
        </p:nvPicPr>
        <p:blipFill>
          <a:blip r:embed="rId3" cstate="print"/>
          <a:srcRect l="1144"/>
          <a:stretch>
            <a:fillRect/>
          </a:stretch>
        </p:blipFill>
        <p:spPr bwMode="auto">
          <a:xfrm>
            <a:off x="1643042" y="1571612"/>
            <a:ext cx="6500858" cy="5232399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5" name="AutoShape 7"/>
          <p:cNvSpPr>
            <a:spLocks noChangeArrowheads="1"/>
          </p:cNvSpPr>
          <p:nvPr/>
        </p:nvSpPr>
        <p:spPr bwMode="gray">
          <a:xfrm>
            <a:off x="577850" y="6203950"/>
            <a:ext cx="8088313" cy="2571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>
                  <a:alpha val="0"/>
                </a:schemeClr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19459" name="Picture 10" descr="1"/>
          <p:cNvPicPr>
            <a:picLocks noChangeAspect="1" noChangeArrowheads="1"/>
          </p:cNvPicPr>
          <p:nvPr/>
        </p:nvPicPr>
        <p:blipFill>
          <a:blip r:embed="rId2" cstate="print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250825" y="5373688"/>
            <a:ext cx="1211263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Text Box 11"/>
          <p:cNvSpPr txBox="1">
            <a:spLocks noChangeArrowheads="1"/>
          </p:cNvSpPr>
          <p:nvPr/>
        </p:nvSpPr>
        <p:spPr bwMode="white">
          <a:xfrm>
            <a:off x="779463" y="5586413"/>
            <a:ext cx="582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rgbClr val="FFFFFF"/>
                </a:solidFill>
                <a:latin typeface="黑体" pitchFamily="2" charset="-122"/>
                <a:ea typeface="黑体" pitchFamily="2" charset="-122"/>
                <a:cs typeface="Arial" pitchFamily="34" charset="0"/>
              </a:rPr>
              <a:t>7</a:t>
            </a:r>
          </a:p>
        </p:txBody>
      </p:sp>
      <p:grpSp>
        <p:nvGrpSpPr>
          <p:cNvPr id="2" name="Group 48"/>
          <p:cNvGrpSpPr>
            <a:grpSpLocks/>
          </p:cNvGrpSpPr>
          <p:nvPr/>
        </p:nvGrpSpPr>
        <p:grpSpPr bwMode="auto">
          <a:xfrm>
            <a:off x="142875" y="1500188"/>
            <a:ext cx="8785225" cy="5357812"/>
            <a:chOff x="113" y="2523"/>
            <a:chExt cx="5489" cy="1134"/>
          </a:xfrm>
        </p:grpSpPr>
        <p:sp>
          <p:nvSpPr>
            <p:cNvPr id="63522" name="AutoShape 34"/>
            <p:cNvSpPr>
              <a:spLocks noChangeArrowheads="1"/>
            </p:cNvSpPr>
            <p:nvPr/>
          </p:nvSpPr>
          <p:spPr bwMode="gray">
            <a:xfrm>
              <a:off x="308" y="3127"/>
              <a:ext cx="5190" cy="19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9466" name="Text Box 36"/>
            <p:cNvSpPr txBox="1">
              <a:spLocks noChangeArrowheads="1"/>
            </p:cNvSpPr>
            <p:nvPr/>
          </p:nvSpPr>
          <p:spPr bwMode="white">
            <a:xfrm>
              <a:off x="113" y="2597"/>
              <a:ext cx="5489" cy="8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457200" indent="-457200" algn="ctr">
                <a:spcBef>
                  <a:spcPct val="50000"/>
                </a:spcBef>
                <a:buClr>
                  <a:schemeClr val="tx1"/>
                </a:buClr>
                <a:buFontTx/>
                <a:buNone/>
              </a:pPr>
              <a:endParaRPr lang="en-US" altLang="zh-CN">
                <a:solidFill>
                  <a:srgbClr val="FFFFFF"/>
                </a:solidFill>
              </a:endParaRPr>
            </a:p>
          </p:txBody>
        </p:sp>
        <p:pic>
          <p:nvPicPr>
            <p:cNvPr id="19467" name="Picture 37" descr="1"/>
            <p:cNvPicPr>
              <a:picLocks noChangeAspect="1" noChangeArrowheads="1"/>
            </p:cNvPicPr>
            <p:nvPr/>
          </p:nvPicPr>
          <p:blipFill>
            <a:blip r:embed="rId2" cstate="print">
              <a:lum bright="-6000" contrast="24000"/>
            </a:blip>
            <a:srcRect l="42606" t="64474" r="19473"/>
            <a:stretch>
              <a:fillRect/>
            </a:stretch>
          </p:blipFill>
          <p:spPr bwMode="auto">
            <a:xfrm>
              <a:off x="113" y="2523"/>
              <a:ext cx="767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68" name="Text Box 38"/>
            <p:cNvSpPr txBox="1">
              <a:spLocks noChangeArrowheads="1"/>
            </p:cNvSpPr>
            <p:nvPr/>
          </p:nvSpPr>
          <p:spPr bwMode="white">
            <a:xfrm>
              <a:off x="515" y="2684"/>
              <a:ext cx="369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endParaRPr lang="en-US" altLang="zh-CN" sz="2400">
                <a:solidFill>
                  <a:srgbClr val="FFFFFF"/>
                </a:solidFill>
                <a:latin typeface="黑体" pitchFamily="2" charset="-122"/>
                <a:ea typeface="黑体" pitchFamily="2" charset="-122"/>
                <a:cs typeface="Arial" pitchFamily="34" charset="0"/>
              </a:endParaRPr>
            </a:p>
          </p:txBody>
        </p:sp>
      </p:grpSp>
      <p:sp>
        <p:nvSpPr>
          <p:cNvPr id="19463" name="TextBox 43"/>
          <p:cNvSpPr txBox="1">
            <a:spLocks noChangeArrowheads="1"/>
          </p:cNvSpPr>
          <p:nvPr/>
        </p:nvSpPr>
        <p:spPr bwMode="auto">
          <a:xfrm>
            <a:off x="142844" y="1142984"/>
            <a:ext cx="82867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 dirty="0" smtClean="0"/>
              <a:t>2.2 </a:t>
            </a:r>
            <a:r>
              <a:rPr lang="zh-CN" altLang="en-US" sz="2000" b="1" dirty="0"/>
              <a:t>机械电子工程专业现行课程与认证要求的对应关系</a:t>
            </a:r>
          </a:p>
        </p:txBody>
      </p:sp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10" y="214290"/>
            <a:ext cx="7500990" cy="868362"/>
          </a:xfrm>
        </p:spPr>
        <p:txBody>
          <a:bodyPr/>
          <a:lstStyle/>
          <a:p>
            <a:pPr eaLnBrk="1" hangingPunct="1"/>
            <a:r>
              <a:rPr lang="zh-CN" altLang="en-US" sz="3000" b="1" dirty="0" smtClean="0">
                <a:ea typeface="宋体" pitchFamily="2" charset="-122"/>
              </a:rPr>
              <a:t>二 实现学习产出（教学安排）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6453691" y="3071810"/>
            <a:ext cx="2643174" cy="2143140"/>
          </a:xfrm>
          <a:prstGeom prst="roundRect">
            <a:avLst/>
          </a:prstGeom>
          <a:solidFill>
            <a:srgbClr val="FFFF99">
              <a:alpha val="5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0000FF"/>
                </a:solidFill>
              </a:rPr>
              <a:t>     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专业课程安排基本符合专业认证的基本要求。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pic>
        <p:nvPicPr>
          <p:cNvPr id="1873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714488"/>
            <a:ext cx="6312768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椭圆 14"/>
          <p:cNvSpPr/>
          <p:nvPr/>
        </p:nvSpPr>
        <p:spPr>
          <a:xfrm>
            <a:off x="1957075" y="2667485"/>
            <a:ext cx="642942" cy="357190"/>
          </a:xfrm>
          <a:prstGeom prst="ellipse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805168" y="2667485"/>
            <a:ext cx="714380" cy="357190"/>
          </a:xfrm>
          <a:prstGeom prst="ellipse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000232" y="3429000"/>
            <a:ext cx="642942" cy="428628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857752" y="3429000"/>
            <a:ext cx="642942" cy="428628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975929" y="4267402"/>
            <a:ext cx="642942" cy="428628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994783" y="4714884"/>
            <a:ext cx="642942" cy="428628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857752" y="4248548"/>
            <a:ext cx="642942" cy="428628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857752" y="4696030"/>
            <a:ext cx="642942" cy="428628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5" name="AutoShape 7"/>
          <p:cNvSpPr>
            <a:spLocks noChangeArrowheads="1"/>
          </p:cNvSpPr>
          <p:nvPr/>
        </p:nvSpPr>
        <p:spPr bwMode="gray">
          <a:xfrm>
            <a:off x="577850" y="6203950"/>
            <a:ext cx="8088313" cy="2571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>
                  <a:alpha val="0"/>
                </a:schemeClr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17411" name="Picture 10" descr="1"/>
          <p:cNvPicPr>
            <a:picLocks noChangeAspect="1" noChangeArrowheads="1"/>
          </p:cNvPicPr>
          <p:nvPr/>
        </p:nvPicPr>
        <p:blipFill>
          <a:blip r:embed="rId2" cstate="print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250825" y="5373688"/>
            <a:ext cx="1211263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11"/>
          <p:cNvSpPr txBox="1">
            <a:spLocks noChangeArrowheads="1"/>
          </p:cNvSpPr>
          <p:nvPr/>
        </p:nvSpPr>
        <p:spPr bwMode="white">
          <a:xfrm>
            <a:off x="779463" y="5586413"/>
            <a:ext cx="582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rgbClr val="FFFFFF"/>
                </a:solidFill>
                <a:latin typeface="黑体" pitchFamily="2" charset="-122"/>
                <a:ea typeface="黑体" pitchFamily="2" charset="-122"/>
                <a:cs typeface="Arial" pitchFamily="34" charset="0"/>
              </a:rPr>
              <a:t>7</a:t>
            </a:r>
          </a:p>
        </p:txBody>
      </p:sp>
      <p:grpSp>
        <p:nvGrpSpPr>
          <p:cNvPr id="2" name="Group 48"/>
          <p:cNvGrpSpPr>
            <a:grpSpLocks/>
          </p:cNvGrpSpPr>
          <p:nvPr/>
        </p:nvGrpSpPr>
        <p:grpSpPr bwMode="auto">
          <a:xfrm>
            <a:off x="142875" y="1500188"/>
            <a:ext cx="8785225" cy="5357812"/>
            <a:chOff x="113" y="2523"/>
            <a:chExt cx="5489" cy="1134"/>
          </a:xfrm>
        </p:grpSpPr>
        <p:sp>
          <p:nvSpPr>
            <p:cNvPr id="63522" name="AutoShape 34"/>
            <p:cNvSpPr>
              <a:spLocks noChangeArrowheads="1"/>
            </p:cNvSpPr>
            <p:nvPr/>
          </p:nvSpPr>
          <p:spPr bwMode="gray">
            <a:xfrm>
              <a:off x="308" y="3127"/>
              <a:ext cx="5190" cy="19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418" name="Text Box 36"/>
            <p:cNvSpPr txBox="1">
              <a:spLocks noChangeArrowheads="1"/>
            </p:cNvSpPr>
            <p:nvPr/>
          </p:nvSpPr>
          <p:spPr bwMode="white">
            <a:xfrm>
              <a:off x="113" y="2597"/>
              <a:ext cx="5489" cy="8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457200" indent="-457200" algn="ctr">
                <a:spcBef>
                  <a:spcPct val="50000"/>
                </a:spcBef>
                <a:buClr>
                  <a:schemeClr val="tx1"/>
                </a:buClr>
                <a:buFontTx/>
                <a:buNone/>
              </a:pPr>
              <a:endParaRPr lang="en-US" altLang="zh-CN">
                <a:solidFill>
                  <a:srgbClr val="FFFFFF"/>
                </a:solidFill>
              </a:endParaRPr>
            </a:p>
          </p:txBody>
        </p:sp>
        <p:pic>
          <p:nvPicPr>
            <p:cNvPr id="17419" name="Picture 37" descr="1"/>
            <p:cNvPicPr>
              <a:picLocks noChangeAspect="1" noChangeArrowheads="1"/>
            </p:cNvPicPr>
            <p:nvPr/>
          </p:nvPicPr>
          <p:blipFill>
            <a:blip r:embed="rId2" cstate="print">
              <a:lum bright="-6000" contrast="24000"/>
            </a:blip>
            <a:srcRect l="42606" t="64474" r="19473"/>
            <a:stretch>
              <a:fillRect/>
            </a:stretch>
          </p:blipFill>
          <p:spPr bwMode="auto">
            <a:xfrm>
              <a:off x="113" y="2523"/>
              <a:ext cx="767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20" name="Text Box 38"/>
            <p:cNvSpPr txBox="1">
              <a:spLocks noChangeArrowheads="1"/>
            </p:cNvSpPr>
            <p:nvPr/>
          </p:nvSpPr>
          <p:spPr bwMode="white">
            <a:xfrm>
              <a:off x="515" y="2684"/>
              <a:ext cx="369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endParaRPr lang="en-US" altLang="zh-CN" sz="2400">
                <a:solidFill>
                  <a:srgbClr val="FFFFFF"/>
                </a:solidFill>
                <a:latin typeface="黑体" pitchFamily="2" charset="-122"/>
                <a:ea typeface="黑体" pitchFamily="2" charset="-122"/>
                <a:cs typeface="Arial" pitchFamily="34" charset="0"/>
              </a:endParaRPr>
            </a:p>
          </p:txBody>
        </p:sp>
      </p:grpSp>
      <p:sp>
        <p:nvSpPr>
          <p:cNvPr id="17415" name="TextBox 43"/>
          <p:cNvSpPr txBox="1">
            <a:spLocks noChangeArrowheads="1"/>
          </p:cNvSpPr>
          <p:nvPr/>
        </p:nvSpPr>
        <p:spPr bwMode="auto">
          <a:xfrm>
            <a:off x="142844" y="1142984"/>
            <a:ext cx="82867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 dirty="0" smtClean="0"/>
              <a:t>2.2 </a:t>
            </a:r>
            <a:r>
              <a:rPr lang="zh-CN" altLang="en-US" sz="2000" b="1" dirty="0"/>
              <a:t>机械电子工程专业现行课程与毕业要求的关联矩阵</a:t>
            </a:r>
          </a:p>
        </p:txBody>
      </p:sp>
      <p:pic>
        <p:nvPicPr>
          <p:cNvPr id="12697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9474" y="1643050"/>
            <a:ext cx="8700244" cy="5114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10" y="142852"/>
            <a:ext cx="7500990" cy="868362"/>
          </a:xfrm>
        </p:spPr>
        <p:txBody>
          <a:bodyPr/>
          <a:lstStyle/>
          <a:p>
            <a:pPr eaLnBrk="1" hangingPunct="1"/>
            <a:r>
              <a:rPr lang="zh-CN" altLang="en-US" sz="3000" b="1" dirty="0" smtClean="0">
                <a:ea typeface="宋体" pitchFamily="2" charset="-122"/>
              </a:rPr>
              <a:t>二 实现学习产出（教学安排）</a:t>
            </a:r>
          </a:p>
        </p:txBody>
      </p:sp>
      <p:sp>
        <p:nvSpPr>
          <p:cNvPr id="16" name="椭圆 15"/>
          <p:cNvSpPr/>
          <p:nvPr/>
        </p:nvSpPr>
        <p:spPr>
          <a:xfrm>
            <a:off x="5500694" y="2714620"/>
            <a:ext cx="500066" cy="214314"/>
          </a:xfrm>
          <a:prstGeom prst="ellipse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5" name="AutoShape 7"/>
          <p:cNvSpPr>
            <a:spLocks noChangeArrowheads="1"/>
          </p:cNvSpPr>
          <p:nvPr/>
        </p:nvSpPr>
        <p:spPr bwMode="gray">
          <a:xfrm>
            <a:off x="577850" y="6203950"/>
            <a:ext cx="8088313" cy="2571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>
                  <a:alpha val="0"/>
                </a:schemeClr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18435" name="Picture 10" descr="1"/>
          <p:cNvPicPr>
            <a:picLocks noChangeAspect="1" noChangeArrowheads="1"/>
          </p:cNvPicPr>
          <p:nvPr/>
        </p:nvPicPr>
        <p:blipFill>
          <a:blip r:embed="rId2" cstate="print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250825" y="5373688"/>
            <a:ext cx="1211263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 Box 11"/>
          <p:cNvSpPr txBox="1">
            <a:spLocks noChangeArrowheads="1"/>
          </p:cNvSpPr>
          <p:nvPr/>
        </p:nvSpPr>
        <p:spPr bwMode="white">
          <a:xfrm>
            <a:off x="779463" y="5586413"/>
            <a:ext cx="582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rgbClr val="FFFFFF"/>
                </a:solidFill>
                <a:latin typeface="黑体" pitchFamily="2" charset="-122"/>
                <a:ea typeface="黑体" pitchFamily="2" charset="-122"/>
                <a:cs typeface="Arial" pitchFamily="34" charset="0"/>
              </a:rPr>
              <a:t>7</a:t>
            </a:r>
          </a:p>
        </p:txBody>
      </p:sp>
      <p:grpSp>
        <p:nvGrpSpPr>
          <p:cNvPr id="2" name="Group 48"/>
          <p:cNvGrpSpPr>
            <a:grpSpLocks/>
          </p:cNvGrpSpPr>
          <p:nvPr/>
        </p:nvGrpSpPr>
        <p:grpSpPr bwMode="auto">
          <a:xfrm>
            <a:off x="142875" y="1500188"/>
            <a:ext cx="8785225" cy="5357812"/>
            <a:chOff x="113" y="2523"/>
            <a:chExt cx="5489" cy="1134"/>
          </a:xfrm>
        </p:grpSpPr>
        <p:sp>
          <p:nvSpPr>
            <p:cNvPr id="63522" name="AutoShape 34"/>
            <p:cNvSpPr>
              <a:spLocks noChangeArrowheads="1"/>
            </p:cNvSpPr>
            <p:nvPr/>
          </p:nvSpPr>
          <p:spPr bwMode="gray">
            <a:xfrm>
              <a:off x="308" y="3127"/>
              <a:ext cx="5190" cy="19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442" name="Text Box 36"/>
            <p:cNvSpPr txBox="1">
              <a:spLocks noChangeArrowheads="1"/>
            </p:cNvSpPr>
            <p:nvPr/>
          </p:nvSpPr>
          <p:spPr bwMode="white">
            <a:xfrm>
              <a:off x="113" y="2597"/>
              <a:ext cx="5489" cy="8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457200" indent="-457200" algn="ctr">
                <a:spcBef>
                  <a:spcPct val="50000"/>
                </a:spcBef>
                <a:buClr>
                  <a:schemeClr val="tx1"/>
                </a:buClr>
                <a:buFontTx/>
                <a:buNone/>
              </a:pPr>
              <a:endParaRPr lang="en-US" altLang="zh-CN">
                <a:solidFill>
                  <a:srgbClr val="FFFFFF"/>
                </a:solidFill>
              </a:endParaRPr>
            </a:p>
          </p:txBody>
        </p:sp>
        <p:pic>
          <p:nvPicPr>
            <p:cNvPr id="18443" name="Picture 37" descr="1"/>
            <p:cNvPicPr>
              <a:picLocks noChangeAspect="1" noChangeArrowheads="1"/>
            </p:cNvPicPr>
            <p:nvPr/>
          </p:nvPicPr>
          <p:blipFill>
            <a:blip r:embed="rId2" cstate="print">
              <a:lum bright="-6000" contrast="24000"/>
            </a:blip>
            <a:srcRect l="42606" t="64474" r="19473"/>
            <a:stretch>
              <a:fillRect/>
            </a:stretch>
          </p:blipFill>
          <p:spPr bwMode="auto">
            <a:xfrm>
              <a:off x="113" y="2523"/>
              <a:ext cx="767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4" name="Text Box 38"/>
            <p:cNvSpPr txBox="1">
              <a:spLocks noChangeArrowheads="1"/>
            </p:cNvSpPr>
            <p:nvPr/>
          </p:nvSpPr>
          <p:spPr bwMode="white">
            <a:xfrm>
              <a:off x="515" y="2684"/>
              <a:ext cx="369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endParaRPr lang="en-US" altLang="zh-CN" sz="2400">
                <a:solidFill>
                  <a:srgbClr val="FFFFFF"/>
                </a:solidFill>
                <a:latin typeface="黑体" pitchFamily="2" charset="-122"/>
                <a:ea typeface="黑体" pitchFamily="2" charset="-122"/>
                <a:cs typeface="Arial" pitchFamily="34" charset="0"/>
              </a:endParaRPr>
            </a:p>
          </p:txBody>
        </p:sp>
      </p:grpSp>
      <p:sp>
        <p:nvSpPr>
          <p:cNvPr id="18439" name="TextBox 43"/>
          <p:cNvSpPr txBox="1">
            <a:spLocks noChangeArrowheads="1"/>
          </p:cNvSpPr>
          <p:nvPr/>
        </p:nvSpPr>
        <p:spPr bwMode="auto">
          <a:xfrm>
            <a:off x="142844" y="1071546"/>
            <a:ext cx="82867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 dirty="0" smtClean="0"/>
              <a:t>2.2 </a:t>
            </a:r>
            <a:r>
              <a:rPr lang="zh-CN" altLang="en-US" sz="2000" b="1" dirty="0"/>
              <a:t>机械电子工程专业现行课程与毕业要求的关联矩阵</a:t>
            </a:r>
          </a:p>
        </p:txBody>
      </p:sp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10" y="214290"/>
            <a:ext cx="7500990" cy="868362"/>
          </a:xfrm>
        </p:spPr>
        <p:txBody>
          <a:bodyPr/>
          <a:lstStyle/>
          <a:p>
            <a:pPr eaLnBrk="1" hangingPunct="1"/>
            <a:r>
              <a:rPr lang="zh-CN" altLang="en-US" sz="3000" b="1" dirty="0" smtClean="0">
                <a:ea typeface="宋体" pitchFamily="2" charset="-122"/>
              </a:rPr>
              <a:t>二 实现学习产出（教学安排）</a:t>
            </a:r>
          </a:p>
        </p:txBody>
      </p:sp>
      <p:pic>
        <p:nvPicPr>
          <p:cNvPr id="1259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500174"/>
            <a:ext cx="8496295" cy="5183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椭圆 16"/>
          <p:cNvSpPr/>
          <p:nvPr/>
        </p:nvSpPr>
        <p:spPr>
          <a:xfrm>
            <a:off x="1879128" y="5214950"/>
            <a:ext cx="500066" cy="214314"/>
          </a:xfrm>
          <a:prstGeom prst="ellipse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5" name="AutoShape 7"/>
          <p:cNvSpPr>
            <a:spLocks noChangeArrowheads="1"/>
          </p:cNvSpPr>
          <p:nvPr/>
        </p:nvSpPr>
        <p:spPr bwMode="gray">
          <a:xfrm>
            <a:off x="577850" y="6203950"/>
            <a:ext cx="8088313" cy="2571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>
                  <a:alpha val="0"/>
                </a:schemeClr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18435" name="Picture 10" descr="1"/>
          <p:cNvPicPr>
            <a:picLocks noChangeAspect="1" noChangeArrowheads="1"/>
          </p:cNvPicPr>
          <p:nvPr/>
        </p:nvPicPr>
        <p:blipFill>
          <a:blip r:embed="rId2" cstate="print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250825" y="5373688"/>
            <a:ext cx="1211263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 Box 11"/>
          <p:cNvSpPr txBox="1">
            <a:spLocks noChangeArrowheads="1"/>
          </p:cNvSpPr>
          <p:nvPr/>
        </p:nvSpPr>
        <p:spPr bwMode="white">
          <a:xfrm>
            <a:off x="779463" y="5586413"/>
            <a:ext cx="582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rgbClr val="FFFFFF"/>
                </a:solidFill>
                <a:latin typeface="黑体" pitchFamily="2" charset="-122"/>
                <a:ea typeface="黑体" pitchFamily="2" charset="-122"/>
                <a:cs typeface="Arial" pitchFamily="34" charset="0"/>
              </a:rPr>
              <a:t>7</a:t>
            </a:r>
          </a:p>
        </p:txBody>
      </p:sp>
      <p:grpSp>
        <p:nvGrpSpPr>
          <p:cNvPr id="2" name="Group 48"/>
          <p:cNvGrpSpPr>
            <a:grpSpLocks/>
          </p:cNvGrpSpPr>
          <p:nvPr/>
        </p:nvGrpSpPr>
        <p:grpSpPr bwMode="auto">
          <a:xfrm>
            <a:off x="142875" y="1500188"/>
            <a:ext cx="8785225" cy="5357812"/>
            <a:chOff x="113" y="2523"/>
            <a:chExt cx="5489" cy="1134"/>
          </a:xfrm>
        </p:grpSpPr>
        <p:sp>
          <p:nvSpPr>
            <p:cNvPr id="63522" name="AutoShape 34"/>
            <p:cNvSpPr>
              <a:spLocks noChangeArrowheads="1"/>
            </p:cNvSpPr>
            <p:nvPr/>
          </p:nvSpPr>
          <p:spPr bwMode="gray">
            <a:xfrm>
              <a:off x="308" y="3127"/>
              <a:ext cx="5190" cy="19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442" name="Text Box 36"/>
            <p:cNvSpPr txBox="1">
              <a:spLocks noChangeArrowheads="1"/>
            </p:cNvSpPr>
            <p:nvPr/>
          </p:nvSpPr>
          <p:spPr bwMode="white">
            <a:xfrm>
              <a:off x="113" y="2597"/>
              <a:ext cx="5489" cy="8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457200" indent="-457200" algn="ctr">
                <a:spcBef>
                  <a:spcPct val="50000"/>
                </a:spcBef>
                <a:buClr>
                  <a:schemeClr val="tx1"/>
                </a:buClr>
                <a:buFontTx/>
                <a:buNone/>
              </a:pPr>
              <a:endParaRPr lang="en-US" altLang="zh-CN">
                <a:solidFill>
                  <a:srgbClr val="FFFFFF"/>
                </a:solidFill>
              </a:endParaRPr>
            </a:p>
          </p:txBody>
        </p:sp>
        <p:pic>
          <p:nvPicPr>
            <p:cNvPr id="18443" name="Picture 37" descr="1"/>
            <p:cNvPicPr>
              <a:picLocks noChangeAspect="1" noChangeArrowheads="1"/>
            </p:cNvPicPr>
            <p:nvPr/>
          </p:nvPicPr>
          <p:blipFill>
            <a:blip r:embed="rId2" cstate="print">
              <a:lum bright="-6000" contrast="24000"/>
            </a:blip>
            <a:srcRect l="42606" t="64474" r="19473"/>
            <a:stretch>
              <a:fillRect/>
            </a:stretch>
          </p:blipFill>
          <p:spPr bwMode="auto">
            <a:xfrm>
              <a:off x="113" y="2523"/>
              <a:ext cx="767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4" name="Text Box 38"/>
            <p:cNvSpPr txBox="1">
              <a:spLocks noChangeArrowheads="1"/>
            </p:cNvSpPr>
            <p:nvPr/>
          </p:nvSpPr>
          <p:spPr bwMode="white">
            <a:xfrm>
              <a:off x="515" y="2684"/>
              <a:ext cx="369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endParaRPr lang="en-US" altLang="zh-CN" sz="2400">
                <a:solidFill>
                  <a:srgbClr val="FFFFFF"/>
                </a:solidFill>
                <a:latin typeface="黑体" pitchFamily="2" charset="-122"/>
                <a:ea typeface="黑体" pitchFamily="2" charset="-122"/>
                <a:cs typeface="Arial" pitchFamily="34" charset="0"/>
              </a:endParaRPr>
            </a:p>
          </p:txBody>
        </p:sp>
      </p:grpSp>
      <p:sp>
        <p:nvSpPr>
          <p:cNvPr id="18439" name="TextBox 43"/>
          <p:cNvSpPr txBox="1">
            <a:spLocks noChangeArrowheads="1"/>
          </p:cNvSpPr>
          <p:nvPr/>
        </p:nvSpPr>
        <p:spPr bwMode="auto">
          <a:xfrm>
            <a:off x="142844" y="1071546"/>
            <a:ext cx="82867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 dirty="0" smtClean="0"/>
              <a:t>2.2 </a:t>
            </a:r>
            <a:r>
              <a:rPr lang="zh-CN" altLang="en-US" sz="2000" b="1" dirty="0"/>
              <a:t>机械电子工程专业现行课程与毕业要求的关联矩阵</a:t>
            </a:r>
          </a:p>
        </p:txBody>
      </p:sp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10" y="214290"/>
            <a:ext cx="7500990" cy="868362"/>
          </a:xfrm>
        </p:spPr>
        <p:txBody>
          <a:bodyPr/>
          <a:lstStyle/>
          <a:p>
            <a:pPr eaLnBrk="1" hangingPunct="1"/>
            <a:r>
              <a:rPr lang="zh-CN" altLang="en-US" sz="3000" b="1" dirty="0" smtClean="0">
                <a:ea typeface="宋体" pitchFamily="2" charset="-122"/>
              </a:rPr>
              <a:t>二 实现学习产出（教学安排）</a:t>
            </a:r>
          </a:p>
        </p:txBody>
      </p:sp>
      <p:pic>
        <p:nvPicPr>
          <p:cNvPr id="1863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500174"/>
            <a:ext cx="7924791" cy="5236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椭圆 14"/>
          <p:cNvSpPr/>
          <p:nvPr/>
        </p:nvSpPr>
        <p:spPr>
          <a:xfrm>
            <a:off x="3143240" y="4071942"/>
            <a:ext cx="500066" cy="142876"/>
          </a:xfrm>
          <a:prstGeom prst="ellipse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标注 15"/>
          <p:cNvSpPr/>
          <p:nvPr/>
        </p:nvSpPr>
        <p:spPr>
          <a:xfrm>
            <a:off x="7072330" y="285728"/>
            <a:ext cx="1714512" cy="857256"/>
          </a:xfrm>
          <a:prstGeom prst="wedgeRoundRectCallout">
            <a:avLst>
              <a:gd name="adj1" fmla="val -36778"/>
              <a:gd name="adj2" fmla="val 104287"/>
              <a:gd name="adj3" fmla="val 166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      为课程的权重设置打下基础。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5" name="AutoShape 7"/>
          <p:cNvSpPr>
            <a:spLocks noChangeArrowheads="1"/>
          </p:cNvSpPr>
          <p:nvPr/>
        </p:nvSpPr>
        <p:spPr bwMode="gray">
          <a:xfrm>
            <a:off x="577850" y="6203950"/>
            <a:ext cx="8088313" cy="2571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>
                  <a:alpha val="0"/>
                </a:schemeClr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21507" name="Picture 10" descr="1"/>
          <p:cNvPicPr>
            <a:picLocks noChangeAspect="1" noChangeArrowheads="1"/>
          </p:cNvPicPr>
          <p:nvPr/>
        </p:nvPicPr>
        <p:blipFill>
          <a:blip r:embed="rId2" cstate="print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250825" y="5373688"/>
            <a:ext cx="1211263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 Box 11"/>
          <p:cNvSpPr txBox="1">
            <a:spLocks noChangeArrowheads="1"/>
          </p:cNvSpPr>
          <p:nvPr/>
        </p:nvSpPr>
        <p:spPr bwMode="white">
          <a:xfrm>
            <a:off x="779463" y="5586413"/>
            <a:ext cx="582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rgbClr val="FFFFFF"/>
                </a:solidFill>
                <a:latin typeface="黑体" pitchFamily="2" charset="-122"/>
                <a:ea typeface="黑体" pitchFamily="2" charset="-122"/>
                <a:cs typeface="Arial" pitchFamily="34" charset="0"/>
              </a:rPr>
              <a:t>7</a:t>
            </a:r>
          </a:p>
        </p:txBody>
      </p:sp>
      <p:grpSp>
        <p:nvGrpSpPr>
          <p:cNvPr id="2" name="Group 48"/>
          <p:cNvGrpSpPr>
            <a:grpSpLocks/>
          </p:cNvGrpSpPr>
          <p:nvPr/>
        </p:nvGrpSpPr>
        <p:grpSpPr bwMode="auto">
          <a:xfrm>
            <a:off x="214313" y="1500188"/>
            <a:ext cx="8785225" cy="5357812"/>
            <a:chOff x="113" y="2523"/>
            <a:chExt cx="5489" cy="1134"/>
          </a:xfrm>
        </p:grpSpPr>
        <p:sp>
          <p:nvSpPr>
            <p:cNvPr id="63522" name="AutoShape 34"/>
            <p:cNvSpPr>
              <a:spLocks noChangeArrowheads="1"/>
            </p:cNvSpPr>
            <p:nvPr/>
          </p:nvSpPr>
          <p:spPr bwMode="gray">
            <a:xfrm>
              <a:off x="308" y="3127"/>
              <a:ext cx="5190" cy="19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17" name="Text Box 36"/>
            <p:cNvSpPr txBox="1">
              <a:spLocks noChangeArrowheads="1"/>
            </p:cNvSpPr>
            <p:nvPr/>
          </p:nvSpPr>
          <p:spPr bwMode="white">
            <a:xfrm>
              <a:off x="113" y="2597"/>
              <a:ext cx="5489" cy="8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457200" indent="-457200" algn="ctr">
                <a:spcBef>
                  <a:spcPct val="50000"/>
                </a:spcBef>
                <a:buClr>
                  <a:schemeClr val="tx1"/>
                </a:buClr>
                <a:buFontTx/>
                <a:buNone/>
              </a:pPr>
              <a:endParaRPr lang="en-US" altLang="zh-CN">
                <a:solidFill>
                  <a:srgbClr val="FFFFFF"/>
                </a:solidFill>
              </a:endParaRPr>
            </a:p>
          </p:txBody>
        </p:sp>
        <p:pic>
          <p:nvPicPr>
            <p:cNvPr id="21518" name="Picture 37" descr="1"/>
            <p:cNvPicPr>
              <a:picLocks noChangeAspect="1" noChangeArrowheads="1"/>
            </p:cNvPicPr>
            <p:nvPr/>
          </p:nvPicPr>
          <p:blipFill>
            <a:blip r:embed="rId2" cstate="print">
              <a:lum bright="-6000" contrast="24000"/>
            </a:blip>
            <a:srcRect l="42606" t="64474" r="19473"/>
            <a:stretch>
              <a:fillRect/>
            </a:stretch>
          </p:blipFill>
          <p:spPr bwMode="auto">
            <a:xfrm>
              <a:off x="113" y="2523"/>
              <a:ext cx="767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19" name="Text Box 38"/>
            <p:cNvSpPr txBox="1">
              <a:spLocks noChangeArrowheads="1"/>
            </p:cNvSpPr>
            <p:nvPr/>
          </p:nvSpPr>
          <p:spPr bwMode="white">
            <a:xfrm>
              <a:off x="515" y="2684"/>
              <a:ext cx="369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endParaRPr lang="en-US" altLang="zh-CN" sz="2400">
                <a:solidFill>
                  <a:srgbClr val="FFFFFF"/>
                </a:solidFill>
                <a:latin typeface="黑体" pitchFamily="2" charset="-122"/>
                <a:ea typeface="黑体" pitchFamily="2" charset="-122"/>
                <a:cs typeface="Arial" pitchFamily="34" charset="0"/>
              </a:endParaRPr>
            </a:p>
          </p:txBody>
        </p:sp>
      </p:grpSp>
      <p:sp>
        <p:nvSpPr>
          <p:cNvPr id="21510" name="Rectangle 2"/>
          <p:cNvSpPr>
            <a:spLocks noGrp="1" noChangeArrowheads="1"/>
          </p:cNvSpPr>
          <p:nvPr>
            <p:ph type="title"/>
          </p:nvPr>
        </p:nvSpPr>
        <p:spPr>
          <a:xfrm>
            <a:off x="785786" y="150832"/>
            <a:ext cx="7358114" cy="868363"/>
          </a:xfrm>
        </p:spPr>
        <p:txBody>
          <a:bodyPr/>
          <a:lstStyle/>
          <a:p>
            <a:pPr eaLnBrk="1" hangingPunct="1"/>
            <a:r>
              <a:rPr lang="zh-CN" altLang="en-US" sz="3000" b="1" dirty="0" smtClean="0">
                <a:ea typeface="宋体" pitchFamily="2" charset="-122"/>
              </a:rPr>
              <a:t>三 评价学习产出（达成情况）</a:t>
            </a:r>
          </a:p>
        </p:txBody>
      </p:sp>
      <p:sp>
        <p:nvSpPr>
          <p:cNvPr id="21511" name="TextBox 43"/>
          <p:cNvSpPr txBox="1">
            <a:spLocks noChangeArrowheads="1"/>
          </p:cNvSpPr>
          <p:nvPr/>
        </p:nvSpPr>
        <p:spPr bwMode="auto">
          <a:xfrm>
            <a:off x="0" y="1142984"/>
            <a:ext cx="82867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 dirty="0" smtClean="0"/>
              <a:t>3.1 </a:t>
            </a:r>
            <a:r>
              <a:rPr lang="zh-CN" altLang="en-US" sz="2000" b="1" dirty="0"/>
              <a:t>达成度评价的内容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857224" y="1571612"/>
            <a:ext cx="7796213" cy="4140200"/>
            <a:chOff x="1000100" y="1785926"/>
            <a:chExt cx="7796213" cy="4140200"/>
          </a:xfrm>
        </p:grpSpPr>
        <p:grpSp>
          <p:nvGrpSpPr>
            <p:cNvPr id="21" name="组合 20"/>
            <p:cNvGrpSpPr/>
            <p:nvPr/>
          </p:nvGrpSpPr>
          <p:grpSpPr>
            <a:xfrm>
              <a:off x="1000100" y="1785926"/>
              <a:ext cx="7796213" cy="4140200"/>
              <a:chOff x="1000125" y="2000250"/>
              <a:chExt cx="7796213" cy="4140200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1000125" y="2000250"/>
                <a:ext cx="7796213" cy="4140200"/>
                <a:chOff x="1000125" y="2000250"/>
                <a:chExt cx="7796213" cy="4140200"/>
              </a:xfrm>
            </p:grpSpPr>
            <p:grpSp>
              <p:nvGrpSpPr>
                <p:cNvPr id="19" name="组合 18"/>
                <p:cNvGrpSpPr/>
                <p:nvPr/>
              </p:nvGrpSpPr>
              <p:grpSpPr>
                <a:xfrm>
                  <a:off x="1000125" y="2000250"/>
                  <a:ext cx="7796213" cy="4140200"/>
                  <a:chOff x="1000125" y="2000250"/>
                  <a:chExt cx="7796213" cy="4140200"/>
                </a:xfrm>
              </p:grpSpPr>
              <p:pic>
                <p:nvPicPr>
                  <p:cNvPr id="21512" name="Picture 12"/>
                  <p:cNvPicPr>
                    <a:picLocks noChangeAspect="1" noChangeArrowheads="1"/>
                  </p:cNvPicPr>
                  <p:nvPr/>
                </p:nvPicPr>
                <p:blipFill>
                  <a:blip r:embed="rId3" cstate="print"/>
                  <a:srcRect/>
                  <a:stretch>
                    <a:fillRect/>
                  </a:stretch>
                </p:blipFill>
                <p:spPr bwMode="gray">
                  <a:xfrm>
                    <a:off x="1000125" y="2000250"/>
                    <a:ext cx="7796213" cy="4140200"/>
                  </a:xfrm>
                  <a:prstGeom prst="rect">
                    <a:avLst/>
                  </a:prstGeom>
                  <a:noFill/>
                  <a:ln w="76200" cmpd="tri" algn="ctr">
                    <a:noFill/>
                    <a:miter lim="800000"/>
                    <a:headEnd/>
                    <a:tailEnd/>
                  </a:ln>
                </p:spPr>
              </p:pic>
              <p:cxnSp>
                <p:nvCxnSpPr>
                  <p:cNvPr id="21513" name="直接连接符 13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5786438" y="2571750"/>
                    <a:ext cx="2428875" cy="0"/>
                  </a:xfrm>
                  <a:prstGeom prst="line">
                    <a:avLst/>
                  </a:prstGeom>
                  <a:noFill/>
                  <a:ln w="25400" cmpd="dbl" algn="ctr">
                    <a:solidFill>
                      <a:srgbClr val="FF0000"/>
                    </a:solidFill>
                    <a:round/>
                    <a:headEnd/>
                    <a:tailEnd/>
                  </a:ln>
                </p:spPr>
              </p:cxnSp>
            </p:grpSp>
            <p:cxnSp>
              <p:nvCxnSpPr>
                <p:cNvPr id="21514" name="直接连接符 15"/>
                <p:cNvCxnSpPr>
                  <a:cxnSpLocks noChangeShapeType="1"/>
                </p:cNvCxnSpPr>
                <p:nvPr/>
              </p:nvCxnSpPr>
              <p:spPr bwMode="auto">
                <a:xfrm>
                  <a:off x="5072063" y="5143500"/>
                  <a:ext cx="857250" cy="0"/>
                </a:xfrm>
                <a:prstGeom prst="line">
                  <a:avLst/>
                </a:prstGeom>
                <a:noFill/>
                <a:ln w="28575" cmpd="tri" algn="ctr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</p:grpSp>
          <p:cxnSp>
            <p:nvCxnSpPr>
              <p:cNvPr id="21515" name="直接连接符 19"/>
              <p:cNvCxnSpPr>
                <a:cxnSpLocks noChangeShapeType="1"/>
              </p:cNvCxnSpPr>
              <p:nvPr/>
            </p:nvCxnSpPr>
            <p:spPr bwMode="auto">
              <a:xfrm>
                <a:off x="3714750" y="5643563"/>
                <a:ext cx="714375" cy="0"/>
              </a:xfrm>
              <a:prstGeom prst="line">
                <a:avLst/>
              </a:prstGeom>
              <a:noFill/>
              <a:ln w="38100" cmpd="tri" algn="ctr">
                <a:solidFill>
                  <a:srgbClr val="FF0000"/>
                </a:solidFill>
                <a:round/>
                <a:headEnd/>
                <a:tailEnd/>
              </a:ln>
            </p:spPr>
          </p:cxnSp>
        </p:grpSp>
        <p:cxnSp>
          <p:nvCxnSpPr>
            <p:cNvPr id="22" name="直接连接符 13"/>
            <p:cNvCxnSpPr>
              <a:cxnSpLocks noChangeShapeType="1"/>
            </p:cNvCxnSpPr>
            <p:nvPr/>
          </p:nvCxnSpPr>
          <p:spPr bwMode="auto">
            <a:xfrm>
              <a:off x="4929190" y="3714752"/>
              <a:ext cx="2714644" cy="0"/>
            </a:xfrm>
            <a:prstGeom prst="line">
              <a:avLst/>
            </a:prstGeom>
            <a:noFill/>
            <a:ln w="25400" cmpd="dbl" algn="ctr">
              <a:solidFill>
                <a:srgbClr val="FF0000"/>
              </a:solidFill>
              <a:round/>
              <a:headEnd/>
              <a:tailEnd/>
            </a:ln>
          </p:spPr>
        </p:cxnSp>
      </p:grpSp>
      <p:sp>
        <p:nvSpPr>
          <p:cNvPr id="25" name="圆角矩形 24"/>
          <p:cNvSpPr/>
          <p:nvPr/>
        </p:nvSpPr>
        <p:spPr>
          <a:xfrm>
            <a:off x="846338" y="5857892"/>
            <a:ext cx="7929618" cy="785818"/>
          </a:xfrm>
          <a:prstGeom prst="roundRect">
            <a:avLst/>
          </a:prstGeom>
          <a:solidFill>
            <a:srgbClr val="FFFF00">
              <a:alpha val="2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0000FF"/>
                </a:solidFill>
              </a:rPr>
              <a:t>详细的课程目标达成度评价方法及实例由陈强老师介绍。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5" name="AutoShape 7"/>
          <p:cNvSpPr>
            <a:spLocks noChangeArrowheads="1"/>
          </p:cNvSpPr>
          <p:nvPr/>
        </p:nvSpPr>
        <p:spPr bwMode="gray">
          <a:xfrm>
            <a:off x="577850" y="6203950"/>
            <a:ext cx="8088313" cy="2571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>
                  <a:alpha val="0"/>
                </a:schemeClr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22531" name="Picture 10" descr="1"/>
          <p:cNvPicPr>
            <a:picLocks noChangeAspect="1" noChangeArrowheads="1"/>
          </p:cNvPicPr>
          <p:nvPr/>
        </p:nvPicPr>
        <p:blipFill>
          <a:blip r:embed="rId2" cstate="print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250825" y="5373688"/>
            <a:ext cx="1211263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ext Box 11"/>
          <p:cNvSpPr txBox="1">
            <a:spLocks noChangeArrowheads="1"/>
          </p:cNvSpPr>
          <p:nvPr/>
        </p:nvSpPr>
        <p:spPr bwMode="white">
          <a:xfrm>
            <a:off x="779463" y="5586413"/>
            <a:ext cx="582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rgbClr val="FFFFFF"/>
                </a:solidFill>
                <a:latin typeface="黑体" pitchFamily="2" charset="-122"/>
                <a:ea typeface="黑体" pitchFamily="2" charset="-122"/>
                <a:cs typeface="Arial" pitchFamily="34" charset="0"/>
              </a:rPr>
              <a:t>7</a:t>
            </a:r>
          </a:p>
        </p:txBody>
      </p:sp>
      <p:grpSp>
        <p:nvGrpSpPr>
          <p:cNvPr id="2" name="Group 48"/>
          <p:cNvGrpSpPr>
            <a:grpSpLocks/>
          </p:cNvGrpSpPr>
          <p:nvPr/>
        </p:nvGrpSpPr>
        <p:grpSpPr bwMode="auto">
          <a:xfrm>
            <a:off x="214313" y="1500188"/>
            <a:ext cx="8785225" cy="5357812"/>
            <a:chOff x="113" y="2523"/>
            <a:chExt cx="5489" cy="1134"/>
          </a:xfrm>
        </p:grpSpPr>
        <p:sp>
          <p:nvSpPr>
            <p:cNvPr id="63522" name="AutoShape 34"/>
            <p:cNvSpPr>
              <a:spLocks noChangeArrowheads="1"/>
            </p:cNvSpPr>
            <p:nvPr/>
          </p:nvSpPr>
          <p:spPr bwMode="gray">
            <a:xfrm>
              <a:off x="308" y="3127"/>
              <a:ext cx="5190" cy="19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2543" name="Text Box 36"/>
            <p:cNvSpPr txBox="1">
              <a:spLocks noChangeArrowheads="1"/>
            </p:cNvSpPr>
            <p:nvPr/>
          </p:nvSpPr>
          <p:spPr bwMode="white">
            <a:xfrm>
              <a:off x="113" y="2597"/>
              <a:ext cx="5489" cy="8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457200" indent="-457200" algn="ctr">
                <a:spcBef>
                  <a:spcPct val="50000"/>
                </a:spcBef>
                <a:buClr>
                  <a:schemeClr val="tx1"/>
                </a:buClr>
                <a:buFontTx/>
                <a:buNone/>
              </a:pPr>
              <a:endParaRPr lang="en-US" altLang="zh-CN">
                <a:solidFill>
                  <a:srgbClr val="FFFFFF"/>
                </a:solidFill>
              </a:endParaRPr>
            </a:p>
          </p:txBody>
        </p:sp>
        <p:pic>
          <p:nvPicPr>
            <p:cNvPr id="22544" name="Picture 37" descr="1"/>
            <p:cNvPicPr>
              <a:picLocks noChangeAspect="1" noChangeArrowheads="1"/>
            </p:cNvPicPr>
            <p:nvPr/>
          </p:nvPicPr>
          <p:blipFill>
            <a:blip r:embed="rId2" cstate="print">
              <a:lum bright="-6000" contrast="24000"/>
            </a:blip>
            <a:srcRect l="42606" t="64474" r="19473"/>
            <a:stretch>
              <a:fillRect/>
            </a:stretch>
          </p:blipFill>
          <p:spPr bwMode="auto">
            <a:xfrm>
              <a:off x="113" y="2523"/>
              <a:ext cx="767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45" name="Text Box 38"/>
            <p:cNvSpPr txBox="1">
              <a:spLocks noChangeArrowheads="1"/>
            </p:cNvSpPr>
            <p:nvPr/>
          </p:nvSpPr>
          <p:spPr bwMode="white">
            <a:xfrm>
              <a:off x="515" y="2684"/>
              <a:ext cx="369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endParaRPr lang="en-US" altLang="zh-CN" sz="2400">
                <a:solidFill>
                  <a:srgbClr val="FFFFFF"/>
                </a:solidFill>
                <a:latin typeface="黑体" pitchFamily="2" charset="-122"/>
                <a:ea typeface="黑体" pitchFamily="2" charset="-122"/>
                <a:cs typeface="Arial" pitchFamily="34" charset="0"/>
              </a:endParaRPr>
            </a:p>
          </p:txBody>
        </p:sp>
      </p:grpSp>
      <p:sp>
        <p:nvSpPr>
          <p:cNvPr id="22535" name="TextBox 43"/>
          <p:cNvSpPr txBox="1">
            <a:spLocks noChangeArrowheads="1"/>
          </p:cNvSpPr>
          <p:nvPr/>
        </p:nvSpPr>
        <p:spPr bwMode="auto">
          <a:xfrm>
            <a:off x="142844" y="1142984"/>
            <a:ext cx="82867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 dirty="0" smtClean="0"/>
              <a:t>3.1 </a:t>
            </a:r>
            <a:r>
              <a:rPr lang="zh-CN" altLang="en-US" sz="2000" b="1" dirty="0"/>
              <a:t>达成度评价的内容</a:t>
            </a:r>
          </a:p>
        </p:txBody>
      </p:sp>
      <p:pic>
        <p:nvPicPr>
          <p:cNvPr id="2253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gray">
          <a:xfrm>
            <a:off x="500034" y="1857375"/>
            <a:ext cx="8358246" cy="4320709"/>
          </a:xfrm>
          <a:prstGeom prst="rect">
            <a:avLst/>
          </a:prstGeom>
          <a:noFill/>
          <a:ln w="76200" cmpd="tri" algn="ctr">
            <a:noFill/>
            <a:miter lim="800000"/>
            <a:headEnd/>
            <a:tailEnd/>
          </a:ln>
        </p:spPr>
      </p:pic>
      <p:cxnSp>
        <p:nvCxnSpPr>
          <p:cNvPr id="22537" name="直接连接符 13"/>
          <p:cNvCxnSpPr>
            <a:cxnSpLocks noChangeShapeType="1"/>
          </p:cNvCxnSpPr>
          <p:nvPr/>
        </p:nvCxnSpPr>
        <p:spPr bwMode="auto">
          <a:xfrm>
            <a:off x="3071802" y="3357562"/>
            <a:ext cx="714375" cy="0"/>
          </a:xfrm>
          <a:prstGeom prst="line">
            <a:avLst/>
          </a:prstGeom>
          <a:noFill/>
          <a:ln w="38100" cmpd="tri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22538" name="直接连接符 16"/>
          <p:cNvCxnSpPr>
            <a:cxnSpLocks noChangeShapeType="1"/>
          </p:cNvCxnSpPr>
          <p:nvPr/>
        </p:nvCxnSpPr>
        <p:spPr bwMode="auto">
          <a:xfrm>
            <a:off x="3071802" y="4143380"/>
            <a:ext cx="857250" cy="0"/>
          </a:xfrm>
          <a:prstGeom prst="line">
            <a:avLst/>
          </a:prstGeom>
          <a:noFill/>
          <a:ln w="38100" cmpd="tri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22539" name="直接连接符 19"/>
          <p:cNvCxnSpPr>
            <a:cxnSpLocks noChangeShapeType="1"/>
          </p:cNvCxnSpPr>
          <p:nvPr/>
        </p:nvCxnSpPr>
        <p:spPr bwMode="auto">
          <a:xfrm>
            <a:off x="6643702" y="3571876"/>
            <a:ext cx="1357312" cy="0"/>
          </a:xfrm>
          <a:prstGeom prst="line">
            <a:avLst/>
          </a:prstGeom>
          <a:noFill/>
          <a:ln w="38100" cmpd="tri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22540" name="直接连接符 21"/>
          <p:cNvCxnSpPr>
            <a:cxnSpLocks noChangeShapeType="1"/>
          </p:cNvCxnSpPr>
          <p:nvPr/>
        </p:nvCxnSpPr>
        <p:spPr bwMode="auto">
          <a:xfrm>
            <a:off x="5643570" y="5643578"/>
            <a:ext cx="571500" cy="0"/>
          </a:xfrm>
          <a:prstGeom prst="line">
            <a:avLst/>
          </a:prstGeom>
          <a:noFill/>
          <a:ln w="38100" cmpd="tri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22541" name="TextBox 16"/>
          <p:cNvSpPr txBox="1">
            <a:spLocks noChangeArrowheads="1"/>
          </p:cNvSpPr>
          <p:nvPr/>
        </p:nvSpPr>
        <p:spPr bwMode="auto">
          <a:xfrm>
            <a:off x="1142976" y="6143644"/>
            <a:ext cx="67865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权重设置依据：</a:t>
            </a:r>
            <a:r>
              <a:rPr lang="zh-CN" altLang="en-US" sz="2400" b="1" dirty="0"/>
              <a:t>课程与毕业要求的关联度大小。</a:t>
            </a:r>
          </a:p>
        </p:txBody>
      </p:sp>
      <p:cxnSp>
        <p:nvCxnSpPr>
          <p:cNvPr id="19" name="直接连接符 13"/>
          <p:cNvCxnSpPr>
            <a:cxnSpLocks noChangeShapeType="1"/>
          </p:cNvCxnSpPr>
          <p:nvPr/>
        </p:nvCxnSpPr>
        <p:spPr bwMode="auto">
          <a:xfrm>
            <a:off x="5857884" y="2214554"/>
            <a:ext cx="2428875" cy="0"/>
          </a:xfrm>
          <a:prstGeom prst="line">
            <a:avLst/>
          </a:prstGeom>
          <a:noFill/>
          <a:ln w="25400" cmpd="dbl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20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142852"/>
            <a:ext cx="7358114" cy="785794"/>
          </a:xfrm>
        </p:spPr>
        <p:txBody>
          <a:bodyPr/>
          <a:lstStyle/>
          <a:p>
            <a:pPr eaLnBrk="1" hangingPunct="1"/>
            <a:r>
              <a:rPr lang="zh-CN" altLang="en-US" sz="3000" b="1" dirty="0" smtClean="0">
                <a:ea typeface="宋体" pitchFamily="2" charset="-122"/>
              </a:rPr>
              <a:t>三 评价学习产出（达成情况）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5" name="AutoShape 7"/>
          <p:cNvSpPr>
            <a:spLocks noChangeArrowheads="1"/>
          </p:cNvSpPr>
          <p:nvPr/>
        </p:nvSpPr>
        <p:spPr bwMode="gray">
          <a:xfrm>
            <a:off x="577850" y="6203950"/>
            <a:ext cx="8088313" cy="2571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>
                  <a:alpha val="0"/>
                </a:schemeClr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23555" name="Picture 10" descr="1"/>
          <p:cNvPicPr>
            <a:picLocks noChangeAspect="1" noChangeArrowheads="1"/>
          </p:cNvPicPr>
          <p:nvPr/>
        </p:nvPicPr>
        <p:blipFill>
          <a:blip r:embed="rId2" cstate="print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250825" y="5373688"/>
            <a:ext cx="1211263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 Box 11"/>
          <p:cNvSpPr txBox="1">
            <a:spLocks noChangeArrowheads="1"/>
          </p:cNvSpPr>
          <p:nvPr/>
        </p:nvSpPr>
        <p:spPr bwMode="white">
          <a:xfrm>
            <a:off x="779463" y="5586413"/>
            <a:ext cx="582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rgbClr val="FFFFFF"/>
                </a:solidFill>
                <a:latin typeface="黑体" pitchFamily="2" charset="-122"/>
                <a:ea typeface="黑体" pitchFamily="2" charset="-122"/>
                <a:cs typeface="Arial" pitchFamily="34" charset="0"/>
              </a:rPr>
              <a:t>7</a:t>
            </a:r>
          </a:p>
        </p:txBody>
      </p:sp>
      <p:grpSp>
        <p:nvGrpSpPr>
          <p:cNvPr id="2" name="Group 48"/>
          <p:cNvGrpSpPr>
            <a:grpSpLocks/>
          </p:cNvGrpSpPr>
          <p:nvPr/>
        </p:nvGrpSpPr>
        <p:grpSpPr bwMode="auto">
          <a:xfrm>
            <a:off x="214313" y="1500188"/>
            <a:ext cx="8785225" cy="5357812"/>
            <a:chOff x="113" y="2523"/>
            <a:chExt cx="5489" cy="1134"/>
          </a:xfrm>
        </p:grpSpPr>
        <p:sp>
          <p:nvSpPr>
            <p:cNvPr id="63522" name="AutoShape 34"/>
            <p:cNvSpPr>
              <a:spLocks noChangeArrowheads="1"/>
            </p:cNvSpPr>
            <p:nvPr/>
          </p:nvSpPr>
          <p:spPr bwMode="gray">
            <a:xfrm>
              <a:off x="308" y="3127"/>
              <a:ext cx="5190" cy="19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3567" name="Text Box 36"/>
            <p:cNvSpPr txBox="1">
              <a:spLocks noChangeArrowheads="1"/>
            </p:cNvSpPr>
            <p:nvPr/>
          </p:nvSpPr>
          <p:spPr bwMode="white">
            <a:xfrm>
              <a:off x="113" y="2597"/>
              <a:ext cx="5489" cy="8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457200" indent="-457200" algn="ctr">
                <a:spcBef>
                  <a:spcPct val="50000"/>
                </a:spcBef>
                <a:buClr>
                  <a:schemeClr val="tx1"/>
                </a:buClr>
                <a:buFontTx/>
                <a:buNone/>
              </a:pPr>
              <a:endParaRPr lang="en-US" altLang="zh-CN">
                <a:solidFill>
                  <a:srgbClr val="FFFFFF"/>
                </a:solidFill>
              </a:endParaRPr>
            </a:p>
          </p:txBody>
        </p:sp>
        <p:pic>
          <p:nvPicPr>
            <p:cNvPr id="23568" name="Picture 37" descr="1"/>
            <p:cNvPicPr>
              <a:picLocks noChangeAspect="1" noChangeArrowheads="1"/>
            </p:cNvPicPr>
            <p:nvPr/>
          </p:nvPicPr>
          <p:blipFill>
            <a:blip r:embed="rId2" cstate="print">
              <a:lum bright="-6000" contrast="24000"/>
            </a:blip>
            <a:srcRect l="42606" t="64474" r="19473"/>
            <a:stretch>
              <a:fillRect/>
            </a:stretch>
          </p:blipFill>
          <p:spPr bwMode="auto">
            <a:xfrm>
              <a:off x="113" y="2523"/>
              <a:ext cx="767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69" name="Text Box 38"/>
            <p:cNvSpPr txBox="1">
              <a:spLocks noChangeArrowheads="1"/>
            </p:cNvSpPr>
            <p:nvPr/>
          </p:nvSpPr>
          <p:spPr bwMode="white">
            <a:xfrm>
              <a:off x="515" y="2684"/>
              <a:ext cx="369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endParaRPr lang="en-US" altLang="zh-CN" sz="2400">
                <a:solidFill>
                  <a:srgbClr val="FFFFFF"/>
                </a:solidFill>
                <a:latin typeface="黑体" pitchFamily="2" charset="-122"/>
                <a:ea typeface="黑体" pitchFamily="2" charset="-122"/>
                <a:cs typeface="Arial" pitchFamily="34" charset="0"/>
              </a:endParaRPr>
            </a:p>
          </p:txBody>
        </p:sp>
      </p:grpSp>
      <p:sp>
        <p:nvSpPr>
          <p:cNvPr id="23559" name="TextBox 43"/>
          <p:cNvSpPr txBox="1">
            <a:spLocks noChangeArrowheads="1"/>
          </p:cNvSpPr>
          <p:nvPr/>
        </p:nvSpPr>
        <p:spPr bwMode="auto">
          <a:xfrm>
            <a:off x="142844" y="1214422"/>
            <a:ext cx="82867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smtClean="0"/>
              <a:t>3.2 </a:t>
            </a:r>
            <a:r>
              <a:rPr lang="zh-CN" altLang="en-US" sz="2400" b="1" dirty="0"/>
              <a:t>权重设置举例</a:t>
            </a:r>
          </a:p>
        </p:txBody>
      </p:sp>
      <p:sp>
        <p:nvSpPr>
          <p:cNvPr id="23561" name="TextBox 12"/>
          <p:cNvSpPr txBox="1">
            <a:spLocks noChangeArrowheads="1"/>
          </p:cNvSpPr>
          <p:nvPr/>
        </p:nvSpPr>
        <p:spPr bwMode="auto">
          <a:xfrm>
            <a:off x="285720" y="2285992"/>
            <a:ext cx="2428863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1</a:t>
            </a:r>
            <a:r>
              <a:rPr lang="zh-CN" altLang="zh-CN" b="1" dirty="0">
                <a:solidFill>
                  <a:srgbClr val="FF0000"/>
                </a:solidFill>
              </a:rPr>
              <a:t>、数学和自然科学基础、工程基础与专业知识：</a:t>
            </a:r>
            <a:r>
              <a:rPr lang="zh-CN" altLang="zh-CN" b="1" dirty="0"/>
              <a:t>能够系统地运用数学、物理等自然科学基础、工程基础和专业知识解决复杂机械工程系统问题。</a:t>
            </a:r>
            <a:endParaRPr lang="en-US" altLang="zh-CN" b="1" dirty="0"/>
          </a:p>
          <a:p>
            <a:pPr>
              <a:buFontTx/>
              <a:buNone/>
            </a:pPr>
            <a:endParaRPr lang="en-US" altLang="zh-CN" b="1" dirty="0"/>
          </a:p>
          <a:p>
            <a:r>
              <a:rPr lang="zh-CN" altLang="en-US" b="1" dirty="0" smtClean="0"/>
              <a:t>     细</a:t>
            </a:r>
            <a:r>
              <a:rPr lang="zh-CN" altLang="en-US" b="1" dirty="0"/>
              <a:t>分指标点</a:t>
            </a:r>
            <a:r>
              <a:rPr lang="en-US" altLang="zh-CN" b="1" dirty="0"/>
              <a:t>6</a:t>
            </a:r>
            <a:r>
              <a:rPr lang="zh-CN" altLang="en-US" b="1" dirty="0"/>
              <a:t>个。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8215338" y="2071678"/>
            <a:ext cx="5715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1000" dirty="0"/>
              <a:t>0.7</a:t>
            </a:r>
            <a:endParaRPr lang="zh-CN" altLang="en-US" sz="1000" dirty="0"/>
          </a:p>
        </p:txBody>
      </p:sp>
      <p:sp>
        <p:nvSpPr>
          <p:cNvPr id="19" name="Rectangle 2"/>
          <p:cNvSpPr>
            <a:spLocks noGrp="1" noChangeArrowheads="1"/>
          </p:cNvSpPr>
          <p:nvPr>
            <p:ph type="title"/>
          </p:nvPr>
        </p:nvSpPr>
        <p:spPr>
          <a:xfrm>
            <a:off x="785786" y="142852"/>
            <a:ext cx="7358114" cy="785794"/>
          </a:xfrm>
        </p:spPr>
        <p:txBody>
          <a:bodyPr/>
          <a:lstStyle/>
          <a:p>
            <a:pPr eaLnBrk="1" hangingPunct="1"/>
            <a:r>
              <a:rPr lang="zh-CN" altLang="en-US" sz="3000" b="1" dirty="0" smtClean="0">
                <a:ea typeface="宋体" pitchFamily="2" charset="-122"/>
              </a:rPr>
              <a:t>三 评价学习产出（达成情况）</a:t>
            </a:r>
          </a:p>
        </p:txBody>
      </p:sp>
      <p:pic>
        <p:nvPicPr>
          <p:cNvPr id="1208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1285860"/>
            <a:ext cx="5820619" cy="5051437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23562" name="椭圆 13"/>
          <p:cNvSpPr>
            <a:spLocks noChangeArrowheads="1"/>
          </p:cNvSpPr>
          <p:nvPr/>
        </p:nvSpPr>
        <p:spPr bwMode="auto">
          <a:xfrm>
            <a:off x="5896664" y="1643050"/>
            <a:ext cx="428628" cy="1214446"/>
          </a:xfrm>
          <a:prstGeom prst="ellipse">
            <a:avLst/>
          </a:prstGeom>
          <a:solidFill>
            <a:srgbClr val="FFFFFF">
              <a:alpha val="0"/>
            </a:srgbClr>
          </a:solidFill>
          <a:ln w="76200" cmpd="tri" algn="ctr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pPr marL="533400" indent="-533400"/>
            <a:endParaRPr lang="zh-CN" altLang="en-US"/>
          </a:p>
        </p:txBody>
      </p:sp>
      <p:sp>
        <p:nvSpPr>
          <p:cNvPr id="15" name="右箭头 14"/>
          <p:cNvSpPr>
            <a:spLocks noChangeArrowheads="1"/>
          </p:cNvSpPr>
          <p:nvPr/>
        </p:nvSpPr>
        <p:spPr bwMode="auto">
          <a:xfrm>
            <a:off x="7000892" y="2071678"/>
            <a:ext cx="357187" cy="71438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76200" cmpd="tri" algn="ctr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pPr marL="533400" indent="-533400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7643834" y="2000240"/>
            <a:ext cx="785818" cy="288492"/>
            <a:chOff x="7643834" y="2000240"/>
            <a:chExt cx="785818" cy="288492"/>
          </a:xfrm>
        </p:grpSpPr>
        <p:sp>
          <p:nvSpPr>
            <p:cNvPr id="16" name="椭圆 15"/>
            <p:cNvSpPr>
              <a:spLocks noChangeArrowheads="1"/>
            </p:cNvSpPr>
            <p:nvPr/>
          </p:nvSpPr>
          <p:spPr bwMode="auto">
            <a:xfrm>
              <a:off x="7643834" y="2000240"/>
              <a:ext cx="642937" cy="285750"/>
            </a:xfrm>
            <a:prstGeom prst="ellipse">
              <a:avLst/>
            </a:prstGeom>
            <a:solidFill>
              <a:srgbClr val="FFFFFF"/>
            </a:solidFill>
            <a:ln w="76200" cmpd="tri" algn="ctr">
              <a:solidFill>
                <a:srgbClr val="006600"/>
              </a:solidFill>
              <a:round/>
              <a:headEnd/>
              <a:tailEnd/>
            </a:ln>
          </p:spPr>
          <p:txBody>
            <a:bodyPr/>
            <a:lstStyle/>
            <a:p>
              <a:pPr marL="533400" indent="-533400"/>
              <a:endParaRPr lang="zh-CN" alt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715272" y="2027122"/>
              <a:ext cx="71438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/>
                <a:t>0.82</a:t>
              </a:r>
              <a:endParaRPr lang="zh-CN" altLang="en-US" sz="1100" dirty="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3562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5" name="AutoShape 7"/>
          <p:cNvSpPr>
            <a:spLocks noChangeArrowheads="1"/>
          </p:cNvSpPr>
          <p:nvPr/>
        </p:nvSpPr>
        <p:spPr bwMode="gray">
          <a:xfrm>
            <a:off x="577850" y="6203950"/>
            <a:ext cx="8088313" cy="2571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>
                  <a:alpha val="0"/>
                </a:schemeClr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24579" name="Picture 10" descr="1"/>
          <p:cNvPicPr>
            <a:picLocks noChangeAspect="1" noChangeArrowheads="1"/>
          </p:cNvPicPr>
          <p:nvPr/>
        </p:nvPicPr>
        <p:blipFill>
          <a:blip r:embed="rId2" cstate="print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250825" y="5373688"/>
            <a:ext cx="1211263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 Box 11"/>
          <p:cNvSpPr txBox="1">
            <a:spLocks noChangeArrowheads="1"/>
          </p:cNvSpPr>
          <p:nvPr/>
        </p:nvSpPr>
        <p:spPr bwMode="white">
          <a:xfrm>
            <a:off x="779463" y="5586413"/>
            <a:ext cx="582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rgbClr val="FFFFFF"/>
                </a:solidFill>
                <a:latin typeface="黑体" pitchFamily="2" charset="-122"/>
                <a:ea typeface="黑体" pitchFamily="2" charset="-122"/>
                <a:cs typeface="Arial" pitchFamily="34" charset="0"/>
              </a:rPr>
              <a:t>7</a:t>
            </a:r>
          </a:p>
        </p:txBody>
      </p:sp>
      <p:grpSp>
        <p:nvGrpSpPr>
          <p:cNvPr id="2" name="Group 48"/>
          <p:cNvGrpSpPr>
            <a:grpSpLocks/>
          </p:cNvGrpSpPr>
          <p:nvPr/>
        </p:nvGrpSpPr>
        <p:grpSpPr bwMode="auto">
          <a:xfrm>
            <a:off x="358775" y="1071563"/>
            <a:ext cx="8785225" cy="5357812"/>
            <a:chOff x="113" y="2523"/>
            <a:chExt cx="5489" cy="1134"/>
          </a:xfrm>
        </p:grpSpPr>
        <p:sp>
          <p:nvSpPr>
            <p:cNvPr id="63522" name="AutoShape 34"/>
            <p:cNvSpPr>
              <a:spLocks noChangeArrowheads="1"/>
            </p:cNvSpPr>
            <p:nvPr/>
          </p:nvSpPr>
          <p:spPr bwMode="gray">
            <a:xfrm>
              <a:off x="308" y="3127"/>
              <a:ext cx="5190" cy="19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4589" name="Text Box 36"/>
            <p:cNvSpPr txBox="1">
              <a:spLocks noChangeArrowheads="1"/>
            </p:cNvSpPr>
            <p:nvPr/>
          </p:nvSpPr>
          <p:spPr bwMode="white">
            <a:xfrm>
              <a:off x="113" y="2597"/>
              <a:ext cx="5489" cy="8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457200" indent="-457200" algn="ctr">
                <a:spcBef>
                  <a:spcPct val="50000"/>
                </a:spcBef>
                <a:buClr>
                  <a:schemeClr val="tx1"/>
                </a:buClr>
                <a:buFontTx/>
                <a:buNone/>
              </a:pPr>
              <a:endParaRPr lang="en-US" altLang="zh-CN">
                <a:solidFill>
                  <a:srgbClr val="FFFFFF"/>
                </a:solidFill>
              </a:endParaRPr>
            </a:p>
          </p:txBody>
        </p:sp>
        <p:pic>
          <p:nvPicPr>
            <p:cNvPr id="24590" name="Picture 37" descr="1"/>
            <p:cNvPicPr>
              <a:picLocks noChangeAspect="1" noChangeArrowheads="1"/>
            </p:cNvPicPr>
            <p:nvPr/>
          </p:nvPicPr>
          <p:blipFill>
            <a:blip r:embed="rId2" cstate="print">
              <a:lum bright="-6000" contrast="24000"/>
            </a:blip>
            <a:srcRect l="42606" t="64474" r="19473"/>
            <a:stretch>
              <a:fillRect/>
            </a:stretch>
          </p:blipFill>
          <p:spPr bwMode="auto">
            <a:xfrm>
              <a:off x="113" y="2523"/>
              <a:ext cx="767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91" name="Text Box 38"/>
            <p:cNvSpPr txBox="1">
              <a:spLocks noChangeArrowheads="1"/>
            </p:cNvSpPr>
            <p:nvPr/>
          </p:nvSpPr>
          <p:spPr bwMode="white">
            <a:xfrm>
              <a:off x="515" y="2684"/>
              <a:ext cx="369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endParaRPr lang="en-US" altLang="zh-CN" sz="2400">
                <a:solidFill>
                  <a:srgbClr val="FFFFFF"/>
                </a:solidFill>
                <a:latin typeface="黑体" pitchFamily="2" charset="-122"/>
                <a:ea typeface="黑体" pitchFamily="2" charset="-122"/>
                <a:cs typeface="Arial" pitchFamily="34" charset="0"/>
              </a:endParaRPr>
            </a:p>
          </p:txBody>
        </p:sp>
      </p:grpSp>
      <p:sp>
        <p:nvSpPr>
          <p:cNvPr id="24583" name="TextBox 43"/>
          <p:cNvSpPr txBox="1">
            <a:spLocks noChangeArrowheads="1"/>
          </p:cNvSpPr>
          <p:nvPr/>
        </p:nvSpPr>
        <p:spPr bwMode="auto">
          <a:xfrm>
            <a:off x="142875" y="1214438"/>
            <a:ext cx="82867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smtClean="0"/>
              <a:t>3.3 </a:t>
            </a:r>
            <a:r>
              <a:rPr lang="zh-CN" altLang="en-US" sz="2400" b="1" dirty="0"/>
              <a:t>权重设置举例</a:t>
            </a:r>
          </a:p>
        </p:txBody>
      </p:sp>
      <p:sp>
        <p:nvSpPr>
          <p:cNvPr id="24585" name="TextBox 13"/>
          <p:cNvSpPr txBox="1">
            <a:spLocks noChangeArrowheads="1"/>
          </p:cNvSpPr>
          <p:nvPr/>
        </p:nvSpPr>
        <p:spPr bwMode="auto">
          <a:xfrm>
            <a:off x="142875" y="5429250"/>
            <a:ext cx="3143250" cy="646331"/>
          </a:xfrm>
          <a:prstGeom prst="rect">
            <a:avLst/>
          </a:prstGeom>
          <a:solidFill>
            <a:srgbClr val="F8FB87"/>
          </a:solidFill>
          <a:ln w="19050">
            <a:solidFill>
              <a:srgbClr val="3A2BF9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b="1" dirty="0"/>
              <a:t>依次，可得出</a:t>
            </a:r>
            <a:r>
              <a:rPr lang="en-US" altLang="zh-CN" b="1" dirty="0"/>
              <a:t>12</a:t>
            </a:r>
            <a:r>
              <a:rPr lang="zh-CN" altLang="en-US" b="1" dirty="0"/>
              <a:t>项毕业要求的达成情况。</a:t>
            </a:r>
          </a:p>
        </p:txBody>
      </p:sp>
      <p:sp>
        <p:nvSpPr>
          <p:cNvPr id="24586" name="圆角矩形 13"/>
          <p:cNvSpPr>
            <a:spLocks noChangeArrowheads="1"/>
          </p:cNvSpPr>
          <p:nvPr/>
        </p:nvSpPr>
        <p:spPr bwMode="auto">
          <a:xfrm>
            <a:off x="500035" y="2571744"/>
            <a:ext cx="2428904" cy="1857381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76200" cmpd="tri" algn="ctr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pPr marL="533400" indent="-533400"/>
            <a:endParaRPr lang="zh-CN" altLang="en-US"/>
          </a:p>
        </p:txBody>
      </p:sp>
      <p:sp>
        <p:nvSpPr>
          <p:cNvPr id="24587" name="TextBox 14"/>
          <p:cNvSpPr txBox="1">
            <a:spLocks noChangeArrowheads="1"/>
          </p:cNvSpPr>
          <p:nvPr/>
        </p:nvSpPr>
        <p:spPr bwMode="auto">
          <a:xfrm>
            <a:off x="714348" y="2928934"/>
            <a:ext cx="200023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b="1" dirty="0" smtClean="0"/>
              <a:t>通过</a:t>
            </a:r>
            <a:r>
              <a:rPr lang="en-US" altLang="zh-CN" b="1" dirty="0" smtClean="0"/>
              <a:t>6</a:t>
            </a:r>
            <a:r>
              <a:rPr lang="zh-CN" altLang="en-US" b="1" dirty="0" smtClean="0"/>
              <a:t>个指标点达成度结果可得毕</a:t>
            </a:r>
            <a:r>
              <a:rPr lang="zh-CN" altLang="en-US" b="1" dirty="0"/>
              <a:t>业要求</a:t>
            </a:r>
            <a:r>
              <a:rPr lang="en-US" altLang="zh-CN" b="1" dirty="0"/>
              <a:t>1</a:t>
            </a:r>
            <a:r>
              <a:rPr lang="zh-CN" altLang="en-US" b="1" dirty="0"/>
              <a:t>达成</a:t>
            </a:r>
            <a:r>
              <a:rPr lang="zh-CN" altLang="en-US" b="1" dirty="0" smtClean="0"/>
              <a:t>度为</a:t>
            </a:r>
            <a:r>
              <a:rPr lang="en-US" altLang="zh-CN" b="1" dirty="0" smtClean="0"/>
              <a:t>:</a:t>
            </a:r>
            <a:endParaRPr lang="en-US" altLang="zh-CN" b="1" dirty="0"/>
          </a:p>
          <a:p>
            <a:pPr>
              <a:buFontTx/>
              <a:buNone/>
            </a:pPr>
            <a:r>
              <a:rPr lang="en-US" altLang="zh-CN" b="1" dirty="0"/>
              <a:t>      </a:t>
            </a:r>
            <a:r>
              <a:rPr lang="en-US" altLang="zh-CN" b="1" dirty="0" smtClean="0"/>
              <a:t>0.74</a:t>
            </a:r>
            <a:endParaRPr lang="zh-CN" altLang="en-US" b="1" dirty="0"/>
          </a:p>
        </p:txBody>
      </p:sp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785786" y="142852"/>
            <a:ext cx="7358114" cy="785794"/>
          </a:xfrm>
        </p:spPr>
        <p:txBody>
          <a:bodyPr/>
          <a:lstStyle/>
          <a:p>
            <a:pPr eaLnBrk="1" hangingPunct="1"/>
            <a:r>
              <a:rPr lang="zh-CN" altLang="en-US" sz="3000" b="1" dirty="0" smtClean="0">
                <a:ea typeface="宋体" pitchFamily="2" charset="-122"/>
              </a:rPr>
              <a:t>三 评价学习产出（达成情况）</a:t>
            </a:r>
          </a:p>
        </p:txBody>
      </p:sp>
      <p:pic>
        <p:nvPicPr>
          <p:cNvPr id="11980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16782" y="1030291"/>
            <a:ext cx="6027218" cy="5827709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z="3200" b="1" dirty="0" smtClean="0">
                <a:solidFill>
                  <a:srgbClr val="FF0000"/>
                </a:solidFill>
                <a:ea typeface="宋体" pitchFamily="2" charset="-122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ea typeface="宋体" pitchFamily="2" charset="-122"/>
              </a:rPr>
              <a:t>OBE</a:t>
            </a:r>
            <a:r>
              <a:rPr lang="zh-CN" altLang="en-US" sz="3200" b="1" dirty="0" smtClean="0">
                <a:solidFill>
                  <a:srgbClr val="FF0000"/>
                </a:solidFill>
                <a:ea typeface="宋体" pitchFamily="2" charset="-122"/>
              </a:rPr>
              <a:t>人才培养模式概况</a:t>
            </a:r>
          </a:p>
        </p:txBody>
      </p:sp>
      <p:sp>
        <p:nvSpPr>
          <p:cNvPr id="5123" name="TextBox 5"/>
          <p:cNvSpPr txBox="1">
            <a:spLocks noChangeArrowheads="1"/>
          </p:cNvSpPr>
          <p:nvPr/>
        </p:nvSpPr>
        <p:spPr bwMode="auto">
          <a:xfrm>
            <a:off x="428625" y="1857375"/>
            <a:ext cx="76438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基本定义：</a:t>
            </a:r>
            <a:r>
              <a:rPr lang="zh-CN" altLang="en-US" sz="2400" b="1" dirty="0"/>
              <a:t>基于学生的学习</a:t>
            </a:r>
            <a:r>
              <a:rPr lang="zh-CN" altLang="en-US" sz="2400" b="1" dirty="0">
                <a:solidFill>
                  <a:srgbClr val="0000FF"/>
                </a:solidFill>
              </a:rPr>
              <a:t>产出</a:t>
            </a:r>
            <a:r>
              <a:rPr lang="zh-CN" altLang="en-US" sz="2400" b="1" dirty="0"/>
              <a:t>的教育模式。</a:t>
            </a:r>
          </a:p>
        </p:txBody>
      </p:sp>
      <p:sp>
        <p:nvSpPr>
          <p:cNvPr id="5124" name="TextBox 5"/>
          <p:cNvSpPr txBox="1">
            <a:spLocks noChangeArrowheads="1"/>
          </p:cNvSpPr>
          <p:nvPr/>
        </p:nvSpPr>
        <p:spPr bwMode="auto">
          <a:xfrm>
            <a:off x="428625" y="2714625"/>
            <a:ext cx="76438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核心内容：</a:t>
            </a:r>
            <a:r>
              <a:rPr lang="zh-CN" altLang="en-US" sz="2400" b="1" dirty="0"/>
              <a:t>成果导向；以评价结果促进持续改进。</a:t>
            </a:r>
          </a:p>
        </p:txBody>
      </p:sp>
      <p:sp>
        <p:nvSpPr>
          <p:cNvPr id="5125" name="TextBox 6"/>
          <p:cNvSpPr txBox="1">
            <a:spLocks noChangeArrowheads="1"/>
          </p:cNvSpPr>
          <p:nvPr/>
        </p:nvSpPr>
        <p:spPr bwMode="auto">
          <a:xfrm>
            <a:off x="428625" y="4643438"/>
            <a:ext cx="871537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  <a:spcBef>
                <a:spcPts val="600"/>
              </a:spcBef>
              <a:buFontTx/>
              <a:buNone/>
            </a:pPr>
            <a:r>
              <a:rPr lang="zh-CN" altLang="en-US" sz="2400" b="1" dirty="0" smtClean="0">
                <a:solidFill>
                  <a:srgbClr val="FF0000"/>
                </a:solidFill>
              </a:rPr>
              <a:t>构建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步</a:t>
            </a:r>
            <a:r>
              <a:rPr lang="zh-CN" altLang="en-US" sz="2400" b="1" dirty="0">
                <a:solidFill>
                  <a:srgbClr val="FF0000"/>
                </a:solidFill>
              </a:rPr>
              <a:t>骤：</a:t>
            </a:r>
            <a:r>
              <a:rPr lang="zh-CN" altLang="en-US" sz="2400" b="1" dirty="0"/>
              <a:t>定义学生学习产出（</a:t>
            </a:r>
            <a:r>
              <a:rPr lang="zh-CN" altLang="en-US" sz="2400" b="1" dirty="0">
                <a:solidFill>
                  <a:srgbClr val="3A2BF9"/>
                </a:solidFill>
              </a:rPr>
              <a:t>毕业要求</a:t>
            </a:r>
            <a:r>
              <a:rPr lang="zh-CN" altLang="en-US" sz="2400" b="1" dirty="0"/>
              <a:t>）、实现学生学</a:t>
            </a:r>
            <a:r>
              <a:rPr lang="zh-CN" altLang="en-US" sz="2400" b="1" dirty="0" smtClean="0"/>
              <a:t>习</a:t>
            </a:r>
            <a:endParaRPr lang="en-US" altLang="zh-CN" sz="2400" b="1" dirty="0" smtClean="0"/>
          </a:p>
          <a:p>
            <a:pPr>
              <a:lnSpc>
                <a:spcPts val="2800"/>
              </a:lnSpc>
              <a:spcBef>
                <a:spcPts val="600"/>
              </a:spcBef>
              <a:buFontTx/>
              <a:buNone/>
            </a:pPr>
            <a:r>
              <a:rPr lang="en-US" altLang="zh-CN" sz="2400" b="1" dirty="0"/>
              <a:t> </a:t>
            </a:r>
            <a:r>
              <a:rPr lang="en-US" altLang="zh-CN" sz="2400" b="1" dirty="0" smtClean="0"/>
              <a:t>                 </a:t>
            </a:r>
            <a:r>
              <a:rPr lang="zh-CN" altLang="en-US" sz="2400" b="1" dirty="0" smtClean="0"/>
              <a:t> 产</a:t>
            </a:r>
            <a:r>
              <a:rPr lang="zh-CN" altLang="en-US" sz="2400" b="1" dirty="0"/>
              <a:t>出（</a:t>
            </a:r>
            <a:r>
              <a:rPr lang="zh-CN" altLang="en-US" sz="2400" b="1" dirty="0">
                <a:solidFill>
                  <a:srgbClr val="3A2BF9"/>
                </a:solidFill>
              </a:rPr>
              <a:t>教学安排</a:t>
            </a:r>
            <a:r>
              <a:rPr lang="zh-CN" altLang="en-US" sz="2400" b="1" dirty="0"/>
              <a:t>）、考</a:t>
            </a:r>
            <a:r>
              <a:rPr lang="zh-CN" altLang="en-US" sz="2400" b="1" dirty="0" smtClean="0"/>
              <a:t>核学</a:t>
            </a:r>
            <a:r>
              <a:rPr lang="zh-CN" altLang="en-US" sz="2400" b="1" dirty="0"/>
              <a:t>习产出（</a:t>
            </a:r>
            <a:r>
              <a:rPr lang="zh-CN" altLang="en-US" sz="2400" b="1" dirty="0">
                <a:solidFill>
                  <a:srgbClr val="3A2BF9"/>
                </a:solidFill>
              </a:rPr>
              <a:t>达标情</a:t>
            </a:r>
            <a:r>
              <a:rPr lang="zh-CN" altLang="en-US" sz="2400" b="1" dirty="0" smtClean="0">
                <a:solidFill>
                  <a:srgbClr val="3A2BF9"/>
                </a:solidFill>
              </a:rPr>
              <a:t>况  </a:t>
            </a:r>
            <a:r>
              <a:rPr lang="zh-CN" altLang="en-US" sz="2400" b="1" dirty="0" smtClean="0"/>
              <a:t>）</a:t>
            </a:r>
            <a:endParaRPr lang="en-US" altLang="zh-CN" sz="2400" b="1" dirty="0" smtClean="0"/>
          </a:p>
          <a:p>
            <a:pPr>
              <a:lnSpc>
                <a:spcPts val="2800"/>
              </a:lnSpc>
              <a:spcBef>
                <a:spcPts val="600"/>
              </a:spcBef>
              <a:buFontTx/>
              <a:buNone/>
            </a:pPr>
            <a:r>
              <a:rPr lang="en-US" altLang="zh-CN" sz="2400" b="1" dirty="0"/>
              <a:t> </a:t>
            </a:r>
            <a:r>
              <a:rPr lang="en-US" altLang="zh-CN" sz="2400" b="1" dirty="0" smtClean="0"/>
              <a:t>                  </a:t>
            </a:r>
            <a:r>
              <a:rPr lang="zh-CN" altLang="en-US" sz="2400" b="1" dirty="0" smtClean="0"/>
              <a:t>和</a:t>
            </a:r>
            <a:r>
              <a:rPr lang="zh-CN" altLang="en-US" sz="2400" b="1" dirty="0"/>
              <a:t>使用学习产出（</a:t>
            </a:r>
            <a:r>
              <a:rPr lang="zh-CN" altLang="en-US" sz="2400" b="1" dirty="0">
                <a:solidFill>
                  <a:srgbClr val="3A2BF9"/>
                </a:solidFill>
              </a:rPr>
              <a:t>持续改进</a:t>
            </a:r>
            <a:r>
              <a:rPr lang="zh-CN" altLang="en-US" sz="2400" b="1" dirty="0"/>
              <a:t>）。</a:t>
            </a:r>
          </a:p>
        </p:txBody>
      </p:sp>
      <p:sp>
        <p:nvSpPr>
          <p:cNvPr id="5126" name="TextBox 5"/>
          <p:cNvSpPr txBox="1">
            <a:spLocks noChangeArrowheads="1"/>
          </p:cNvSpPr>
          <p:nvPr/>
        </p:nvSpPr>
        <p:spPr bwMode="auto">
          <a:xfrm>
            <a:off x="428625" y="3643313"/>
            <a:ext cx="85725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改革方向：</a:t>
            </a:r>
            <a:r>
              <a:rPr lang="zh-CN" altLang="en-US" sz="2400" b="1" dirty="0"/>
              <a:t>实现教育模式由“</a:t>
            </a:r>
            <a:r>
              <a:rPr lang="zh-CN" altLang="en-US" sz="2400" b="1" dirty="0">
                <a:solidFill>
                  <a:srgbClr val="3A2BF9"/>
                </a:solidFill>
              </a:rPr>
              <a:t>内容为本</a:t>
            </a:r>
            <a:r>
              <a:rPr lang="zh-CN" altLang="en-US" sz="2400" b="1" dirty="0"/>
              <a:t>”向“</a:t>
            </a:r>
            <a:r>
              <a:rPr lang="zh-CN" altLang="en-US" sz="2400" b="1" dirty="0">
                <a:solidFill>
                  <a:srgbClr val="3A2BF9"/>
                </a:solidFill>
              </a:rPr>
              <a:t>学生为本</a:t>
            </a:r>
            <a:r>
              <a:rPr lang="zh-CN" altLang="en-US" sz="2400" b="1" dirty="0"/>
              <a:t>”的</a:t>
            </a:r>
            <a:r>
              <a:rPr lang="zh-CN" altLang="en-US" sz="2400" b="1" dirty="0" smtClean="0"/>
              <a:t>根</a:t>
            </a:r>
            <a:endParaRPr lang="en-US" altLang="zh-CN" sz="2400" b="1" dirty="0" smtClean="0"/>
          </a:p>
          <a:p>
            <a:pPr>
              <a:buFontTx/>
              <a:buNone/>
            </a:pPr>
            <a:r>
              <a:rPr lang="en-US" altLang="zh-CN" sz="2400" b="1" dirty="0"/>
              <a:t> </a:t>
            </a:r>
            <a:r>
              <a:rPr lang="en-US" altLang="zh-CN" sz="2400" b="1" dirty="0" smtClean="0"/>
              <a:t>            </a:t>
            </a:r>
            <a:r>
              <a:rPr lang="zh-CN" altLang="en-US" sz="2400" b="1" dirty="0" smtClean="0"/>
              <a:t>      本</a:t>
            </a:r>
            <a:r>
              <a:rPr lang="zh-CN" altLang="en-US" sz="2400" b="1" dirty="0"/>
              <a:t>转变。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5" name="AutoShape 7"/>
          <p:cNvSpPr>
            <a:spLocks noChangeArrowheads="1"/>
          </p:cNvSpPr>
          <p:nvPr/>
        </p:nvSpPr>
        <p:spPr bwMode="gray">
          <a:xfrm>
            <a:off x="577850" y="6203950"/>
            <a:ext cx="8088313" cy="2571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>
                  <a:alpha val="0"/>
                </a:schemeClr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25603" name="Picture 10" descr="1"/>
          <p:cNvPicPr>
            <a:picLocks noChangeAspect="1" noChangeArrowheads="1"/>
          </p:cNvPicPr>
          <p:nvPr/>
        </p:nvPicPr>
        <p:blipFill>
          <a:blip r:embed="rId2" cstate="print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250825" y="5373688"/>
            <a:ext cx="1211263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 Box 11"/>
          <p:cNvSpPr txBox="1">
            <a:spLocks noChangeArrowheads="1"/>
          </p:cNvSpPr>
          <p:nvPr/>
        </p:nvSpPr>
        <p:spPr bwMode="white">
          <a:xfrm>
            <a:off x="779463" y="5586413"/>
            <a:ext cx="582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rgbClr val="FFFFFF"/>
                </a:solidFill>
                <a:latin typeface="黑体" pitchFamily="2" charset="-122"/>
                <a:ea typeface="黑体" pitchFamily="2" charset="-122"/>
                <a:cs typeface="Arial" pitchFamily="34" charset="0"/>
              </a:rPr>
              <a:t>7</a:t>
            </a:r>
          </a:p>
        </p:txBody>
      </p:sp>
      <p:grpSp>
        <p:nvGrpSpPr>
          <p:cNvPr id="2" name="Group 48"/>
          <p:cNvGrpSpPr>
            <a:grpSpLocks/>
          </p:cNvGrpSpPr>
          <p:nvPr/>
        </p:nvGrpSpPr>
        <p:grpSpPr bwMode="auto">
          <a:xfrm>
            <a:off x="358775" y="1214422"/>
            <a:ext cx="8785225" cy="5357812"/>
            <a:chOff x="113" y="2523"/>
            <a:chExt cx="5489" cy="1134"/>
          </a:xfrm>
        </p:grpSpPr>
        <p:sp>
          <p:nvSpPr>
            <p:cNvPr id="63522" name="AutoShape 34"/>
            <p:cNvSpPr>
              <a:spLocks noChangeArrowheads="1"/>
            </p:cNvSpPr>
            <p:nvPr/>
          </p:nvSpPr>
          <p:spPr bwMode="gray">
            <a:xfrm>
              <a:off x="308" y="3127"/>
              <a:ext cx="5190" cy="19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5610" name="Text Box 36"/>
            <p:cNvSpPr txBox="1">
              <a:spLocks noChangeArrowheads="1"/>
            </p:cNvSpPr>
            <p:nvPr/>
          </p:nvSpPr>
          <p:spPr bwMode="white">
            <a:xfrm>
              <a:off x="113" y="2597"/>
              <a:ext cx="5489" cy="8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457200" indent="-457200" algn="ctr">
                <a:spcBef>
                  <a:spcPct val="50000"/>
                </a:spcBef>
                <a:buClr>
                  <a:schemeClr val="tx1"/>
                </a:buClr>
                <a:buFontTx/>
                <a:buNone/>
              </a:pPr>
              <a:endParaRPr lang="en-US" altLang="zh-CN">
                <a:solidFill>
                  <a:srgbClr val="FFFFFF"/>
                </a:solidFill>
              </a:endParaRPr>
            </a:p>
          </p:txBody>
        </p:sp>
        <p:pic>
          <p:nvPicPr>
            <p:cNvPr id="25611" name="Picture 37" descr="1"/>
            <p:cNvPicPr>
              <a:picLocks noChangeAspect="1" noChangeArrowheads="1"/>
            </p:cNvPicPr>
            <p:nvPr/>
          </p:nvPicPr>
          <p:blipFill>
            <a:blip r:embed="rId2" cstate="print">
              <a:lum bright="-6000" contrast="24000"/>
            </a:blip>
            <a:srcRect l="42606" t="64474" r="19473"/>
            <a:stretch>
              <a:fillRect/>
            </a:stretch>
          </p:blipFill>
          <p:spPr bwMode="auto">
            <a:xfrm>
              <a:off x="113" y="2523"/>
              <a:ext cx="767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12" name="Text Box 38"/>
            <p:cNvSpPr txBox="1">
              <a:spLocks noChangeArrowheads="1"/>
            </p:cNvSpPr>
            <p:nvPr/>
          </p:nvSpPr>
          <p:spPr bwMode="white">
            <a:xfrm>
              <a:off x="515" y="2684"/>
              <a:ext cx="369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endParaRPr lang="en-US" altLang="zh-CN" sz="2400">
                <a:solidFill>
                  <a:srgbClr val="FFFFFF"/>
                </a:solidFill>
                <a:latin typeface="黑体" pitchFamily="2" charset="-122"/>
                <a:ea typeface="黑体" pitchFamily="2" charset="-122"/>
                <a:cs typeface="Arial" pitchFamily="34" charset="0"/>
              </a:endParaRPr>
            </a:p>
          </p:txBody>
        </p:sp>
      </p:grpSp>
      <p:sp>
        <p:nvSpPr>
          <p:cNvPr id="25607" name="TextBox 43"/>
          <p:cNvSpPr txBox="1">
            <a:spLocks noChangeArrowheads="1"/>
          </p:cNvSpPr>
          <p:nvPr/>
        </p:nvSpPr>
        <p:spPr bwMode="auto">
          <a:xfrm>
            <a:off x="142844" y="1214422"/>
            <a:ext cx="82867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smtClean="0"/>
              <a:t>3.4 2011</a:t>
            </a:r>
            <a:r>
              <a:rPr lang="zh-CN" altLang="en-US" sz="2400" b="1" dirty="0" smtClean="0"/>
              <a:t>级机械电子工程专业毕业生总达标情况</a:t>
            </a:r>
            <a:endParaRPr lang="zh-CN" altLang="en-US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714480" y="4572008"/>
            <a:ext cx="5929354" cy="2031325"/>
          </a:xfrm>
          <a:prstGeom prst="rect">
            <a:avLst/>
          </a:prstGeom>
          <a:gradFill>
            <a:gsLst>
              <a:gs pos="50000">
                <a:srgbClr val="FFFF0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38100" cmpd="thickThin">
            <a:solidFill>
              <a:srgbClr val="3A2BF9"/>
            </a:solidFill>
          </a:ln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endParaRPr lang="en-US" altLang="zh-CN" sz="1400" dirty="0">
              <a:solidFill>
                <a:srgbClr val="FF0000"/>
              </a:solidFill>
            </a:endParaRPr>
          </a:p>
          <a:p>
            <a:pPr>
              <a:buFontTx/>
              <a:buNone/>
              <a:defRPr/>
            </a:pPr>
            <a:r>
              <a:rPr lang="zh-CN" altLang="en-US" sz="3200" dirty="0">
                <a:latin typeface="黑体" pitchFamily="2" charset="-122"/>
                <a:ea typeface="黑体" pitchFamily="2" charset="-122"/>
              </a:rPr>
              <a:t>本专业毕业要求达成度评价合格标准为：各项毕业要求评价值的计算结果均大于</a:t>
            </a:r>
            <a:r>
              <a:rPr lang="en-US" altLang="zh-CN" sz="36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0.65</a:t>
            </a:r>
            <a:r>
              <a:rPr lang="zh-CN" altLang="en-US" sz="3200" dirty="0">
                <a:latin typeface="黑体" pitchFamily="2" charset="-122"/>
                <a:ea typeface="黑体" pitchFamily="2" charset="-122"/>
              </a:rPr>
              <a:t>为达成</a:t>
            </a:r>
            <a:r>
              <a:rPr lang="zh-CN" altLang="en-US" sz="1400" dirty="0">
                <a:latin typeface="黑体" pitchFamily="2" charset="-122"/>
                <a:ea typeface="黑体" pitchFamily="2" charset="-122"/>
              </a:rPr>
              <a:t>。</a:t>
            </a:r>
          </a:p>
          <a:p>
            <a:pPr>
              <a:defRPr/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214290"/>
            <a:ext cx="7358114" cy="785794"/>
          </a:xfrm>
        </p:spPr>
        <p:txBody>
          <a:bodyPr/>
          <a:lstStyle/>
          <a:p>
            <a:pPr eaLnBrk="1" hangingPunct="1"/>
            <a:r>
              <a:rPr lang="zh-CN" altLang="en-US" sz="3000" b="1" dirty="0" smtClean="0">
                <a:ea typeface="宋体" pitchFamily="2" charset="-122"/>
              </a:rPr>
              <a:t>三 评价学习产出（达成情况）</a:t>
            </a:r>
          </a:p>
        </p:txBody>
      </p:sp>
      <p:pic>
        <p:nvPicPr>
          <p:cNvPr id="1187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785926"/>
            <a:ext cx="7275513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椭圆 13"/>
          <p:cNvSpPr>
            <a:spLocks noChangeArrowheads="1"/>
          </p:cNvSpPr>
          <p:nvPr/>
        </p:nvSpPr>
        <p:spPr bwMode="auto">
          <a:xfrm>
            <a:off x="2714612" y="3824970"/>
            <a:ext cx="500063" cy="285750"/>
          </a:xfrm>
          <a:prstGeom prst="ellipse">
            <a:avLst/>
          </a:prstGeom>
          <a:noFill/>
          <a:ln w="76200" cmpd="tri" algn="ctr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pPr marL="533400" indent="-533400"/>
            <a:endParaRPr lang="zh-CN" altLang="en-US"/>
          </a:p>
        </p:txBody>
      </p:sp>
      <p:sp>
        <p:nvSpPr>
          <p:cNvPr id="19" name="椭圆 14"/>
          <p:cNvSpPr>
            <a:spLocks noChangeArrowheads="1"/>
          </p:cNvSpPr>
          <p:nvPr/>
        </p:nvSpPr>
        <p:spPr bwMode="auto">
          <a:xfrm>
            <a:off x="3786182" y="3824970"/>
            <a:ext cx="500063" cy="285750"/>
          </a:xfrm>
          <a:prstGeom prst="ellipse">
            <a:avLst/>
          </a:prstGeom>
          <a:noFill/>
          <a:ln w="76200" cmpd="tri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marL="533400" indent="-533400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5" name="AutoShape 7"/>
          <p:cNvSpPr>
            <a:spLocks noChangeArrowheads="1"/>
          </p:cNvSpPr>
          <p:nvPr/>
        </p:nvSpPr>
        <p:spPr bwMode="gray">
          <a:xfrm>
            <a:off x="577850" y="6203950"/>
            <a:ext cx="8088313" cy="2571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>
                  <a:alpha val="0"/>
                </a:schemeClr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27651" name="Picture 10" descr="1"/>
          <p:cNvPicPr>
            <a:picLocks noChangeAspect="1" noChangeArrowheads="1"/>
          </p:cNvPicPr>
          <p:nvPr/>
        </p:nvPicPr>
        <p:blipFill>
          <a:blip r:embed="rId2" cstate="print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250825" y="5373688"/>
            <a:ext cx="1211263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Text Box 11"/>
          <p:cNvSpPr txBox="1">
            <a:spLocks noChangeArrowheads="1"/>
          </p:cNvSpPr>
          <p:nvPr/>
        </p:nvSpPr>
        <p:spPr bwMode="white">
          <a:xfrm>
            <a:off x="779463" y="5586413"/>
            <a:ext cx="582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rgbClr val="FFFFFF"/>
                </a:solidFill>
                <a:latin typeface="黑体" pitchFamily="2" charset="-122"/>
                <a:ea typeface="黑体" pitchFamily="2" charset="-122"/>
                <a:cs typeface="Arial" pitchFamily="34" charset="0"/>
              </a:rPr>
              <a:t>7</a:t>
            </a:r>
          </a:p>
        </p:txBody>
      </p:sp>
      <p:grpSp>
        <p:nvGrpSpPr>
          <p:cNvPr id="2" name="Group 48"/>
          <p:cNvGrpSpPr>
            <a:grpSpLocks/>
          </p:cNvGrpSpPr>
          <p:nvPr/>
        </p:nvGrpSpPr>
        <p:grpSpPr bwMode="auto">
          <a:xfrm>
            <a:off x="214313" y="1500188"/>
            <a:ext cx="8785225" cy="5357812"/>
            <a:chOff x="113" y="2523"/>
            <a:chExt cx="5489" cy="1134"/>
          </a:xfrm>
        </p:grpSpPr>
        <p:sp>
          <p:nvSpPr>
            <p:cNvPr id="63522" name="AutoShape 34"/>
            <p:cNvSpPr>
              <a:spLocks noChangeArrowheads="1"/>
            </p:cNvSpPr>
            <p:nvPr/>
          </p:nvSpPr>
          <p:spPr bwMode="gray">
            <a:xfrm>
              <a:off x="308" y="3127"/>
              <a:ext cx="5190" cy="19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7662" name="Text Box 36"/>
            <p:cNvSpPr txBox="1">
              <a:spLocks noChangeArrowheads="1"/>
            </p:cNvSpPr>
            <p:nvPr/>
          </p:nvSpPr>
          <p:spPr bwMode="white">
            <a:xfrm>
              <a:off x="113" y="2597"/>
              <a:ext cx="5489" cy="8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457200" indent="-457200" algn="ctr">
                <a:spcBef>
                  <a:spcPct val="50000"/>
                </a:spcBef>
                <a:buClr>
                  <a:schemeClr val="tx1"/>
                </a:buClr>
                <a:buFontTx/>
                <a:buNone/>
              </a:pPr>
              <a:endParaRPr lang="en-US" altLang="zh-CN">
                <a:solidFill>
                  <a:srgbClr val="FFFFFF"/>
                </a:solidFill>
              </a:endParaRPr>
            </a:p>
          </p:txBody>
        </p:sp>
        <p:pic>
          <p:nvPicPr>
            <p:cNvPr id="27663" name="Picture 37" descr="1"/>
            <p:cNvPicPr>
              <a:picLocks noChangeAspect="1" noChangeArrowheads="1"/>
            </p:cNvPicPr>
            <p:nvPr/>
          </p:nvPicPr>
          <p:blipFill>
            <a:blip r:embed="rId2" cstate="print">
              <a:lum bright="-6000" contrast="24000"/>
            </a:blip>
            <a:srcRect l="42606" t="64474" r="19473"/>
            <a:stretch>
              <a:fillRect/>
            </a:stretch>
          </p:blipFill>
          <p:spPr bwMode="auto">
            <a:xfrm>
              <a:off x="113" y="2523"/>
              <a:ext cx="767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64" name="Text Box 38"/>
            <p:cNvSpPr txBox="1">
              <a:spLocks noChangeArrowheads="1"/>
            </p:cNvSpPr>
            <p:nvPr/>
          </p:nvSpPr>
          <p:spPr bwMode="white">
            <a:xfrm>
              <a:off x="515" y="2684"/>
              <a:ext cx="369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endParaRPr lang="en-US" altLang="zh-CN" sz="2400">
                <a:solidFill>
                  <a:srgbClr val="FFFFFF"/>
                </a:solidFill>
                <a:latin typeface="黑体" pitchFamily="2" charset="-122"/>
                <a:ea typeface="黑体" pitchFamily="2" charset="-122"/>
                <a:cs typeface="Arial" pitchFamily="34" charset="0"/>
              </a:endParaRPr>
            </a:p>
          </p:txBody>
        </p:sp>
      </p:grpSp>
      <p:sp>
        <p:nvSpPr>
          <p:cNvPr id="27655" name="TextBox 43"/>
          <p:cNvSpPr txBox="1">
            <a:spLocks noChangeArrowheads="1"/>
          </p:cNvSpPr>
          <p:nvPr/>
        </p:nvSpPr>
        <p:spPr bwMode="auto">
          <a:xfrm>
            <a:off x="142875" y="1214438"/>
            <a:ext cx="8858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dirty="0" smtClean="0"/>
              <a:t>3.5 </a:t>
            </a:r>
            <a:r>
              <a:rPr lang="en-US" altLang="zh-CN" sz="2400" dirty="0"/>
              <a:t>2011</a:t>
            </a:r>
            <a:r>
              <a:rPr lang="zh-CN" altLang="en-US" sz="2400" dirty="0"/>
              <a:t>级机械电子工程专业毕业生</a:t>
            </a:r>
            <a:r>
              <a:rPr lang="en-US" altLang="zh-CN" sz="2400" dirty="0"/>
              <a:t>12</a:t>
            </a:r>
            <a:r>
              <a:rPr lang="zh-CN" altLang="en-US" sz="2400" dirty="0"/>
              <a:t>项毕业能力柱状图</a:t>
            </a:r>
          </a:p>
        </p:txBody>
      </p:sp>
      <p:sp>
        <p:nvSpPr>
          <p:cNvPr id="18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214290"/>
            <a:ext cx="7358114" cy="785794"/>
          </a:xfrm>
        </p:spPr>
        <p:txBody>
          <a:bodyPr/>
          <a:lstStyle/>
          <a:p>
            <a:pPr eaLnBrk="1" hangingPunct="1"/>
            <a:r>
              <a:rPr lang="zh-CN" altLang="en-US" sz="3000" b="1" dirty="0" smtClean="0">
                <a:ea typeface="宋体" pitchFamily="2" charset="-122"/>
              </a:rPr>
              <a:t>三 评价学习产出（达成情况）</a:t>
            </a:r>
          </a:p>
        </p:txBody>
      </p:sp>
      <p:pic>
        <p:nvPicPr>
          <p:cNvPr id="1167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714488"/>
            <a:ext cx="8220075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7660" name="直接连接符 27"/>
          <p:cNvCxnSpPr>
            <a:cxnSpLocks noChangeShapeType="1"/>
          </p:cNvCxnSpPr>
          <p:nvPr/>
        </p:nvCxnSpPr>
        <p:spPr bwMode="auto">
          <a:xfrm>
            <a:off x="714348" y="3478666"/>
            <a:ext cx="7729380" cy="0"/>
          </a:xfrm>
          <a:prstGeom prst="line">
            <a:avLst/>
          </a:prstGeom>
          <a:noFill/>
          <a:ln w="22225" cmpd="tri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14" name="椭圆形标注 13"/>
          <p:cNvSpPr/>
          <p:nvPr/>
        </p:nvSpPr>
        <p:spPr>
          <a:xfrm>
            <a:off x="6572264" y="571480"/>
            <a:ext cx="2571736" cy="1500198"/>
          </a:xfrm>
          <a:prstGeom prst="wedgeEllipseCallout">
            <a:avLst/>
          </a:prstGeom>
          <a:solidFill>
            <a:srgbClr val="FFFF99">
              <a:alpha val="9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FF0000"/>
                </a:solidFill>
              </a:rPr>
              <a:t>还可生成每个学年、每个学生的</a:t>
            </a:r>
            <a:r>
              <a:rPr lang="en-US" altLang="zh-CN" b="1" dirty="0" smtClean="0">
                <a:solidFill>
                  <a:srgbClr val="FF0000"/>
                </a:solidFill>
              </a:rPr>
              <a:t>12</a:t>
            </a:r>
            <a:r>
              <a:rPr lang="zh-CN" altLang="en-US" b="1" dirty="0" smtClean="0">
                <a:solidFill>
                  <a:srgbClr val="FF0000"/>
                </a:solidFill>
              </a:rPr>
              <a:t>项毕业能力达成柱状图。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5" name="AutoShape 7"/>
          <p:cNvSpPr>
            <a:spLocks noChangeArrowheads="1"/>
          </p:cNvSpPr>
          <p:nvPr/>
        </p:nvSpPr>
        <p:spPr bwMode="gray">
          <a:xfrm>
            <a:off x="577850" y="6203950"/>
            <a:ext cx="8088313" cy="2571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>
                  <a:alpha val="0"/>
                </a:schemeClr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28675" name="Picture 10" descr="1"/>
          <p:cNvPicPr>
            <a:picLocks noChangeAspect="1" noChangeArrowheads="1"/>
          </p:cNvPicPr>
          <p:nvPr/>
        </p:nvPicPr>
        <p:blipFill>
          <a:blip r:embed="rId2" cstate="print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250825" y="5373688"/>
            <a:ext cx="1211263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Text Box 11"/>
          <p:cNvSpPr txBox="1">
            <a:spLocks noChangeArrowheads="1"/>
          </p:cNvSpPr>
          <p:nvPr/>
        </p:nvSpPr>
        <p:spPr bwMode="white">
          <a:xfrm>
            <a:off x="779463" y="5586413"/>
            <a:ext cx="582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rgbClr val="FFFFFF"/>
                </a:solidFill>
                <a:latin typeface="黑体" pitchFamily="2" charset="-122"/>
                <a:ea typeface="黑体" pitchFamily="2" charset="-122"/>
                <a:cs typeface="Arial" pitchFamily="34" charset="0"/>
              </a:rPr>
              <a:t>7</a:t>
            </a:r>
          </a:p>
        </p:txBody>
      </p:sp>
      <p:grpSp>
        <p:nvGrpSpPr>
          <p:cNvPr id="2" name="Group 48"/>
          <p:cNvGrpSpPr>
            <a:grpSpLocks/>
          </p:cNvGrpSpPr>
          <p:nvPr/>
        </p:nvGrpSpPr>
        <p:grpSpPr bwMode="auto">
          <a:xfrm>
            <a:off x="214313" y="1500188"/>
            <a:ext cx="8785225" cy="5357812"/>
            <a:chOff x="113" y="2523"/>
            <a:chExt cx="5489" cy="1134"/>
          </a:xfrm>
        </p:grpSpPr>
        <p:sp>
          <p:nvSpPr>
            <p:cNvPr id="63522" name="AutoShape 34"/>
            <p:cNvSpPr>
              <a:spLocks noChangeArrowheads="1"/>
            </p:cNvSpPr>
            <p:nvPr/>
          </p:nvSpPr>
          <p:spPr bwMode="gray">
            <a:xfrm>
              <a:off x="308" y="3127"/>
              <a:ext cx="5190" cy="19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683" name="Text Box 36"/>
            <p:cNvSpPr txBox="1">
              <a:spLocks noChangeArrowheads="1"/>
            </p:cNvSpPr>
            <p:nvPr/>
          </p:nvSpPr>
          <p:spPr bwMode="white">
            <a:xfrm>
              <a:off x="113" y="2597"/>
              <a:ext cx="5489" cy="8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457200" indent="-457200" algn="ctr">
                <a:spcBef>
                  <a:spcPct val="50000"/>
                </a:spcBef>
                <a:buClr>
                  <a:schemeClr val="tx1"/>
                </a:buClr>
                <a:buFontTx/>
                <a:buNone/>
              </a:pPr>
              <a:endParaRPr lang="en-US" altLang="zh-CN">
                <a:solidFill>
                  <a:srgbClr val="FFFFFF"/>
                </a:solidFill>
              </a:endParaRPr>
            </a:p>
          </p:txBody>
        </p:sp>
        <p:pic>
          <p:nvPicPr>
            <p:cNvPr id="28684" name="Picture 37" descr="1"/>
            <p:cNvPicPr>
              <a:picLocks noChangeAspect="1" noChangeArrowheads="1"/>
            </p:cNvPicPr>
            <p:nvPr/>
          </p:nvPicPr>
          <p:blipFill>
            <a:blip r:embed="rId2" cstate="print">
              <a:lum bright="-6000" contrast="24000"/>
            </a:blip>
            <a:srcRect l="42606" t="64474" r="19473"/>
            <a:stretch>
              <a:fillRect/>
            </a:stretch>
          </p:blipFill>
          <p:spPr bwMode="auto">
            <a:xfrm>
              <a:off x="113" y="2523"/>
              <a:ext cx="767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85" name="Text Box 38"/>
            <p:cNvSpPr txBox="1">
              <a:spLocks noChangeArrowheads="1"/>
            </p:cNvSpPr>
            <p:nvPr/>
          </p:nvSpPr>
          <p:spPr bwMode="white">
            <a:xfrm>
              <a:off x="515" y="2684"/>
              <a:ext cx="369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endParaRPr lang="en-US" altLang="zh-CN" sz="2400">
                <a:solidFill>
                  <a:srgbClr val="FFFFFF"/>
                </a:solidFill>
                <a:latin typeface="黑体" pitchFamily="2" charset="-122"/>
                <a:ea typeface="黑体" pitchFamily="2" charset="-122"/>
                <a:cs typeface="Arial" pitchFamily="34" charset="0"/>
              </a:endParaRPr>
            </a:p>
          </p:txBody>
        </p:sp>
      </p:grpSp>
      <p:sp>
        <p:nvSpPr>
          <p:cNvPr id="28679" name="TextBox 43"/>
          <p:cNvSpPr txBox="1">
            <a:spLocks noChangeArrowheads="1"/>
          </p:cNvSpPr>
          <p:nvPr/>
        </p:nvSpPr>
        <p:spPr bwMode="auto">
          <a:xfrm>
            <a:off x="142875" y="1214438"/>
            <a:ext cx="82867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dirty="0" smtClean="0"/>
              <a:t>3.6 </a:t>
            </a:r>
            <a:r>
              <a:rPr lang="en-US" altLang="zh-CN" sz="2400" dirty="0"/>
              <a:t>2011</a:t>
            </a:r>
            <a:r>
              <a:rPr lang="zh-CN" altLang="en-US" sz="2400" dirty="0"/>
              <a:t>级机械电子工程专业毕业生达成度结果分析</a:t>
            </a:r>
          </a:p>
        </p:txBody>
      </p:sp>
      <p:pic>
        <p:nvPicPr>
          <p:cNvPr id="2868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gray">
          <a:xfrm>
            <a:off x="1321183" y="1785926"/>
            <a:ext cx="7790159" cy="4786334"/>
          </a:xfrm>
          <a:prstGeom prst="rect">
            <a:avLst/>
          </a:prstGeom>
          <a:noFill/>
          <a:ln w="76200" cmpd="tri" algn="ctr">
            <a:noFill/>
            <a:miter lim="800000"/>
            <a:headEnd/>
            <a:tailEnd/>
          </a:ln>
        </p:spPr>
      </p:pic>
      <p:sp>
        <p:nvSpPr>
          <p:cNvPr id="28681" name="TextBox 12"/>
          <p:cNvSpPr txBox="1">
            <a:spLocks noChangeArrowheads="1"/>
          </p:cNvSpPr>
          <p:nvPr/>
        </p:nvSpPr>
        <p:spPr bwMode="auto">
          <a:xfrm>
            <a:off x="785786" y="2428868"/>
            <a:ext cx="500039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专业能力分析</a:t>
            </a: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714348" y="214290"/>
            <a:ext cx="735811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itchFamily="2" charset="-122"/>
                <a:cs typeface="+mj-cs"/>
              </a:rPr>
              <a:t>三 评价学习产出（达成情况）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5" name="AutoShape 7"/>
          <p:cNvSpPr>
            <a:spLocks noChangeArrowheads="1"/>
          </p:cNvSpPr>
          <p:nvPr/>
        </p:nvSpPr>
        <p:spPr bwMode="gray">
          <a:xfrm>
            <a:off x="577850" y="6203950"/>
            <a:ext cx="8088313" cy="2571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>
                  <a:alpha val="0"/>
                </a:schemeClr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29699" name="Picture 10" descr="1"/>
          <p:cNvPicPr>
            <a:picLocks noChangeAspect="1" noChangeArrowheads="1"/>
          </p:cNvPicPr>
          <p:nvPr/>
        </p:nvPicPr>
        <p:blipFill>
          <a:blip r:embed="rId2" cstate="print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250825" y="5373688"/>
            <a:ext cx="1211263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Text Box 11"/>
          <p:cNvSpPr txBox="1">
            <a:spLocks noChangeArrowheads="1"/>
          </p:cNvSpPr>
          <p:nvPr/>
        </p:nvSpPr>
        <p:spPr bwMode="white">
          <a:xfrm>
            <a:off x="779463" y="5586413"/>
            <a:ext cx="582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rgbClr val="FFFFFF"/>
                </a:solidFill>
                <a:latin typeface="黑体" pitchFamily="2" charset="-122"/>
                <a:ea typeface="黑体" pitchFamily="2" charset="-122"/>
                <a:cs typeface="Arial" pitchFamily="34" charset="0"/>
              </a:rPr>
              <a:t>7</a:t>
            </a:r>
          </a:p>
        </p:txBody>
      </p:sp>
      <p:grpSp>
        <p:nvGrpSpPr>
          <p:cNvPr id="2" name="Group 48"/>
          <p:cNvGrpSpPr>
            <a:grpSpLocks/>
          </p:cNvGrpSpPr>
          <p:nvPr/>
        </p:nvGrpSpPr>
        <p:grpSpPr bwMode="auto">
          <a:xfrm>
            <a:off x="142875" y="1500188"/>
            <a:ext cx="8785225" cy="5357812"/>
            <a:chOff x="113" y="2523"/>
            <a:chExt cx="5489" cy="1134"/>
          </a:xfrm>
        </p:grpSpPr>
        <p:sp>
          <p:nvSpPr>
            <p:cNvPr id="63522" name="AutoShape 34"/>
            <p:cNvSpPr>
              <a:spLocks noChangeArrowheads="1"/>
            </p:cNvSpPr>
            <p:nvPr/>
          </p:nvSpPr>
          <p:spPr bwMode="gray">
            <a:xfrm>
              <a:off x="308" y="3127"/>
              <a:ext cx="5190" cy="19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9709" name="Text Box 36"/>
            <p:cNvSpPr txBox="1">
              <a:spLocks noChangeArrowheads="1"/>
            </p:cNvSpPr>
            <p:nvPr/>
          </p:nvSpPr>
          <p:spPr bwMode="white">
            <a:xfrm>
              <a:off x="113" y="2597"/>
              <a:ext cx="5489" cy="8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457200" indent="-457200" algn="ctr">
                <a:spcBef>
                  <a:spcPct val="50000"/>
                </a:spcBef>
                <a:buClr>
                  <a:schemeClr val="tx1"/>
                </a:buClr>
                <a:buFontTx/>
                <a:buNone/>
              </a:pPr>
              <a:endParaRPr lang="en-US" altLang="zh-CN">
                <a:solidFill>
                  <a:srgbClr val="FFFFFF"/>
                </a:solidFill>
              </a:endParaRPr>
            </a:p>
          </p:txBody>
        </p:sp>
        <p:pic>
          <p:nvPicPr>
            <p:cNvPr id="29710" name="Picture 37" descr="1"/>
            <p:cNvPicPr>
              <a:picLocks noChangeAspect="1" noChangeArrowheads="1"/>
            </p:cNvPicPr>
            <p:nvPr/>
          </p:nvPicPr>
          <p:blipFill>
            <a:blip r:embed="rId2" cstate="print">
              <a:lum bright="-6000" contrast="24000"/>
            </a:blip>
            <a:srcRect l="42606" t="64474" r="19473"/>
            <a:stretch>
              <a:fillRect/>
            </a:stretch>
          </p:blipFill>
          <p:spPr bwMode="auto">
            <a:xfrm>
              <a:off x="113" y="2523"/>
              <a:ext cx="767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711" name="Text Box 38"/>
            <p:cNvSpPr txBox="1">
              <a:spLocks noChangeArrowheads="1"/>
            </p:cNvSpPr>
            <p:nvPr/>
          </p:nvSpPr>
          <p:spPr bwMode="white">
            <a:xfrm>
              <a:off x="515" y="2684"/>
              <a:ext cx="369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endParaRPr lang="en-US" altLang="zh-CN" sz="2400">
                <a:solidFill>
                  <a:srgbClr val="FFFFFF"/>
                </a:solidFill>
                <a:latin typeface="黑体" pitchFamily="2" charset="-122"/>
                <a:ea typeface="黑体" pitchFamily="2" charset="-122"/>
                <a:cs typeface="Arial" pitchFamily="34" charset="0"/>
              </a:endParaRPr>
            </a:p>
          </p:txBody>
        </p:sp>
      </p:grpSp>
      <p:sp>
        <p:nvSpPr>
          <p:cNvPr id="29702" name="Rectangle 2"/>
          <p:cNvSpPr>
            <a:spLocks noGrp="1" noChangeArrowheads="1"/>
          </p:cNvSpPr>
          <p:nvPr>
            <p:ph type="title"/>
          </p:nvPr>
        </p:nvSpPr>
        <p:spPr>
          <a:xfrm>
            <a:off x="857224" y="142852"/>
            <a:ext cx="7115175" cy="868363"/>
          </a:xfrm>
        </p:spPr>
        <p:txBody>
          <a:bodyPr/>
          <a:lstStyle/>
          <a:p>
            <a:pPr eaLnBrk="1" hangingPunct="1"/>
            <a:r>
              <a:rPr lang="zh-CN" altLang="en-US" sz="3000" b="1" dirty="0" smtClean="0">
                <a:ea typeface="宋体" pitchFamily="2" charset="-122"/>
              </a:rPr>
              <a:t>五 利用学习产出（持续改进）</a:t>
            </a:r>
          </a:p>
        </p:txBody>
      </p:sp>
      <p:sp>
        <p:nvSpPr>
          <p:cNvPr id="29703" name="TextBox 43"/>
          <p:cNvSpPr txBox="1">
            <a:spLocks noChangeArrowheads="1"/>
          </p:cNvSpPr>
          <p:nvPr/>
        </p:nvSpPr>
        <p:spPr bwMode="auto">
          <a:xfrm>
            <a:off x="142875" y="1214438"/>
            <a:ext cx="82867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/>
              <a:t>根据</a:t>
            </a:r>
            <a:r>
              <a:rPr lang="en-US" altLang="zh-CN" sz="2400" b="1" dirty="0"/>
              <a:t>2011</a:t>
            </a:r>
            <a:r>
              <a:rPr lang="zh-CN" altLang="en-US" sz="2400" b="1" dirty="0"/>
              <a:t>级机械电子工程专业毕业生目标达成情况</a:t>
            </a:r>
            <a:endParaRPr lang="en-US" altLang="zh-CN" sz="2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1500166" y="1928802"/>
            <a:ext cx="7500958" cy="830997"/>
          </a:xfrm>
          <a:prstGeom prst="rect">
            <a:avLst/>
          </a:prstGeom>
          <a:solidFill>
            <a:srgbClr val="FFFF99"/>
          </a:solidFill>
          <a:ln w="19050">
            <a:solidFill>
              <a:srgbClr val="3A2BF9"/>
            </a:solidFill>
          </a:ln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 smtClean="0">
                <a:solidFill>
                  <a:srgbClr val="FF0000"/>
                </a:solidFill>
              </a:rPr>
              <a:t>     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有</a:t>
            </a:r>
            <a:r>
              <a:rPr lang="zh-CN" altLang="en-US" sz="2400" b="1" dirty="0">
                <a:solidFill>
                  <a:srgbClr val="0000FF"/>
                </a:solidFill>
              </a:rPr>
              <a:t>利于教师进行课程建设和课程改革的持续改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进</a:t>
            </a:r>
            <a:endParaRPr lang="en-US" altLang="zh-CN" sz="2400" b="1" dirty="0" smtClean="0">
              <a:solidFill>
                <a:srgbClr val="0000FF"/>
              </a:solidFill>
            </a:endParaRPr>
          </a:p>
          <a:p>
            <a:pPr>
              <a:buFontTx/>
              <a:buNone/>
              <a:defRPr/>
            </a:pPr>
            <a:r>
              <a:rPr lang="en-US" altLang="zh-CN" sz="2400" b="1" dirty="0" smtClean="0">
                <a:solidFill>
                  <a:srgbClr val="0000FF"/>
                </a:solidFill>
              </a:rPr>
              <a:t>                                                                 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（</a:t>
            </a:r>
            <a:r>
              <a:rPr lang="zh-CN" altLang="en-US" sz="2400" b="1" dirty="0">
                <a:solidFill>
                  <a:srgbClr val="0000FF"/>
                </a:solidFill>
              </a:rPr>
              <a:t>赵燕老师）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500166" y="3500438"/>
            <a:ext cx="7429552" cy="830997"/>
          </a:xfrm>
          <a:prstGeom prst="rect">
            <a:avLst/>
          </a:prstGeom>
          <a:solidFill>
            <a:srgbClr val="FFFF99"/>
          </a:solidFill>
          <a:ln w="19050">
            <a:solidFill>
              <a:srgbClr val="3A2BF9"/>
            </a:solidFill>
          </a:ln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 smtClean="0">
                <a:solidFill>
                  <a:srgbClr val="0000FF"/>
                </a:solidFill>
              </a:rPr>
              <a:t>          有</a:t>
            </a:r>
            <a:r>
              <a:rPr lang="zh-CN" altLang="en-US" sz="2400" b="1" dirty="0">
                <a:solidFill>
                  <a:srgbClr val="0000FF"/>
                </a:solidFill>
              </a:rPr>
              <a:t>利于学生分类管理因材施教的持续改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进</a:t>
            </a:r>
            <a:endParaRPr lang="en-US" altLang="zh-CN" sz="2400" b="1" dirty="0" smtClean="0">
              <a:solidFill>
                <a:srgbClr val="0000FF"/>
              </a:solidFill>
            </a:endParaRPr>
          </a:p>
          <a:p>
            <a:pPr>
              <a:buFontTx/>
              <a:buNone/>
              <a:defRPr/>
            </a:pPr>
            <a:r>
              <a:rPr lang="en-US" altLang="zh-CN" sz="2400" b="1" dirty="0" smtClean="0">
                <a:solidFill>
                  <a:srgbClr val="0000FF"/>
                </a:solidFill>
              </a:rPr>
              <a:t>                                                               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（</a:t>
            </a:r>
            <a:r>
              <a:rPr lang="zh-CN" altLang="en-US" sz="2400" b="1" dirty="0">
                <a:solidFill>
                  <a:srgbClr val="0000FF"/>
                </a:solidFill>
              </a:rPr>
              <a:t>罗蕊老师）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500166" y="5072074"/>
            <a:ext cx="7500990" cy="830997"/>
          </a:xfrm>
          <a:prstGeom prst="rect">
            <a:avLst/>
          </a:prstGeom>
          <a:solidFill>
            <a:srgbClr val="FFFF99"/>
          </a:solidFill>
          <a:ln w="19050">
            <a:solidFill>
              <a:srgbClr val="3A2BF9"/>
            </a:solidFill>
          </a:ln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 smtClean="0">
                <a:solidFill>
                  <a:srgbClr val="0000FF"/>
                </a:solidFill>
              </a:rPr>
              <a:t>          有</a:t>
            </a:r>
            <a:r>
              <a:rPr lang="zh-CN" altLang="en-US" sz="2400" b="1" dirty="0">
                <a:solidFill>
                  <a:srgbClr val="0000FF"/>
                </a:solidFill>
              </a:rPr>
              <a:t>利于学院教学管理工作的持续改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进</a:t>
            </a:r>
            <a:endParaRPr lang="en-US" altLang="zh-CN" sz="2400" b="1" dirty="0" smtClean="0">
              <a:solidFill>
                <a:srgbClr val="0000FF"/>
              </a:solidFill>
            </a:endParaRPr>
          </a:p>
          <a:p>
            <a:pPr>
              <a:buFontTx/>
              <a:buNone/>
              <a:defRPr/>
            </a:pPr>
            <a:r>
              <a:rPr lang="en-US" altLang="zh-CN" sz="2400" b="1" dirty="0" smtClean="0">
                <a:solidFill>
                  <a:srgbClr val="0000FF"/>
                </a:solidFill>
              </a:rPr>
              <a:t>                                                         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（</a:t>
            </a:r>
            <a:r>
              <a:rPr lang="zh-CN" altLang="en-US" sz="2400" b="1" dirty="0">
                <a:solidFill>
                  <a:srgbClr val="0000FF"/>
                </a:solidFill>
              </a:rPr>
              <a:t>孙立鹏副院长）</a:t>
            </a:r>
          </a:p>
        </p:txBody>
      </p:sp>
      <p:sp>
        <p:nvSpPr>
          <p:cNvPr id="29707" name="TextBox 21"/>
          <p:cNvSpPr txBox="1">
            <a:spLocks noChangeArrowheads="1"/>
          </p:cNvSpPr>
          <p:nvPr/>
        </p:nvSpPr>
        <p:spPr bwMode="auto">
          <a:xfrm>
            <a:off x="642910" y="2714620"/>
            <a:ext cx="500063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2800" b="1" dirty="0">
                <a:solidFill>
                  <a:srgbClr val="3A2BF9"/>
                </a:solidFill>
              </a:rPr>
              <a:t>最终目标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5" name="AutoShape 7"/>
          <p:cNvSpPr>
            <a:spLocks noChangeArrowheads="1"/>
          </p:cNvSpPr>
          <p:nvPr/>
        </p:nvSpPr>
        <p:spPr bwMode="gray">
          <a:xfrm>
            <a:off x="577850" y="6203950"/>
            <a:ext cx="8088313" cy="2571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>
                  <a:alpha val="0"/>
                </a:schemeClr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29699" name="Picture 10" descr="1"/>
          <p:cNvPicPr>
            <a:picLocks noChangeAspect="1" noChangeArrowheads="1"/>
          </p:cNvPicPr>
          <p:nvPr/>
        </p:nvPicPr>
        <p:blipFill>
          <a:blip r:embed="rId2" cstate="print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250825" y="5373688"/>
            <a:ext cx="1211263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Text Box 11"/>
          <p:cNvSpPr txBox="1">
            <a:spLocks noChangeArrowheads="1"/>
          </p:cNvSpPr>
          <p:nvPr/>
        </p:nvSpPr>
        <p:spPr bwMode="white">
          <a:xfrm>
            <a:off x="779463" y="5586413"/>
            <a:ext cx="582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rgbClr val="FFFFFF"/>
                </a:solidFill>
                <a:latin typeface="黑体" pitchFamily="2" charset="-122"/>
                <a:ea typeface="黑体" pitchFamily="2" charset="-122"/>
                <a:cs typeface="Arial" pitchFamily="34" charset="0"/>
              </a:rPr>
              <a:t>7</a:t>
            </a:r>
          </a:p>
        </p:txBody>
      </p:sp>
      <p:grpSp>
        <p:nvGrpSpPr>
          <p:cNvPr id="2" name="Group 48"/>
          <p:cNvGrpSpPr>
            <a:grpSpLocks/>
          </p:cNvGrpSpPr>
          <p:nvPr/>
        </p:nvGrpSpPr>
        <p:grpSpPr bwMode="auto">
          <a:xfrm>
            <a:off x="142875" y="1500188"/>
            <a:ext cx="8785225" cy="5357812"/>
            <a:chOff x="113" y="2523"/>
            <a:chExt cx="5489" cy="1134"/>
          </a:xfrm>
        </p:grpSpPr>
        <p:sp>
          <p:nvSpPr>
            <p:cNvPr id="63522" name="AutoShape 34"/>
            <p:cNvSpPr>
              <a:spLocks noChangeArrowheads="1"/>
            </p:cNvSpPr>
            <p:nvPr/>
          </p:nvSpPr>
          <p:spPr bwMode="gray">
            <a:xfrm>
              <a:off x="308" y="3127"/>
              <a:ext cx="5190" cy="19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9709" name="Text Box 36"/>
            <p:cNvSpPr txBox="1">
              <a:spLocks noChangeArrowheads="1"/>
            </p:cNvSpPr>
            <p:nvPr/>
          </p:nvSpPr>
          <p:spPr bwMode="white">
            <a:xfrm>
              <a:off x="113" y="2597"/>
              <a:ext cx="5489" cy="8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457200" indent="-457200" algn="ctr">
                <a:spcBef>
                  <a:spcPct val="50000"/>
                </a:spcBef>
                <a:buClr>
                  <a:schemeClr val="tx1"/>
                </a:buClr>
                <a:buFontTx/>
                <a:buNone/>
              </a:pPr>
              <a:endParaRPr lang="en-US" altLang="zh-CN">
                <a:solidFill>
                  <a:srgbClr val="FFFFFF"/>
                </a:solidFill>
              </a:endParaRPr>
            </a:p>
          </p:txBody>
        </p:sp>
        <p:pic>
          <p:nvPicPr>
            <p:cNvPr id="29710" name="Picture 37" descr="1"/>
            <p:cNvPicPr>
              <a:picLocks noChangeAspect="1" noChangeArrowheads="1"/>
            </p:cNvPicPr>
            <p:nvPr/>
          </p:nvPicPr>
          <p:blipFill>
            <a:blip r:embed="rId2" cstate="print">
              <a:lum bright="-6000" contrast="24000"/>
            </a:blip>
            <a:srcRect l="42606" t="64474" r="19473"/>
            <a:stretch>
              <a:fillRect/>
            </a:stretch>
          </p:blipFill>
          <p:spPr bwMode="auto">
            <a:xfrm>
              <a:off x="113" y="2523"/>
              <a:ext cx="767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711" name="Text Box 38"/>
            <p:cNvSpPr txBox="1">
              <a:spLocks noChangeArrowheads="1"/>
            </p:cNvSpPr>
            <p:nvPr/>
          </p:nvSpPr>
          <p:spPr bwMode="white">
            <a:xfrm>
              <a:off x="515" y="2684"/>
              <a:ext cx="369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endParaRPr lang="en-US" altLang="zh-CN" sz="2400">
                <a:solidFill>
                  <a:srgbClr val="FFFFFF"/>
                </a:solidFill>
                <a:latin typeface="黑体" pitchFamily="2" charset="-122"/>
                <a:ea typeface="黑体" pitchFamily="2" charset="-122"/>
                <a:cs typeface="Arial" pitchFamily="34" charset="0"/>
              </a:endParaRPr>
            </a:p>
          </p:txBody>
        </p:sp>
      </p:grpSp>
      <p:sp>
        <p:nvSpPr>
          <p:cNvPr id="29702" name="Rectangle 2"/>
          <p:cNvSpPr>
            <a:spLocks noGrp="1" noChangeArrowheads="1"/>
          </p:cNvSpPr>
          <p:nvPr>
            <p:ph type="title"/>
          </p:nvPr>
        </p:nvSpPr>
        <p:spPr>
          <a:xfrm>
            <a:off x="857224" y="142852"/>
            <a:ext cx="7115175" cy="868363"/>
          </a:xfrm>
        </p:spPr>
        <p:txBody>
          <a:bodyPr/>
          <a:lstStyle/>
          <a:p>
            <a:pPr eaLnBrk="1" hangingPunct="1"/>
            <a:r>
              <a:rPr lang="zh-CN" altLang="en-US" sz="3000" b="1" dirty="0" smtClean="0">
                <a:ea typeface="宋体" pitchFamily="2" charset="-122"/>
              </a:rPr>
              <a:t>五 利用学习产出（持续改进）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285852" y="1928802"/>
            <a:ext cx="7500990" cy="1569660"/>
          </a:xfrm>
          <a:prstGeom prst="rect">
            <a:avLst/>
          </a:prstGeom>
          <a:solidFill>
            <a:srgbClr val="92D050">
              <a:alpha val="42000"/>
            </a:srgb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</a:rPr>
              <a:t>       机电专业作为先行试点专业，在基科部、思政教研室、外语系等单位的大力协助下，共完成了</a:t>
            </a:r>
            <a:r>
              <a:rPr lang="en-US" altLang="zh-CN" sz="2400" b="1" dirty="0" smtClean="0">
                <a:solidFill>
                  <a:srgbClr val="0000FF"/>
                </a:solidFill>
              </a:rPr>
              <a:t>46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门课程的达成度评价，设计完成了课程大纲、达成度评价表等十余个参考模板。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18" name="流程图: 显示 17"/>
          <p:cNvSpPr/>
          <p:nvPr/>
        </p:nvSpPr>
        <p:spPr>
          <a:xfrm>
            <a:off x="2143108" y="4429132"/>
            <a:ext cx="6357982" cy="1500198"/>
          </a:xfrm>
          <a:prstGeom prst="flowChartDisplay">
            <a:avLst/>
          </a:prstGeom>
          <a:solidFill>
            <a:srgbClr val="92D050">
              <a:alpha val="4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3286116" y="4786322"/>
            <a:ext cx="4143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</a:rPr>
              <a:t>  工作思路、方法及经验介绍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214810" y="5429264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00FF"/>
                </a:solidFill>
              </a:rPr>
              <a:t>（雷丹、陈强老师）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4"/>
          <p:cNvSpPr txBox="1">
            <a:spLocks noChangeArrowheads="1"/>
          </p:cNvSpPr>
          <p:nvPr/>
        </p:nvSpPr>
        <p:spPr bwMode="auto">
          <a:xfrm>
            <a:off x="539750" y="2492375"/>
            <a:ext cx="621188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solidFill>
                  <a:srgbClr val="FFFF99"/>
                </a:solidFill>
                <a:latin typeface="+mn-ea"/>
                <a:ea typeface="+mn-ea"/>
              </a:rPr>
              <a:t>敬请批评指正！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43042" y="4357694"/>
            <a:ext cx="41434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0000FF"/>
                </a:solidFill>
                <a:latin typeface="+mn-ea"/>
                <a:ea typeface="+mn-ea"/>
              </a:rPr>
              <a:t>谢谢大家！</a:t>
            </a:r>
            <a:endParaRPr lang="zh-CN" altLang="en-US" sz="54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7166"/>
            <a:ext cx="4113338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0" name="Group 61"/>
          <p:cNvGrpSpPr>
            <a:grpSpLocks/>
          </p:cNvGrpSpPr>
          <p:nvPr/>
        </p:nvGrpSpPr>
        <p:grpSpPr bwMode="auto">
          <a:xfrm>
            <a:off x="1428750" y="1766888"/>
            <a:ext cx="6383338" cy="868362"/>
            <a:chOff x="0" y="0"/>
            <a:chExt cx="2976" cy="432"/>
          </a:xfrm>
        </p:grpSpPr>
        <p:sp>
          <p:nvSpPr>
            <p:cNvPr id="6" name="AutoShape 62"/>
            <p:cNvSpPr>
              <a:spLocks noChangeArrowheads="1"/>
            </p:cNvSpPr>
            <p:nvPr/>
          </p:nvSpPr>
          <p:spPr bwMode="auto">
            <a:xfrm>
              <a:off x="240" y="75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5E5C9"/>
                </a:gs>
                <a:gs pos="100000">
                  <a:schemeClr val="accent2"/>
                </a:gs>
              </a:gsLst>
              <a:lin ang="0" scaled="1"/>
            </a:gra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Arial" panose="020B0604020202020204" pitchFamily="34" charset="0"/>
                <a:ea typeface="+mn-ea"/>
              </a:endParaRPr>
            </a:p>
          </p:txBody>
        </p:sp>
        <p:sp>
          <p:nvSpPr>
            <p:cNvPr id="7" name="AutoShape 63"/>
            <p:cNvSpPr>
              <a:spLocks noChangeArrowheads="1"/>
            </p:cNvSpPr>
            <p:nvPr/>
          </p:nvSpPr>
          <p:spPr bwMode="auto">
            <a:xfrm>
              <a:off x="0" y="0"/>
              <a:ext cx="432" cy="432"/>
            </a:xfrm>
            <a:prstGeom prst="diamond">
              <a:avLst/>
            </a:prstGeom>
            <a:solidFill>
              <a:schemeClr val="accent2"/>
            </a:solidFill>
            <a:ln w="25400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Arial" panose="020B0604020202020204" pitchFamily="34" charset="0"/>
                <a:ea typeface="+mn-ea"/>
              </a:endParaRPr>
            </a:p>
          </p:txBody>
        </p:sp>
        <p:sp>
          <p:nvSpPr>
            <p:cNvPr id="43033" name="Text Box 65"/>
            <p:cNvSpPr txBox="1">
              <a:spLocks noChangeArrowheads="1"/>
            </p:cNvSpPr>
            <p:nvPr/>
          </p:nvSpPr>
          <p:spPr bwMode="auto">
            <a:xfrm>
              <a:off x="106" y="62"/>
              <a:ext cx="205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</a:rPr>
                <a:t>1</a:t>
              </a:r>
            </a:p>
          </p:txBody>
        </p:sp>
      </p:grpSp>
      <p:grpSp>
        <p:nvGrpSpPr>
          <p:cNvPr id="43011" name="Group 66"/>
          <p:cNvGrpSpPr>
            <a:grpSpLocks/>
          </p:cNvGrpSpPr>
          <p:nvPr/>
        </p:nvGrpSpPr>
        <p:grpSpPr bwMode="auto">
          <a:xfrm>
            <a:off x="1428750" y="2881313"/>
            <a:ext cx="6383338" cy="869950"/>
            <a:chOff x="0" y="0"/>
            <a:chExt cx="2976" cy="432"/>
          </a:xfrm>
        </p:grpSpPr>
        <p:sp>
          <p:nvSpPr>
            <p:cNvPr id="11" name="AutoShape 67"/>
            <p:cNvSpPr>
              <a:spLocks noChangeArrowheads="1"/>
            </p:cNvSpPr>
            <p:nvPr/>
          </p:nvSpPr>
          <p:spPr bwMode="auto">
            <a:xfrm>
              <a:off x="240" y="75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D0DEEE"/>
                </a:gs>
                <a:gs pos="100000">
                  <a:schemeClr val="accent1"/>
                </a:gs>
              </a:gsLst>
              <a:lin ang="0" scaled="1"/>
            </a:gra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Arial" panose="020B0604020202020204" pitchFamily="34" charset="0"/>
                <a:ea typeface="+mn-ea"/>
              </a:endParaRPr>
            </a:p>
          </p:txBody>
        </p:sp>
        <p:sp>
          <p:nvSpPr>
            <p:cNvPr id="12" name="AutoShape 68"/>
            <p:cNvSpPr>
              <a:spLocks noChangeArrowheads="1"/>
            </p:cNvSpPr>
            <p:nvPr/>
          </p:nvSpPr>
          <p:spPr bwMode="auto">
            <a:xfrm>
              <a:off x="0" y="0"/>
              <a:ext cx="432" cy="432"/>
            </a:xfrm>
            <a:prstGeom prst="diamond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Arial" panose="020B0604020202020204" pitchFamily="34" charset="0"/>
                <a:ea typeface="+mn-ea"/>
              </a:endParaRPr>
            </a:p>
          </p:txBody>
        </p:sp>
        <p:sp>
          <p:nvSpPr>
            <p:cNvPr id="43029" name="Text Box 70"/>
            <p:cNvSpPr txBox="1">
              <a:spLocks noChangeArrowheads="1"/>
            </p:cNvSpPr>
            <p:nvPr/>
          </p:nvSpPr>
          <p:spPr bwMode="auto">
            <a:xfrm>
              <a:off x="106" y="62"/>
              <a:ext cx="205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43012" name="Group 71"/>
          <p:cNvGrpSpPr>
            <a:grpSpLocks/>
          </p:cNvGrpSpPr>
          <p:nvPr/>
        </p:nvGrpSpPr>
        <p:grpSpPr bwMode="auto">
          <a:xfrm>
            <a:off x="1500188" y="4000500"/>
            <a:ext cx="6311900" cy="868363"/>
            <a:chOff x="0" y="0"/>
            <a:chExt cx="2976" cy="432"/>
          </a:xfrm>
        </p:grpSpPr>
        <p:sp>
          <p:nvSpPr>
            <p:cNvPr id="16" name="AutoShape 72"/>
            <p:cNvSpPr>
              <a:spLocks noChangeArrowheads="1"/>
            </p:cNvSpPr>
            <p:nvPr/>
          </p:nvSpPr>
          <p:spPr bwMode="auto">
            <a:xfrm>
              <a:off x="240" y="75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E9CECB"/>
                </a:gs>
                <a:gs pos="100000">
                  <a:schemeClr val="tx2"/>
                </a:gs>
              </a:gsLst>
              <a:lin ang="0" scaled="1"/>
            </a:gra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Arial" panose="020B0604020202020204" pitchFamily="34" charset="0"/>
                <a:ea typeface="+mn-ea"/>
              </a:endParaRPr>
            </a:p>
          </p:txBody>
        </p:sp>
        <p:sp>
          <p:nvSpPr>
            <p:cNvPr id="17" name="AutoShape 73"/>
            <p:cNvSpPr>
              <a:spLocks noChangeArrowheads="1"/>
            </p:cNvSpPr>
            <p:nvPr/>
          </p:nvSpPr>
          <p:spPr bwMode="auto">
            <a:xfrm>
              <a:off x="0" y="0"/>
              <a:ext cx="432" cy="432"/>
            </a:xfrm>
            <a:prstGeom prst="diamond">
              <a:avLst/>
            </a:prstGeom>
            <a:solidFill>
              <a:srgbClr val="C00000"/>
            </a:solidFill>
            <a:ln w="25400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Arial" panose="020B0604020202020204" pitchFamily="34" charset="0"/>
                <a:ea typeface="+mn-ea"/>
              </a:endParaRPr>
            </a:p>
          </p:txBody>
        </p:sp>
        <p:sp>
          <p:nvSpPr>
            <p:cNvPr id="43024" name="Text Box 74"/>
            <p:cNvSpPr txBox="1">
              <a:spLocks noChangeArrowheads="1"/>
            </p:cNvSpPr>
            <p:nvPr/>
          </p:nvSpPr>
          <p:spPr bwMode="auto">
            <a:xfrm>
              <a:off x="384" y="97"/>
              <a:ext cx="2551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endParaRPr lang="zh-CN" altLang="en-US" sz="2400" b="1">
                <a:latin typeface="Verdana" pitchFamily="34" charset="0"/>
              </a:endParaRPr>
            </a:p>
          </p:txBody>
        </p:sp>
        <p:sp>
          <p:nvSpPr>
            <p:cNvPr id="43025" name="Text Box 75"/>
            <p:cNvSpPr txBox="1">
              <a:spLocks noChangeArrowheads="1"/>
            </p:cNvSpPr>
            <p:nvPr/>
          </p:nvSpPr>
          <p:spPr bwMode="auto">
            <a:xfrm>
              <a:off x="106" y="62"/>
              <a:ext cx="205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</a:rPr>
                <a:t>3</a:t>
              </a:r>
            </a:p>
          </p:txBody>
        </p:sp>
      </p:grpSp>
      <p:sp>
        <p:nvSpPr>
          <p:cNvPr id="43013" name="Text Box 65"/>
          <p:cNvSpPr txBox="1">
            <a:spLocks noChangeArrowheads="1"/>
          </p:cNvSpPr>
          <p:nvPr/>
        </p:nvSpPr>
        <p:spPr bwMode="auto">
          <a:xfrm>
            <a:off x="1831975" y="5741988"/>
            <a:ext cx="412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320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43014" name="矩形 23"/>
          <p:cNvSpPr>
            <a:spLocks noChangeArrowheads="1"/>
          </p:cNvSpPr>
          <p:nvPr/>
        </p:nvSpPr>
        <p:spPr bwMode="auto">
          <a:xfrm>
            <a:off x="2571736" y="3143248"/>
            <a:ext cx="500064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Calibri" pitchFamily="34" charset="0"/>
              </a:rPr>
              <a:t> </a:t>
            </a:r>
            <a:r>
              <a:rPr lang="zh-CN" altLang="en-US" sz="2400" b="1" dirty="0" smtClean="0">
                <a:latin typeface="Calibri" pitchFamily="34" charset="0"/>
              </a:rPr>
              <a:t>                 实现学生学习产出</a:t>
            </a:r>
            <a:endParaRPr lang="zh-CN" altLang="en-US" sz="2400" b="1" dirty="0">
              <a:latin typeface="Calibri" pitchFamily="34" charset="0"/>
            </a:endParaRPr>
          </a:p>
        </p:txBody>
      </p:sp>
      <p:pic>
        <p:nvPicPr>
          <p:cNvPr id="4301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538" y="123825"/>
            <a:ext cx="30099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3016" name="Group 71"/>
          <p:cNvGrpSpPr>
            <a:grpSpLocks/>
          </p:cNvGrpSpPr>
          <p:nvPr/>
        </p:nvGrpSpPr>
        <p:grpSpPr bwMode="auto">
          <a:xfrm>
            <a:off x="1476375" y="5229225"/>
            <a:ext cx="6335713" cy="868363"/>
            <a:chOff x="0" y="0"/>
            <a:chExt cx="2976" cy="432"/>
          </a:xfrm>
        </p:grpSpPr>
        <p:sp>
          <p:nvSpPr>
            <p:cNvPr id="24" name="AutoShape 72"/>
            <p:cNvSpPr>
              <a:spLocks noChangeArrowheads="1"/>
            </p:cNvSpPr>
            <p:nvPr/>
          </p:nvSpPr>
          <p:spPr bwMode="auto">
            <a:xfrm>
              <a:off x="240" y="75"/>
              <a:ext cx="2736" cy="288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E9CECB"/>
                </a:gs>
                <a:gs pos="100000">
                  <a:schemeClr val="tx2"/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Arial" panose="020B0604020202020204" pitchFamily="34" charset="0"/>
                <a:ea typeface="+mn-ea"/>
              </a:endParaRPr>
            </a:p>
          </p:txBody>
        </p:sp>
        <p:sp>
          <p:nvSpPr>
            <p:cNvPr id="25" name="AutoShape 73"/>
            <p:cNvSpPr>
              <a:spLocks noChangeArrowheads="1"/>
            </p:cNvSpPr>
            <p:nvPr/>
          </p:nvSpPr>
          <p:spPr bwMode="auto">
            <a:xfrm>
              <a:off x="0" y="0"/>
              <a:ext cx="432" cy="432"/>
            </a:xfrm>
            <a:prstGeom prst="diamond">
              <a:avLst/>
            </a:prstGeom>
            <a:solidFill>
              <a:srgbClr val="00B0F0"/>
            </a:solidFill>
            <a:ln w="25400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Arial" panose="020B0604020202020204" pitchFamily="34" charset="0"/>
                <a:ea typeface="+mn-ea"/>
              </a:endParaRPr>
            </a:p>
          </p:txBody>
        </p:sp>
        <p:sp>
          <p:nvSpPr>
            <p:cNvPr id="43020" name="Text Box 74"/>
            <p:cNvSpPr txBox="1">
              <a:spLocks noChangeArrowheads="1"/>
            </p:cNvSpPr>
            <p:nvPr/>
          </p:nvSpPr>
          <p:spPr bwMode="auto">
            <a:xfrm>
              <a:off x="384" y="97"/>
              <a:ext cx="2551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endParaRPr lang="zh-CN" altLang="en-US" sz="2400" b="1">
                <a:latin typeface="Verdana" pitchFamily="34" charset="0"/>
              </a:endParaRPr>
            </a:p>
          </p:txBody>
        </p:sp>
        <p:sp>
          <p:nvSpPr>
            <p:cNvPr id="43021" name="Text Box 75"/>
            <p:cNvSpPr txBox="1">
              <a:spLocks noChangeArrowheads="1"/>
            </p:cNvSpPr>
            <p:nvPr/>
          </p:nvSpPr>
          <p:spPr bwMode="auto">
            <a:xfrm>
              <a:off x="106" y="62"/>
              <a:ext cx="205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</a:rPr>
                <a:t>4</a:t>
              </a:r>
            </a:p>
          </p:txBody>
        </p:sp>
      </p:grpSp>
      <p:sp>
        <p:nvSpPr>
          <p:cNvPr id="43017" name="矩形 23"/>
          <p:cNvSpPr>
            <a:spLocks noChangeArrowheads="1"/>
          </p:cNvSpPr>
          <p:nvPr/>
        </p:nvSpPr>
        <p:spPr bwMode="auto">
          <a:xfrm>
            <a:off x="3357554" y="5429264"/>
            <a:ext cx="314220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latin typeface="Calibri" pitchFamily="34" charset="0"/>
              </a:rPr>
              <a:t>      </a:t>
            </a:r>
            <a:r>
              <a:rPr lang="zh-CN" altLang="en-US" sz="2400" b="1" dirty="0" smtClean="0">
                <a:latin typeface="Calibri" pitchFamily="34" charset="0"/>
              </a:rPr>
              <a:t> 使用学生学习产出</a:t>
            </a:r>
            <a:endParaRPr lang="zh-CN" altLang="en-US" sz="2400" b="1" dirty="0">
              <a:latin typeface="Calibri" pitchFamily="34" charset="0"/>
            </a:endParaRPr>
          </a:p>
        </p:txBody>
      </p:sp>
      <p:sp>
        <p:nvSpPr>
          <p:cNvPr id="26" name="Text Box 69"/>
          <p:cNvSpPr txBox="1">
            <a:spLocks noChangeArrowheads="1"/>
          </p:cNvSpPr>
          <p:nvPr/>
        </p:nvSpPr>
        <p:spPr bwMode="auto">
          <a:xfrm>
            <a:off x="2214546" y="2000240"/>
            <a:ext cx="5128549" cy="461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Verdana" pitchFamily="34" charset="0"/>
              </a:rPr>
              <a:t>   </a:t>
            </a:r>
            <a:r>
              <a:rPr lang="zh-CN" altLang="en-US" sz="2400" b="1" dirty="0" smtClean="0">
                <a:latin typeface="Verdana" pitchFamily="34" charset="0"/>
              </a:rPr>
              <a:t>            定义学生学习产出</a:t>
            </a:r>
            <a:endParaRPr lang="zh-CN" altLang="en-US" sz="2400" b="1" dirty="0">
              <a:latin typeface="Verdana" pitchFamily="34" charset="0"/>
            </a:endParaRPr>
          </a:p>
        </p:txBody>
      </p:sp>
      <p:sp>
        <p:nvSpPr>
          <p:cNvPr id="27" name="Text Box 69"/>
          <p:cNvSpPr txBox="1">
            <a:spLocks noChangeArrowheads="1"/>
          </p:cNvSpPr>
          <p:nvPr/>
        </p:nvSpPr>
        <p:spPr bwMode="auto">
          <a:xfrm>
            <a:off x="2214546" y="4286256"/>
            <a:ext cx="5128549" cy="461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Verdana" pitchFamily="34" charset="0"/>
              </a:rPr>
              <a:t>   </a:t>
            </a:r>
            <a:r>
              <a:rPr lang="zh-CN" altLang="en-US" sz="2400" b="1" dirty="0" smtClean="0">
                <a:latin typeface="Verdana" pitchFamily="34" charset="0"/>
              </a:rPr>
              <a:t>            考核学生学习产出</a:t>
            </a:r>
            <a:endParaRPr lang="zh-CN" altLang="en-US" sz="2400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142852"/>
            <a:ext cx="7358114" cy="868363"/>
          </a:xfrm>
        </p:spPr>
        <p:txBody>
          <a:bodyPr/>
          <a:lstStyle/>
          <a:p>
            <a:pPr eaLnBrk="1" hangingPunct="1"/>
            <a:r>
              <a:rPr lang="zh-CN" altLang="en-US" sz="3000" b="1" dirty="0" smtClean="0">
                <a:ea typeface="宋体" pitchFamily="2" charset="-122"/>
              </a:rPr>
              <a:t>一  定义学习产出（毕业要求）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1472" y="2928934"/>
            <a:ext cx="7858180" cy="2790572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349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b="1" dirty="0"/>
              <a:t>    </a:t>
            </a:r>
            <a:r>
              <a:rPr lang="zh-CN" altLang="zh-CN" sz="2400" b="1" dirty="0"/>
              <a:t>本专业现执行的</a:t>
            </a:r>
            <a:r>
              <a:rPr lang="zh-CN" altLang="zh-CN" sz="2400" b="1" dirty="0">
                <a:solidFill>
                  <a:srgbClr val="FF0000"/>
                </a:solidFill>
              </a:rPr>
              <a:t>培养目标</a:t>
            </a:r>
            <a:r>
              <a:rPr lang="zh-CN" altLang="zh-CN" sz="2400" b="1" dirty="0"/>
              <a:t>：培养满足现代制造业发展需</a:t>
            </a:r>
            <a:r>
              <a:rPr lang="zh-CN" altLang="zh-CN" sz="2400" b="1" dirty="0" smtClean="0"/>
              <a:t>要</a:t>
            </a:r>
            <a:r>
              <a:rPr lang="zh-CN" altLang="en-US" sz="2400" b="1" dirty="0" smtClean="0"/>
              <a:t>的</a:t>
            </a:r>
            <a:r>
              <a:rPr lang="zh-CN" altLang="zh-CN" sz="2400" b="1" dirty="0" smtClean="0"/>
              <a:t>具</a:t>
            </a:r>
            <a:r>
              <a:rPr lang="zh-CN" altLang="zh-CN" sz="2400" b="1" dirty="0"/>
              <a:t>备良好的</a:t>
            </a:r>
            <a:r>
              <a:rPr lang="zh-CN" altLang="zh-CN" sz="2400" b="1" dirty="0">
                <a:solidFill>
                  <a:srgbClr val="3A2BF9"/>
                </a:solidFill>
              </a:rPr>
              <a:t>人文社会科学素养</a:t>
            </a:r>
            <a:r>
              <a:rPr lang="zh-CN" altLang="zh-CN" sz="2400" b="1" dirty="0"/>
              <a:t>和可持续发展潜力，掌握坚实的</a:t>
            </a:r>
            <a:r>
              <a:rPr lang="zh-CN" altLang="zh-CN" sz="2400" b="1" dirty="0">
                <a:solidFill>
                  <a:srgbClr val="3A2BF9"/>
                </a:solidFill>
              </a:rPr>
              <a:t>数学、外语、物理与计算机应用基础知识</a:t>
            </a:r>
            <a:r>
              <a:rPr lang="zh-CN" altLang="zh-CN" sz="2400" b="1" dirty="0"/>
              <a:t>，具</a:t>
            </a:r>
            <a:r>
              <a:rPr lang="zh-CN" altLang="zh-CN" sz="2400" b="1" dirty="0" smtClean="0"/>
              <a:t>有</a:t>
            </a:r>
            <a:r>
              <a:rPr lang="zh-CN" altLang="en-US" sz="2400" b="1" dirty="0" smtClean="0"/>
              <a:t>一定</a:t>
            </a:r>
            <a:r>
              <a:rPr lang="zh-CN" altLang="zh-CN" sz="2400" b="1" dirty="0" smtClean="0"/>
              <a:t>的</a:t>
            </a:r>
            <a:r>
              <a:rPr lang="zh-CN" altLang="en-US" sz="2400" b="1" dirty="0">
                <a:solidFill>
                  <a:srgbClr val="3A2BF9"/>
                </a:solidFill>
              </a:rPr>
              <a:t>专业</a:t>
            </a:r>
            <a:r>
              <a:rPr lang="zh-CN" altLang="zh-CN" sz="2400" b="1" dirty="0">
                <a:solidFill>
                  <a:srgbClr val="3A2BF9"/>
                </a:solidFill>
              </a:rPr>
              <a:t>知识与技能</a:t>
            </a:r>
            <a:r>
              <a:rPr lang="zh-CN" altLang="zh-CN" sz="2400" b="1" dirty="0"/>
              <a:t>、工程</a:t>
            </a:r>
            <a:r>
              <a:rPr lang="zh-CN" altLang="zh-CN" sz="2400" b="1" dirty="0">
                <a:solidFill>
                  <a:srgbClr val="3A2BF9"/>
                </a:solidFill>
              </a:rPr>
              <a:t>实践能</a:t>
            </a:r>
            <a:r>
              <a:rPr lang="zh-CN" altLang="zh-CN" sz="2400" b="1" dirty="0" smtClean="0">
                <a:solidFill>
                  <a:srgbClr val="3A2BF9"/>
                </a:solidFill>
              </a:rPr>
              <a:t>力</a:t>
            </a:r>
            <a:r>
              <a:rPr lang="zh-CN" altLang="en-US" sz="2400" b="1" dirty="0" smtClean="0">
                <a:solidFill>
                  <a:srgbClr val="3A2BF9"/>
                </a:solidFill>
              </a:rPr>
              <a:t>和</a:t>
            </a:r>
            <a:r>
              <a:rPr lang="zh-CN" altLang="en-US" sz="2400" b="1" dirty="0" smtClean="0"/>
              <a:t>良好的</a:t>
            </a:r>
            <a:r>
              <a:rPr lang="zh-CN" altLang="zh-CN" sz="2400" b="1" dirty="0" smtClean="0">
                <a:solidFill>
                  <a:srgbClr val="3A2BF9"/>
                </a:solidFill>
              </a:rPr>
              <a:t>团</a:t>
            </a:r>
            <a:r>
              <a:rPr lang="zh-CN" altLang="zh-CN" sz="2400" b="1" dirty="0">
                <a:solidFill>
                  <a:srgbClr val="3A2BF9"/>
                </a:solidFill>
              </a:rPr>
              <a:t>队合</a:t>
            </a:r>
            <a:r>
              <a:rPr lang="zh-CN" altLang="zh-CN" sz="2400" b="1" dirty="0" smtClean="0">
                <a:solidFill>
                  <a:srgbClr val="3A2BF9"/>
                </a:solidFill>
              </a:rPr>
              <a:t>作</a:t>
            </a:r>
            <a:r>
              <a:rPr lang="zh-CN" altLang="en-US" sz="2400" b="1" dirty="0" smtClean="0">
                <a:solidFill>
                  <a:srgbClr val="3A2BF9"/>
                </a:solidFill>
              </a:rPr>
              <a:t>精神</a:t>
            </a:r>
            <a:r>
              <a:rPr lang="zh-CN" altLang="zh-CN" sz="2400" b="1" dirty="0" smtClean="0"/>
              <a:t>的</a:t>
            </a:r>
            <a:r>
              <a:rPr lang="zh-CN" altLang="zh-CN" sz="2400" b="1" dirty="0">
                <a:solidFill>
                  <a:srgbClr val="3A2BF9"/>
                </a:solidFill>
              </a:rPr>
              <a:t>应用型本科技术人才</a:t>
            </a:r>
            <a:r>
              <a:rPr lang="zh-CN" altLang="zh-CN" sz="2400" b="1" dirty="0"/>
              <a:t>。</a:t>
            </a:r>
            <a:endParaRPr lang="zh-CN" altLang="en-US" sz="2400" b="1" dirty="0"/>
          </a:p>
        </p:txBody>
      </p:sp>
      <p:sp>
        <p:nvSpPr>
          <p:cNvPr id="6148" name="TextBox 5"/>
          <p:cNvSpPr txBox="1">
            <a:spLocks noChangeArrowheads="1"/>
          </p:cNvSpPr>
          <p:nvPr/>
        </p:nvSpPr>
        <p:spPr bwMode="auto">
          <a:xfrm>
            <a:off x="357158" y="1428736"/>
            <a:ext cx="807249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24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定义宗旨</a:t>
            </a:r>
            <a:r>
              <a:rPr lang="zh-CN" altLang="en-US" sz="2400" dirty="0">
                <a:solidFill>
                  <a:srgbClr val="FF0000"/>
                </a:solidFill>
              </a:rPr>
              <a:t>：</a:t>
            </a:r>
            <a:r>
              <a:rPr lang="zh-CN" altLang="en-US" sz="2400" b="1" dirty="0"/>
              <a:t>围绕专业的培养目标，凝练学生毕业时应获</a:t>
            </a:r>
            <a:r>
              <a:rPr lang="zh-CN" altLang="en-US" sz="2400" b="1" dirty="0" smtClean="0"/>
              <a:t>得</a:t>
            </a:r>
            <a:endParaRPr lang="en-US" altLang="zh-CN" sz="2400" b="1" dirty="0" smtClean="0"/>
          </a:p>
          <a:p>
            <a:pPr>
              <a:buFontTx/>
              <a:buNone/>
            </a:pPr>
            <a:r>
              <a:rPr lang="en-US" altLang="zh-CN" sz="2400" b="1" dirty="0"/>
              <a:t> </a:t>
            </a:r>
            <a:r>
              <a:rPr lang="en-US" altLang="zh-CN" sz="2400" b="1" dirty="0" smtClean="0"/>
              <a:t>                 </a:t>
            </a:r>
            <a:r>
              <a:rPr lang="zh-CN" altLang="en-US" sz="2400" b="1" dirty="0" smtClean="0"/>
              <a:t>的</a:t>
            </a:r>
            <a:r>
              <a:rPr lang="zh-CN" altLang="en-US" sz="2400" b="1" dirty="0"/>
              <a:t>能力</a:t>
            </a:r>
            <a:r>
              <a:rPr lang="zh-CN" altLang="en-US" b="1" dirty="0"/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142852"/>
            <a:ext cx="7858149" cy="868362"/>
          </a:xfrm>
        </p:spPr>
        <p:txBody>
          <a:bodyPr/>
          <a:lstStyle/>
          <a:p>
            <a:pPr eaLnBrk="1" hangingPunct="1"/>
            <a:r>
              <a:rPr lang="zh-CN" altLang="en-US" sz="3000" b="1" dirty="0" smtClean="0">
                <a:ea typeface="宋体" pitchFamily="2" charset="-122"/>
              </a:rPr>
              <a:t>一  定义学习产出（毕业要求）</a:t>
            </a:r>
            <a:endParaRPr lang="zh-CN" altLang="en-US" sz="3000" b="1" dirty="0" smtClean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172" name="TextBox 32"/>
          <p:cNvSpPr txBox="1">
            <a:spLocks noChangeArrowheads="1"/>
          </p:cNvSpPr>
          <p:nvPr/>
        </p:nvSpPr>
        <p:spPr bwMode="auto">
          <a:xfrm>
            <a:off x="214282" y="1142984"/>
            <a:ext cx="550072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000" b="1" dirty="0" smtClean="0"/>
              <a:t>1.1 </a:t>
            </a:r>
            <a:r>
              <a:rPr lang="en-US" altLang="zh-CN" sz="2000" b="1" dirty="0"/>
              <a:t>2015</a:t>
            </a:r>
            <a:r>
              <a:rPr lang="zh-CN" altLang="en-US" sz="2000" b="1" dirty="0" smtClean="0"/>
              <a:t>版工程类专</a:t>
            </a:r>
            <a:r>
              <a:rPr lang="zh-CN" altLang="en-US" sz="2000" b="1" dirty="0"/>
              <a:t>业认证的毕业要求标准</a:t>
            </a:r>
          </a:p>
        </p:txBody>
      </p:sp>
      <p:pic>
        <p:nvPicPr>
          <p:cNvPr id="2" name="Picture 1" descr="C:\Documents and Settings\Administrator\My Documents\Tencent Files\18924151\Image\C2C\HEC4_FHTN)M]]T2N}FG3I8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643050"/>
            <a:ext cx="8735596" cy="471490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Box 32"/>
          <p:cNvSpPr txBox="1">
            <a:spLocks noChangeArrowheads="1"/>
          </p:cNvSpPr>
          <p:nvPr/>
        </p:nvSpPr>
        <p:spPr bwMode="auto">
          <a:xfrm>
            <a:off x="142844" y="1142984"/>
            <a:ext cx="578643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 dirty="0" smtClean="0"/>
              <a:t>1.2 </a:t>
            </a:r>
            <a:r>
              <a:rPr lang="zh-CN" altLang="en-US" sz="2000" b="1" dirty="0"/>
              <a:t>机械电子工程专业的毕业要求标准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142852"/>
            <a:ext cx="7858149" cy="868362"/>
          </a:xfrm>
        </p:spPr>
        <p:txBody>
          <a:bodyPr/>
          <a:lstStyle/>
          <a:p>
            <a:pPr eaLnBrk="1" hangingPunct="1"/>
            <a:r>
              <a:rPr lang="zh-CN" altLang="en-US" sz="3000" b="1" dirty="0" smtClean="0">
                <a:ea typeface="宋体" pitchFamily="2" charset="-122"/>
              </a:rPr>
              <a:t>一  定义学习产出（毕业要求）</a:t>
            </a:r>
            <a:endParaRPr lang="zh-CN" altLang="en-US" sz="3000" b="1" dirty="0" smtClean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" name="AutoShape 1" descr="C:\Documents and Settings\Administrator\My Documents\Tencent Files\18924151\Image\C2C\OWO7J4EJ5G8@HD4ZYHU49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194" name="AutoShape 2" descr="C:\Documents and Settings\Administrator\My Documents\Tencent Files\18924151\Image\C2C\OWO7J4EJ5G8@HD4ZYHU49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195" name="AutoShape 3" descr="C:\Documents and Settings\Administrator\My Documents\Tencent Files\18924151\Image\C2C\OWO7J4EJ5G8@HD4ZYHU49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196" name="AutoShape 4" descr="C:\Documents and Settings\Administrator\My Documents\Tencent Files\18924151\Image\C2C\OWO7J4EJ5G8@HD4ZYHU49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197" name="AutoShape 5" descr="C:\Documents and Settings\Administrator\My Documents\Tencent Files\18924151\Image\C2C\OWO7J4EJ5G8@HD4ZYHU49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" name="图片 9" descr="OWO7J4EJ%35G8@HD4ZYHU4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571612"/>
            <a:ext cx="8667750" cy="49149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5" name="AutoShape 7"/>
          <p:cNvSpPr>
            <a:spLocks noChangeArrowheads="1"/>
          </p:cNvSpPr>
          <p:nvPr/>
        </p:nvSpPr>
        <p:spPr bwMode="gray">
          <a:xfrm>
            <a:off x="577850" y="6203950"/>
            <a:ext cx="8088313" cy="2571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>
                  <a:alpha val="0"/>
                </a:schemeClr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9219" name="Picture 10" descr="1"/>
          <p:cNvPicPr>
            <a:picLocks noChangeAspect="1" noChangeArrowheads="1"/>
          </p:cNvPicPr>
          <p:nvPr/>
        </p:nvPicPr>
        <p:blipFill>
          <a:blip r:embed="rId2" cstate="print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250825" y="5373688"/>
            <a:ext cx="1211263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Text Box 11"/>
          <p:cNvSpPr txBox="1">
            <a:spLocks noChangeArrowheads="1"/>
          </p:cNvSpPr>
          <p:nvPr/>
        </p:nvSpPr>
        <p:spPr bwMode="white">
          <a:xfrm>
            <a:off x="779463" y="5586413"/>
            <a:ext cx="582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rgbClr val="FFFFFF"/>
                </a:solidFill>
                <a:latin typeface="黑体" pitchFamily="2" charset="-122"/>
                <a:ea typeface="黑体" pitchFamily="2" charset="-122"/>
                <a:cs typeface="Arial" pitchFamily="34" charset="0"/>
              </a:rPr>
              <a:t>7</a:t>
            </a:r>
          </a:p>
        </p:txBody>
      </p:sp>
      <p:grpSp>
        <p:nvGrpSpPr>
          <p:cNvPr id="2" name="Group 48"/>
          <p:cNvGrpSpPr>
            <a:grpSpLocks/>
          </p:cNvGrpSpPr>
          <p:nvPr/>
        </p:nvGrpSpPr>
        <p:grpSpPr bwMode="auto">
          <a:xfrm>
            <a:off x="0" y="1500188"/>
            <a:ext cx="9144000" cy="5357812"/>
            <a:chOff x="113" y="2523"/>
            <a:chExt cx="5489" cy="1134"/>
          </a:xfrm>
        </p:grpSpPr>
        <p:grpSp>
          <p:nvGrpSpPr>
            <p:cNvPr id="3" name="Group 33"/>
            <p:cNvGrpSpPr>
              <a:grpSpLocks/>
            </p:cNvGrpSpPr>
            <p:nvPr/>
          </p:nvGrpSpPr>
          <p:grpSpPr bwMode="auto">
            <a:xfrm>
              <a:off x="308" y="2593"/>
              <a:ext cx="5201" cy="727"/>
              <a:chOff x="744" y="1407"/>
              <a:chExt cx="3988" cy="444"/>
            </a:xfrm>
          </p:grpSpPr>
          <p:sp>
            <p:nvSpPr>
              <p:cNvPr id="63522" name="AutoShape 34"/>
              <p:cNvSpPr>
                <a:spLocks noChangeArrowheads="1"/>
              </p:cNvSpPr>
              <p:nvPr/>
            </p:nvSpPr>
            <p:spPr bwMode="gray">
              <a:xfrm>
                <a:off x="744" y="1733"/>
                <a:ext cx="3987" cy="11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3523" name="AutoShape 35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7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63524" name="Text Box 36"/>
            <p:cNvSpPr txBox="1">
              <a:spLocks noChangeArrowheads="1"/>
            </p:cNvSpPr>
            <p:nvPr/>
          </p:nvSpPr>
          <p:spPr bwMode="white">
            <a:xfrm>
              <a:off x="113" y="2597"/>
              <a:ext cx="5489" cy="100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indent="304800" eaLnBrk="0" hangingPunct="0">
                <a:spcBef>
                  <a:spcPct val="0"/>
                </a:spcBef>
                <a:buFontTx/>
                <a:buNone/>
                <a:defRPr/>
              </a:pPr>
              <a:r>
                <a:rPr lang="zh-CN" altLang="en-US" sz="1400" b="1" dirty="0" smtClean="0" bmk="_Toc438907507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楷体"/>
                </a:rPr>
                <a:t>（</a:t>
              </a:r>
              <a:r>
                <a:rPr lang="en-US" altLang="zh-CN" sz="1400" b="1" dirty="0" smtClean="0" bmk="_Toc438907507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楷体"/>
                </a:rPr>
                <a:t>1</a:t>
              </a:r>
              <a:r>
                <a:rPr lang="zh-CN" altLang="en-US" sz="1400" b="1" dirty="0" smtClean="0" bmk="_Toc438907507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楷体"/>
                </a:rPr>
                <a:t>）数</a:t>
              </a:r>
              <a:r>
                <a:rPr lang="zh-CN" altLang="en-US" sz="1400" b="1" dirty="0" bmk="_Toc438907507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楷体"/>
                </a:rPr>
                <a:t>学和自然科学</a:t>
              </a:r>
              <a:r>
                <a:rPr lang="zh-CN" altLang="en-US" sz="1400" b="1" dirty="0" smtClean="0" bmk="_Toc438907507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楷体"/>
                </a:rPr>
                <a:t>基础、</a:t>
              </a:r>
              <a:r>
                <a:rPr lang="zh-CN" altLang="en-US" sz="1400" b="1" dirty="0" bmk="_Toc438907507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楷体"/>
                </a:rPr>
                <a:t>工程基础与专业知识：</a:t>
              </a:r>
              <a:r>
                <a:rPr lang="zh-CN" altLang="en-US" sz="1400" b="1" dirty="0" bmk="_Toc438907507">
                  <a:latin typeface="Times New Roman" pitchFamily="18" charset="0"/>
                  <a:ea typeface="宋体" pitchFamily="2" charset="-122"/>
                  <a:cs typeface="楷体"/>
                </a:rPr>
                <a:t>能够系统运用数学、物理等自然科学基础、工程基础和专业知识解决复杂机械工程问题。</a:t>
              </a:r>
              <a:endParaRPr lang="zh-CN" altLang="en-US" sz="1400" b="1" dirty="0" bmk="_Toc438907507"/>
            </a:p>
            <a:p>
              <a:pPr indent="304800" eaLnBrk="0" hangingPunct="0">
                <a:spcBef>
                  <a:spcPct val="0"/>
                </a:spcBef>
                <a:buFontTx/>
                <a:buNone/>
                <a:defRPr/>
              </a:pPr>
              <a:r>
                <a:rPr lang="zh-CN" altLang="en-US" sz="1400" b="1" dirty="0" bmk="_Toc438907507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楷体"/>
                </a:rPr>
                <a:t>（</a:t>
              </a:r>
              <a:r>
                <a:rPr lang="en-US" altLang="zh-CN" sz="1400" b="1" dirty="0" bmk="_Toc438907507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楷体"/>
                </a:rPr>
                <a:t>2</a:t>
              </a:r>
              <a:r>
                <a:rPr lang="zh-CN" altLang="en-US" sz="1400" b="1" dirty="0" bmk="_Toc438907507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楷体"/>
                </a:rPr>
                <a:t>）工程经济与管理：</a:t>
              </a:r>
              <a:r>
                <a:rPr lang="zh-CN" altLang="en-US" sz="1400" b="1" dirty="0" bmk="_Toc438907507">
                  <a:latin typeface="Times New Roman" pitchFamily="18" charset="0"/>
                  <a:ea typeface="宋体" pitchFamily="2" charset="-122"/>
                  <a:cs typeface="楷体"/>
                </a:rPr>
                <a:t>掌握一定的经济与管理知识，并能将经济管理方法用于解决复杂机械工程问题</a:t>
              </a:r>
              <a:endParaRPr lang="zh-CN" altLang="en-US" sz="1400" b="1" dirty="0" bmk="_Toc438907507"/>
            </a:p>
            <a:p>
              <a:pPr indent="304800" eaLnBrk="0" hangingPunct="0">
                <a:spcBef>
                  <a:spcPct val="0"/>
                </a:spcBef>
                <a:buFontTx/>
                <a:buNone/>
                <a:defRPr/>
              </a:pPr>
              <a:r>
                <a:rPr lang="zh-CN" altLang="en-US" sz="1400" b="1" dirty="0" bmk="_Toc438907507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楷体"/>
                </a:rPr>
                <a:t>（</a:t>
              </a:r>
              <a:r>
                <a:rPr lang="en-US" altLang="zh-CN" sz="1400" b="1" dirty="0" bmk="_Toc438907507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楷体"/>
                </a:rPr>
                <a:t>3</a:t>
              </a:r>
              <a:r>
                <a:rPr lang="zh-CN" altLang="en-US" sz="1400" b="1" dirty="0" bmk="_Toc438907507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楷体"/>
                </a:rPr>
                <a:t>）工程问题分析与表达：</a:t>
              </a:r>
              <a:r>
                <a:rPr lang="zh-CN" altLang="en-US" sz="1400" b="1" dirty="0" bmk="_Toc438907507">
                  <a:latin typeface="Times New Roman" pitchFamily="18" charset="0"/>
                  <a:ea typeface="宋体" pitchFamily="2" charset="-122"/>
                  <a:cs typeface="楷体"/>
                </a:rPr>
                <a:t>具备文献检索、应用基础理论和专业知识对复杂机械工程问题进行系统分析、表达与论证的能力。</a:t>
              </a:r>
              <a:endParaRPr lang="zh-CN" altLang="en-US" sz="1400" b="1" dirty="0" bmk="_Toc438907507"/>
            </a:p>
            <a:p>
              <a:pPr indent="304800" eaLnBrk="0" hangingPunct="0">
                <a:spcBef>
                  <a:spcPct val="0"/>
                </a:spcBef>
                <a:buFontTx/>
                <a:buNone/>
                <a:defRPr/>
              </a:pPr>
              <a:r>
                <a:rPr lang="zh-CN" altLang="en-US" sz="1400" b="1" dirty="0" bmk="_Toc438907507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楷体"/>
                </a:rPr>
                <a:t>（</a:t>
              </a:r>
              <a:r>
                <a:rPr lang="en-US" altLang="zh-CN" sz="1400" b="1" dirty="0" bmk="_Toc438907507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楷体"/>
                </a:rPr>
                <a:t>4</a:t>
              </a:r>
              <a:r>
                <a:rPr lang="zh-CN" altLang="en-US" sz="1400" b="1" dirty="0" bmk="_Toc438907507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楷体"/>
                </a:rPr>
                <a:t>）工程设计与开发：</a:t>
              </a:r>
              <a:r>
                <a:rPr lang="zh-CN" altLang="en-US" sz="1400" b="1" dirty="0" bmk="_Toc438907507">
                  <a:latin typeface="Times New Roman" pitchFamily="18" charset="0"/>
                  <a:ea typeface="宋体" pitchFamily="2" charset="-122"/>
                  <a:cs typeface="楷体"/>
                </a:rPr>
                <a:t>能够综合运用机械工程专业知识，针对复杂机械工程问题，设计满足特定需求的机械系统，具有方案设计、零部件设计和制造工艺的能力，在设计开发中能够体现创新意识</a:t>
              </a:r>
              <a:r>
                <a:rPr lang="en-US" altLang="zh-CN" sz="1400" b="1" dirty="0" bmk="_Toc438907507"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,</a:t>
              </a:r>
              <a:r>
                <a:rPr lang="zh-CN" altLang="en-US" sz="1400" b="1" dirty="0" bmk="_Toc438907507">
                  <a:latin typeface="Times New Roman" pitchFamily="18" charset="0"/>
                  <a:ea typeface="宋体" pitchFamily="2" charset="-122"/>
                  <a:cs typeface="楷体"/>
                </a:rPr>
                <a:t>并考虑社会、健康、安全、法律、文化及环境等因素的影响。</a:t>
              </a:r>
              <a:endParaRPr lang="zh-CN" altLang="en-US" sz="1400" b="1" dirty="0" bmk="_Toc438907507"/>
            </a:p>
            <a:p>
              <a:pPr indent="304800" eaLnBrk="0" hangingPunct="0">
                <a:spcBef>
                  <a:spcPct val="0"/>
                </a:spcBef>
                <a:buFontTx/>
                <a:buNone/>
                <a:defRPr/>
              </a:pPr>
              <a:r>
                <a:rPr lang="zh-CN" altLang="en-US" sz="1400" b="1" dirty="0" bmk="_Toc438907507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楷体"/>
                </a:rPr>
                <a:t>（</a:t>
              </a:r>
              <a:r>
                <a:rPr lang="en-US" altLang="zh-CN" sz="1400" b="1" dirty="0" bmk="_Toc438907507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楷体"/>
                </a:rPr>
                <a:t>5</a:t>
              </a:r>
              <a:r>
                <a:rPr lang="zh-CN" altLang="en-US" sz="1400" b="1" dirty="0" bmk="_Toc438907507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楷体"/>
                </a:rPr>
                <a:t>）实验设计与分析：</a:t>
              </a:r>
              <a:r>
                <a:rPr lang="zh-CN" altLang="en-US" sz="1400" b="1" dirty="0" bmk="_Toc438907507">
                  <a:latin typeface="Times New Roman" pitchFamily="18" charset="0"/>
                  <a:ea typeface="宋体" pitchFamily="2" charset="-122"/>
                  <a:cs typeface="楷体"/>
                </a:rPr>
                <a:t>针对复杂机械工程系统问题，具备实验设计、方案实施、数据分析与处理能力。</a:t>
              </a:r>
              <a:endParaRPr lang="zh-CN" altLang="en-US" sz="1400" b="1" dirty="0" bmk="_Toc438907507"/>
            </a:p>
            <a:p>
              <a:pPr indent="304800" eaLnBrk="0" hangingPunct="0">
                <a:spcBef>
                  <a:spcPct val="0"/>
                </a:spcBef>
                <a:buFontTx/>
                <a:buNone/>
                <a:defRPr/>
              </a:pPr>
              <a:r>
                <a:rPr lang="zh-CN" altLang="en-US" sz="1400" b="1" dirty="0" bmk="_Toc438907507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楷体"/>
                </a:rPr>
                <a:t>（</a:t>
              </a:r>
              <a:r>
                <a:rPr lang="en-US" altLang="zh-CN" sz="1400" b="1" dirty="0" bmk="_Toc438907507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楷体"/>
                </a:rPr>
                <a:t>6</a:t>
              </a:r>
              <a:r>
                <a:rPr lang="zh-CN" altLang="en-US" sz="1400" b="1" dirty="0" bmk="_Toc438907507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楷体"/>
                </a:rPr>
                <a:t>）现代工程方法与手段应用：</a:t>
              </a:r>
              <a:r>
                <a:rPr lang="zh-CN" altLang="en-US" sz="1400" b="1" dirty="0" bmk="_Toc438907507">
                  <a:latin typeface="Times New Roman" pitchFamily="18" charset="0"/>
                  <a:ea typeface="宋体" pitchFamily="2" charset="-122"/>
                  <a:cs typeface="楷体"/>
                </a:rPr>
                <a:t>使用现代设计、测试、制造和仿真分析等软硬件工具，解决复杂机械工程系统问题，并理解其局限性。</a:t>
              </a:r>
              <a:endParaRPr lang="zh-CN" altLang="en-US" sz="1400" b="1" dirty="0" bmk="_Toc438907507"/>
            </a:p>
            <a:p>
              <a:pPr indent="304800" eaLnBrk="0" hangingPunct="0">
                <a:spcBef>
                  <a:spcPct val="0"/>
                </a:spcBef>
                <a:buFontTx/>
                <a:buNone/>
                <a:defRPr/>
              </a:pPr>
              <a:r>
                <a:rPr lang="zh-CN" altLang="en-US" sz="1400" b="1" dirty="0" bmk="_Toc438907507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楷体"/>
                </a:rPr>
                <a:t>（</a:t>
              </a:r>
              <a:r>
                <a:rPr lang="en-US" altLang="zh-CN" sz="1400" b="1" dirty="0" bmk="_Toc438907507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楷体"/>
                </a:rPr>
                <a:t>7</a:t>
              </a:r>
              <a:r>
                <a:rPr lang="zh-CN" altLang="en-US" sz="1400" b="1" dirty="0" bmk="_Toc438907507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楷体"/>
                </a:rPr>
                <a:t>）团队合作与协调：</a:t>
              </a:r>
              <a:r>
                <a:rPr lang="zh-CN" altLang="en-US" sz="1400" b="1" dirty="0" bmk="_Toc438907507">
                  <a:latin typeface="Times New Roman" pitchFamily="18" charset="0"/>
                  <a:ea typeface="宋体" pitchFamily="2" charset="-122"/>
                  <a:cs typeface="楷体"/>
                </a:rPr>
                <a:t>具备良好的团队合作意识和协调能力，能够在合作过程中根据需要承担相应的责任。</a:t>
              </a:r>
              <a:endParaRPr lang="zh-CN" altLang="en-US" sz="1400" b="1" dirty="0" bmk="_Toc438907507"/>
            </a:p>
            <a:p>
              <a:pPr indent="304800" eaLnBrk="0" hangingPunct="0">
                <a:spcBef>
                  <a:spcPct val="0"/>
                </a:spcBef>
                <a:buFontTx/>
                <a:buNone/>
                <a:defRPr/>
              </a:pPr>
              <a:r>
                <a:rPr lang="zh-CN" altLang="en-US" sz="1400" b="1" dirty="0" bmk="_Toc438907507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楷体"/>
                </a:rPr>
                <a:t>（</a:t>
              </a:r>
              <a:r>
                <a:rPr lang="en-US" altLang="zh-CN" sz="1400" b="1" dirty="0" bmk="_Toc438907507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楷体"/>
                </a:rPr>
                <a:t>8</a:t>
              </a:r>
              <a:r>
                <a:rPr lang="zh-CN" altLang="en-US" sz="1400" b="1" dirty="0" bmk="_Toc438907507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楷体"/>
                </a:rPr>
                <a:t>）交流与表达：</a:t>
              </a:r>
              <a:r>
                <a:rPr lang="zh-CN" altLang="en-US" sz="1400" b="1" dirty="0" bmk="_Toc438907507">
                  <a:latin typeface="Times New Roman" pitchFamily="18" charset="0"/>
                  <a:ea typeface="宋体" pitchFamily="2" charset="-122"/>
                  <a:cs typeface="楷体"/>
                </a:rPr>
                <a:t>能够结合机械工程问题，进行书面与口头的表达与交流，并具有一定的国际视野。</a:t>
              </a:r>
              <a:endParaRPr lang="zh-CN" altLang="en-US" sz="1400" b="1" dirty="0" bmk="_Toc438907507"/>
            </a:p>
            <a:p>
              <a:pPr indent="304800" eaLnBrk="0" hangingPunct="0">
                <a:spcBef>
                  <a:spcPct val="0"/>
                </a:spcBef>
                <a:buFontTx/>
                <a:buNone/>
                <a:defRPr/>
              </a:pPr>
              <a:r>
                <a:rPr lang="zh-CN" altLang="en-US" sz="1400" b="1" dirty="0" bmk="_Toc438907507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楷体"/>
                </a:rPr>
                <a:t>（</a:t>
              </a:r>
              <a:r>
                <a:rPr lang="en-US" altLang="zh-CN" sz="1400" b="1" dirty="0" bmk="_Toc438907507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楷体"/>
                </a:rPr>
                <a:t>9</a:t>
              </a:r>
              <a:r>
                <a:rPr lang="zh-CN" altLang="en-US" sz="1400" b="1" dirty="0" bmk="_Toc438907507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楷体"/>
                </a:rPr>
                <a:t>）自主学习和终身学习：</a:t>
              </a:r>
              <a:r>
                <a:rPr lang="zh-CN" altLang="en-US" sz="1400" b="1" dirty="0" bmk="_Toc438907507">
                  <a:latin typeface="Times New Roman" pitchFamily="18" charset="0"/>
                  <a:ea typeface="宋体" pitchFamily="2" charset="-122"/>
                  <a:cs typeface="楷体"/>
                </a:rPr>
                <a:t>具有信息获取、知识更新、终身学习的能力。</a:t>
              </a:r>
              <a:endParaRPr lang="zh-CN" altLang="en-US" sz="1400" b="1" dirty="0" bmk="_Toc438907507"/>
            </a:p>
            <a:p>
              <a:pPr indent="304800" eaLnBrk="0" hangingPunct="0">
                <a:spcBef>
                  <a:spcPct val="0"/>
                </a:spcBef>
                <a:buFontTx/>
                <a:buNone/>
                <a:defRPr/>
              </a:pPr>
              <a:r>
                <a:rPr lang="zh-CN" altLang="en-US" sz="1400" b="1" dirty="0" bmk="_Toc438907507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楷体"/>
                </a:rPr>
                <a:t>（</a:t>
              </a:r>
              <a:r>
                <a:rPr lang="en-US" altLang="zh-CN" sz="1400" b="1" dirty="0" bmk="_Toc438907507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楷体"/>
                </a:rPr>
                <a:t>10</a:t>
              </a:r>
              <a:r>
                <a:rPr lang="zh-CN" altLang="en-US" sz="1400" b="1" dirty="0" bmk="_Toc438907507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楷体"/>
                </a:rPr>
                <a:t>）工程职业道德：</a:t>
              </a:r>
              <a:r>
                <a:rPr lang="zh-CN" altLang="en-US" sz="1400" b="1" dirty="0" bmk="_Toc438907507">
                  <a:latin typeface="Times New Roman" pitchFamily="18" charset="0"/>
                  <a:ea typeface="宋体" pitchFamily="2" charset="-122"/>
                  <a:cs typeface="楷体"/>
                </a:rPr>
                <a:t>了解法律法规、职业规范和机械工程相关的技术标准，理解工程对社会的影响，具备工程职业道德，履行社会责任。</a:t>
              </a:r>
              <a:endParaRPr lang="zh-CN" altLang="en-US" sz="1400" b="1" dirty="0" bmk="_Toc438907507"/>
            </a:p>
            <a:p>
              <a:pPr indent="304800" eaLnBrk="0" hangingPunct="0">
                <a:spcBef>
                  <a:spcPct val="0"/>
                </a:spcBef>
                <a:buFontTx/>
                <a:buNone/>
                <a:defRPr/>
              </a:pPr>
              <a:r>
                <a:rPr lang="zh-CN" altLang="en-US" sz="1400" b="1" dirty="0" bmk="_Toc438907507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楷体"/>
                </a:rPr>
                <a:t>（</a:t>
              </a:r>
              <a:r>
                <a:rPr lang="en-US" altLang="zh-CN" sz="1400" b="1" dirty="0" bmk="_Toc438907507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楷体"/>
                </a:rPr>
                <a:t>11</a:t>
              </a:r>
              <a:r>
                <a:rPr lang="zh-CN" altLang="en-US" sz="1400" b="1" dirty="0" bmk="_Toc438907507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楷体"/>
                </a:rPr>
                <a:t>）人文素养及工程观：</a:t>
              </a:r>
              <a:r>
                <a:rPr lang="zh-CN" altLang="en-US" sz="1400" b="1" dirty="0" bmk="_Toc438907507">
                  <a:latin typeface="Times New Roman" pitchFamily="18" charset="0"/>
                  <a:ea typeface="宋体" pitchFamily="2" charset="-122"/>
                  <a:cs typeface="楷体"/>
                </a:rPr>
                <a:t>具备正确的人生观、价值观和良好的人文素养；在解决机械工程问题时能够基于工程背景就其对社会、健康、安全等方面的影响进行评价。</a:t>
              </a:r>
              <a:endParaRPr lang="zh-CN" altLang="en-US" sz="1400" b="1" dirty="0" bmk="_Toc438907507"/>
            </a:p>
            <a:p>
              <a:pPr indent="304800" eaLnBrk="0" hangingPunct="0">
                <a:spcBef>
                  <a:spcPct val="0"/>
                </a:spcBef>
                <a:buFontTx/>
                <a:buNone/>
                <a:defRPr/>
              </a:pPr>
              <a:r>
                <a:rPr lang="zh-CN" altLang="en-US" sz="1400" b="1" dirty="0" bmk="_Toc438907507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楷体"/>
                </a:rPr>
                <a:t>（</a:t>
              </a:r>
              <a:r>
                <a:rPr lang="en-US" altLang="zh-CN" sz="1400" b="1" dirty="0" bmk="_Toc438907507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楷体"/>
                </a:rPr>
                <a:t>12</a:t>
              </a:r>
              <a:r>
                <a:rPr lang="zh-CN" altLang="en-US" sz="1400" b="1" dirty="0" bmk="_Toc438907507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楷体"/>
                </a:rPr>
                <a:t>）环保与可持续发展意识：</a:t>
              </a:r>
              <a:r>
                <a:rPr lang="zh-CN" altLang="en-US" sz="1400" b="1" dirty="0" bmk="_Toc438907507">
                  <a:latin typeface="Times New Roman" pitchFamily="18" charset="0"/>
                  <a:ea typeface="宋体" pitchFamily="2" charset="-122"/>
                  <a:cs typeface="楷体"/>
                </a:rPr>
                <a:t>在解决机械工程问题时具有环境保护意识，并考虑可持续发展因素。</a:t>
              </a:r>
              <a:endParaRPr lang="zh-CN" altLang="en-US" sz="1400" b="1" dirty="0">
                <a:solidFill>
                  <a:schemeClr val="tx1"/>
                </a:solidFill>
                <a:latin typeface="Arial" pitchFamily="34" charset="0"/>
              </a:endParaRPr>
            </a:p>
            <a:p>
              <a:pPr marL="457200" indent="-457200" algn="ctr">
                <a:spcBef>
                  <a:spcPct val="50000"/>
                </a:spcBef>
                <a:buClr>
                  <a:schemeClr val="tx1"/>
                </a:buClr>
                <a:buFontTx/>
                <a:buNone/>
                <a:defRPr/>
              </a:pPr>
              <a:endParaRPr lang="en-US" altLang="zh-CN" dirty="0">
                <a:solidFill>
                  <a:srgbClr val="FFFFFF"/>
                </a:solidFill>
              </a:endParaRPr>
            </a:p>
          </p:txBody>
        </p:sp>
        <p:pic>
          <p:nvPicPr>
            <p:cNvPr id="9226" name="Picture 37" descr="1"/>
            <p:cNvPicPr>
              <a:picLocks noChangeAspect="1" noChangeArrowheads="1"/>
            </p:cNvPicPr>
            <p:nvPr/>
          </p:nvPicPr>
          <p:blipFill>
            <a:blip r:embed="rId2" cstate="print">
              <a:lum bright="-6000" contrast="24000"/>
            </a:blip>
            <a:srcRect l="42606" t="64474" r="19473"/>
            <a:stretch>
              <a:fillRect/>
            </a:stretch>
          </p:blipFill>
          <p:spPr bwMode="auto">
            <a:xfrm>
              <a:off x="113" y="2523"/>
              <a:ext cx="767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27" name="Text Box 38"/>
            <p:cNvSpPr txBox="1">
              <a:spLocks noChangeArrowheads="1"/>
            </p:cNvSpPr>
            <p:nvPr/>
          </p:nvSpPr>
          <p:spPr bwMode="white">
            <a:xfrm>
              <a:off x="515" y="2684"/>
              <a:ext cx="369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endParaRPr lang="en-US" altLang="zh-CN" sz="2400">
                <a:solidFill>
                  <a:srgbClr val="FFFFFF"/>
                </a:solidFill>
                <a:latin typeface="黑体" pitchFamily="2" charset="-122"/>
                <a:ea typeface="黑体" pitchFamily="2" charset="-122"/>
                <a:cs typeface="Arial" pitchFamily="34" charset="0"/>
              </a:endParaRPr>
            </a:p>
          </p:txBody>
        </p:sp>
      </p:grpSp>
      <p:sp>
        <p:nvSpPr>
          <p:cNvPr id="9223" name="TextBox 43"/>
          <p:cNvSpPr txBox="1">
            <a:spLocks noChangeArrowheads="1"/>
          </p:cNvSpPr>
          <p:nvPr/>
        </p:nvSpPr>
        <p:spPr bwMode="auto">
          <a:xfrm>
            <a:off x="142875" y="1214438"/>
            <a:ext cx="6572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smtClean="0"/>
              <a:t>1.2.1 </a:t>
            </a:r>
            <a:r>
              <a:rPr lang="zh-CN" altLang="en-US" sz="2400" b="1" dirty="0"/>
              <a:t>机械电子工程专业的毕业要求标准解读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57158" y="2643182"/>
            <a:ext cx="8358246" cy="1938992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34925" cmpd="thickThin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（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5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）实验设计与分析：</a:t>
            </a:r>
            <a:r>
              <a:rPr lang="zh-CN" altLang="en-US" sz="4000" b="1" dirty="0" smtClean="0"/>
              <a:t>针对复杂机械工程系统问题</a:t>
            </a:r>
            <a:r>
              <a:rPr lang="en-US" altLang="zh-CN" sz="4000" b="1" dirty="0" smtClean="0"/>
              <a:t>,</a:t>
            </a:r>
            <a:r>
              <a:rPr lang="zh-CN" altLang="en-US" sz="4000" b="1" dirty="0" smtClean="0"/>
              <a:t>具备实验设计、方案实施、数据分析与处理能力。</a:t>
            </a:r>
            <a:endParaRPr lang="zh-CN" altLang="en-US" sz="4000" b="1" dirty="0"/>
          </a:p>
        </p:txBody>
      </p:sp>
      <p:sp>
        <p:nvSpPr>
          <p:cNvPr id="16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142852"/>
            <a:ext cx="7858149" cy="868362"/>
          </a:xfrm>
        </p:spPr>
        <p:txBody>
          <a:bodyPr/>
          <a:lstStyle/>
          <a:p>
            <a:pPr eaLnBrk="1" hangingPunct="1"/>
            <a:r>
              <a:rPr lang="zh-CN" altLang="en-US" sz="3000" b="1" dirty="0" smtClean="0">
                <a:ea typeface="宋体" pitchFamily="2" charset="-122"/>
              </a:rPr>
              <a:t>一  定义学习产出（毕业要求）</a:t>
            </a:r>
            <a:endParaRPr lang="zh-CN" altLang="en-US" sz="3000" b="1" dirty="0" smtClean="0">
              <a:solidFill>
                <a:srgbClr val="FF0000"/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5" name="AutoShape 7"/>
          <p:cNvSpPr>
            <a:spLocks noChangeArrowheads="1"/>
          </p:cNvSpPr>
          <p:nvPr/>
        </p:nvSpPr>
        <p:spPr bwMode="gray">
          <a:xfrm>
            <a:off x="577850" y="6203950"/>
            <a:ext cx="8088313" cy="2571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>
                  <a:alpha val="0"/>
                </a:schemeClr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10243" name="Picture 10" descr="1"/>
          <p:cNvPicPr>
            <a:picLocks noChangeAspect="1" noChangeArrowheads="1"/>
          </p:cNvPicPr>
          <p:nvPr/>
        </p:nvPicPr>
        <p:blipFill>
          <a:blip r:embed="rId2" cstate="print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250825" y="5373688"/>
            <a:ext cx="1211263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 Box 11"/>
          <p:cNvSpPr txBox="1">
            <a:spLocks noChangeArrowheads="1"/>
          </p:cNvSpPr>
          <p:nvPr/>
        </p:nvSpPr>
        <p:spPr bwMode="white">
          <a:xfrm>
            <a:off x="779463" y="5586413"/>
            <a:ext cx="582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rgbClr val="FFFFFF"/>
                </a:solidFill>
                <a:latin typeface="黑体" pitchFamily="2" charset="-122"/>
                <a:ea typeface="黑体" pitchFamily="2" charset="-122"/>
                <a:cs typeface="Arial" pitchFamily="34" charset="0"/>
              </a:rPr>
              <a:t>7</a:t>
            </a:r>
          </a:p>
        </p:txBody>
      </p:sp>
      <p:grpSp>
        <p:nvGrpSpPr>
          <p:cNvPr id="2" name="Group 48"/>
          <p:cNvGrpSpPr>
            <a:grpSpLocks/>
          </p:cNvGrpSpPr>
          <p:nvPr/>
        </p:nvGrpSpPr>
        <p:grpSpPr bwMode="auto">
          <a:xfrm>
            <a:off x="142875" y="1500188"/>
            <a:ext cx="8785225" cy="5357812"/>
            <a:chOff x="113" y="2523"/>
            <a:chExt cx="5489" cy="1134"/>
          </a:xfrm>
        </p:grpSpPr>
        <p:sp>
          <p:nvSpPr>
            <p:cNvPr id="63522" name="AutoShape 34"/>
            <p:cNvSpPr>
              <a:spLocks noChangeArrowheads="1"/>
            </p:cNvSpPr>
            <p:nvPr/>
          </p:nvSpPr>
          <p:spPr bwMode="gray">
            <a:xfrm>
              <a:off x="308" y="3127"/>
              <a:ext cx="5190" cy="19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250" name="Text Box 36"/>
            <p:cNvSpPr txBox="1">
              <a:spLocks noChangeArrowheads="1"/>
            </p:cNvSpPr>
            <p:nvPr/>
          </p:nvSpPr>
          <p:spPr bwMode="white">
            <a:xfrm>
              <a:off x="113" y="2597"/>
              <a:ext cx="5489" cy="8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457200" indent="-457200" algn="ctr">
                <a:spcBef>
                  <a:spcPct val="50000"/>
                </a:spcBef>
                <a:buClr>
                  <a:schemeClr val="tx1"/>
                </a:buClr>
                <a:buFontTx/>
                <a:buNone/>
              </a:pPr>
              <a:endParaRPr lang="en-US" altLang="zh-CN">
                <a:solidFill>
                  <a:srgbClr val="FFFFFF"/>
                </a:solidFill>
              </a:endParaRPr>
            </a:p>
          </p:txBody>
        </p:sp>
        <p:pic>
          <p:nvPicPr>
            <p:cNvPr id="10251" name="Picture 37" descr="1"/>
            <p:cNvPicPr>
              <a:picLocks noChangeAspect="1" noChangeArrowheads="1"/>
            </p:cNvPicPr>
            <p:nvPr/>
          </p:nvPicPr>
          <p:blipFill>
            <a:blip r:embed="rId2" cstate="print">
              <a:lum bright="-6000" contrast="24000"/>
            </a:blip>
            <a:srcRect l="42606" t="64474" r="19473"/>
            <a:stretch>
              <a:fillRect/>
            </a:stretch>
          </p:blipFill>
          <p:spPr bwMode="auto">
            <a:xfrm>
              <a:off x="113" y="2523"/>
              <a:ext cx="767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52" name="Text Box 38"/>
            <p:cNvSpPr txBox="1">
              <a:spLocks noChangeArrowheads="1"/>
            </p:cNvSpPr>
            <p:nvPr/>
          </p:nvSpPr>
          <p:spPr bwMode="white">
            <a:xfrm>
              <a:off x="515" y="2684"/>
              <a:ext cx="369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endParaRPr lang="en-US" altLang="zh-CN" sz="2400">
                <a:solidFill>
                  <a:srgbClr val="FFFFFF"/>
                </a:solidFill>
                <a:latin typeface="黑体" pitchFamily="2" charset="-122"/>
                <a:ea typeface="黑体" pitchFamily="2" charset="-122"/>
                <a:cs typeface="Arial" pitchFamily="34" charset="0"/>
              </a:endParaRPr>
            </a:p>
          </p:txBody>
        </p:sp>
      </p:grpSp>
      <p:sp>
        <p:nvSpPr>
          <p:cNvPr id="10247" name="TextBox 43"/>
          <p:cNvSpPr txBox="1">
            <a:spLocks noChangeArrowheads="1"/>
          </p:cNvSpPr>
          <p:nvPr/>
        </p:nvSpPr>
        <p:spPr bwMode="auto">
          <a:xfrm>
            <a:off x="0" y="1071546"/>
            <a:ext cx="82867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 dirty="0" smtClean="0"/>
              <a:t>1.2.2</a:t>
            </a:r>
            <a:r>
              <a:rPr lang="zh-CN" altLang="en-US" sz="2000" b="1" dirty="0"/>
              <a:t>机械电子工程专业毕业要求与工程认证要求对应矩阵</a:t>
            </a:r>
          </a:p>
        </p:txBody>
      </p:sp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142852"/>
            <a:ext cx="7858149" cy="868362"/>
          </a:xfrm>
        </p:spPr>
        <p:txBody>
          <a:bodyPr/>
          <a:lstStyle/>
          <a:p>
            <a:pPr eaLnBrk="1" hangingPunct="1"/>
            <a:r>
              <a:rPr lang="zh-CN" altLang="en-US" sz="3000" b="1" dirty="0" smtClean="0">
                <a:ea typeface="宋体" pitchFamily="2" charset="-122"/>
              </a:rPr>
              <a:t>一  定义学习产出（毕业要求）</a:t>
            </a:r>
            <a:endParaRPr lang="zh-CN" altLang="en-US" sz="3000" b="1" dirty="0" smtClean="0">
              <a:solidFill>
                <a:srgbClr val="FF0000"/>
              </a:solidFill>
              <a:ea typeface="宋体" pitchFamily="2" charset="-122"/>
            </a:endParaRPr>
          </a:p>
        </p:txBody>
      </p:sp>
      <p:pic>
        <p:nvPicPr>
          <p:cNvPr id="134145" name="Picture 1" descr="C:\Documents and Settings\Administrator\Application Data\Tencent\Users\18924151\QQ\WinTemp\RichOle\OEXM{HMQ%PK$}7NUYG1JW4Q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414349"/>
            <a:ext cx="8072494" cy="5443651"/>
          </a:xfrm>
          <a:prstGeom prst="rect">
            <a:avLst/>
          </a:prstGeom>
          <a:solidFill>
            <a:srgbClr val="FFFFFF"/>
          </a:solidFill>
          <a:ln w="19050">
            <a:solidFill>
              <a:srgbClr val="FF0000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5" name="AutoShape 7"/>
          <p:cNvSpPr>
            <a:spLocks noChangeArrowheads="1"/>
          </p:cNvSpPr>
          <p:nvPr/>
        </p:nvSpPr>
        <p:spPr bwMode="gray">
          <a:xfrm>
            <a:off x="577850" y="6203950"/>
            <a:ext cx="8088313" cy="2571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>
                  <a:alpha val="0"/>
                </a:schemeClr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11267" name="Picture 10" descr="1"/>
          <p:cNvPicPr>
            <a:picLocks noChangeAspect="1" noChangeArrowheads="1"/>
          </p:cNvPicPr>
          <p:nvPr/>
        </p:nvPicPr>
        <p:blipFill>
          <a:blip r:embed="rId2" cstate="print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250825" y="5373688"/>
            <a:ext cx="1211263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 Box 11"/>
          <p:cNvSpPr txBox="1">
            <a:spLocks noChangeArrowheads="1"/>
          </p:cNvSpPr>
          <p:nvPr/>
        </p:nvSpPr>
        <p:spPr bwMode="white">
          <a:xfrm>
            <a:off x="779463" y="5586413"/>
            <a:ext cx="582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rgbClr val="FFFFFF"/>
                </a:solidFill>
                <a:latin typeface="黑体" pitchFamily="2" charset="-122"/>
                <a:ea typeface="黑体" pitchFamily="2" charset="-122"/>
                <a:cs typeface="Arial" pitchFamily="34" charset="0"/>
              </a:rPr>
              <a:t>7</a:t>
            </a:r>
          </a:p>
        </p:txBody>
      </p:sp>
      <p:grpSp>
        <p:nvGrpSpPr>
          <p:cNvPr id="2" name="Group 48"/>
          <p:cNvGrpSpPr>
            <a:grpSpLocks/>
          </p:cNvGrpSpPr>
          <p:nvPr/>
        </p:nvGrpSpPr>
        <p:grpSpPr bwMode="auto">
          <a:xfrm>
            <a:off x="142875" y="1500188"/>
            <a:ext cx="8785225" cy="5357812"/>
            <a:chOff x="113" y="2523"/>
            <a:chExt cx="5489" cy="1134"/>
          </a:xfrm>
        </p:grpSpPr>
        <p:sp>
          <p:nvSpPr>
            <p:cNvPr id="63522" name="AutoShape 34"/>
            <p:cNvSpPr>
              <a:spLocks noChangeArrowheads="1"/>
            </p:cNvSpPr>
            <p:nvPr/>
          </p:nvSpPr>
          <p:spPr bwMode="gray">
            <a:xfrm>
              <a:off x="308" y="3127"/>
              <a:ext cx="5190" cy="19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275" name="Text Box 36"/>
            <p:cNvSpPr txBox="1">
              <a:spLocks noChangeArrowheads="1"/>
            </p:cNvSpPr>
            <p:nvPr/>
          </p:nvSpPr>
          <p:spPr bwMode="white">
            <a:xfrm>
              <a:off x="113" y="2597"/>
              <a:ext cx="5489" cy="8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457200" indent="-457200" algn="ctr">
                <a:spcBef>
                  <a:spcPct val="50000"/>
                </a:spcBef>
                <a:buClr>
                  <a:schemeClr val="tx1"/>
                </a:buClr>
                <a:buFontTx/>
                <a:buNone/>
              </a:pPr>
              <a:endParaRPr lang="en-US" altLang="zh-CN">
                <a:solidFill>
                  <a:srgbClr val="FFFFFF"/>
                </a:solidFill>
              </a:endParaRPr>
            </a:p>
          </p:txBody>
        </p:sp>
        <p:pic>
          <p:nvPicPr>
            <p:cNvPr id="11276" name="Picture 37" descr="1"/>
            <p:cNvPicPr>
              <a:picLocks noChangeAspect="1" noChangeArrowheads="1"/>
            </p:cNvPicPr>
            <p:nvPr/>
          </p:nvPicPr>
          <p:blipFill>
            <a:blip r:embed="rId2" cstate="print">
              <a:lum bright="-6000" contrast="24000"/>
            </a:blip>
            <a:srcRect l="42606" t="64474" r="19473"/>
            <a:stretch>
              <a:fillRect/>
            </a:stretch>
          </p:blipFill>
          <p:spPr bwMode="auto">
            <a:xfrm>
              <a:off x="113" y="2523"/>
              <a:ext cx="767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77" name="Text Box 38"/>
            <p:cNvSpPr txBox="1">
              <a:spLocks noChangeArrowheads="1"/>
            </p:cNvSpPr>
            <p:nvPr/>
          </p:nvSpPr>
          <p:spPr bwMode="white">
            <a:xfrm>
              <a:off x="515" y="2684"/>
              <a:ext cx="369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endParaRPr lang="en-US" altLang="zh-CN" sz="2400">
                <a:solidFill>
                  <a:srgbClr val="FFFFFF"/>
                </a:solidFill>
                <a:latin typeface="黑体" pitchFamily="2" charset="-122"/>
                <a:ea typeface="黑体" pitchFamily="2" charset="-122"/>
                <a:cs typeface="Arial" pitchFamily="34" charset="0"/>
              </a:endParaRPr>
            </a:p>
          </p:txBody>
        </p:sp>
      </p:grpSp>
      <p:sp>
        <p:nvSpPr>
          <p:cNvPr id="11271" name="TextBox 43"/>
          <p:cNvSpPr txBox="1">
            <a:spLocks noChangeArrowheads="1"/>
          </p:cNvSpPr>
          <p:nvPr/>
        </p:nvSpPr>
        <p:spPr bwMode="auto">
          <a:xfrm>
            <a:off x="142844" y="1071546"/>
            <a:ext cx="82867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 dirty="0" smtClean="0"/>
              <a:t>1.3</a:t>
            </a:r>
            <a:r>
              <a:rPr lang="zh-CN" altLang="en-US" sz="2000" b="1" dirty="0"/>
              <a:t>机械电子工程专业毕业要求细化要求</a:t>
            </a:r>
          </a:p>
        </p:txBody>
      </p:sp>
      <p:sp>
        <p:nvSpPr>
          <p:cNvPr id="11272" name="矩形 12"/>
          <p:cNvSpPr>
            <a:spLocks noChangeArrowheads="1"/>
          </p:cNvSpPr>
          <p:nvPr/>
        </p:nvSpPr>
        <p:spPr bwMode="auto">
          <a:xfrm>
            <a:off x="571472" y="1571612"/>
            <a:ext cx="7715279" cy="869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dirty="0"/>
              <a:t>    </a:t>
            </a:r>
            <a:r>
              <a:rPr lang="en-US" altLang="zh-CN" dirty="0" smtClean="0"/>
              <a:t>    </a:t>
            </a:r>
            <a:r>
              <a:rPr lang="zh-CN" altLang="zh-CN" b="1" dirty="0" smtClean="0"/>
              <a:t>为</a:t>
            </a:r>
            <a:r>
              <a:rPr lang="zh-CN" altLang="zh-CN" b="1" dirty="0"/>
              <a:t>了更好地评价现有课程体系支撑机械电子工程专业毕业要求的达成，特对专业毕业要求进行指标点分解</a:t>
            </a:r>
            <a:r>
              <a:rPr lang="zh-CN" altLang="en-US" b="1" dirty="0"/>
              <a:t>，共计</a:t>
            </a:r>
            <a:r>
              <a:rPr lang="en-US" altLang="zh-CN" b="1" dirty="0">
                <a:solidFill>
                  <a:srgbClr val="FF0000"/>
                </a:solidFill>
              </a:rPr>
              <a:t>31</a:t>
            </a:r>
            <a:r>
              <a:rPr lang="zh-CN" altLang="en-US" b="1" dirty="0"/>
              <a:t>个考察点。</a:t>
            </a:r>
          </a:p>
        </p:txBody>
      </p: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357158" y="3143248"/>
          <a:ext cx="8072494" cy="18569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28"/>
                <a:gridCol w="4071966"/>
              </a:tblGrid>
              <a:tr h="71345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                        指标点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                相关教学环节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114347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b="1" dirty="0" smtClean="0">
                          <a:solidFill>
                            <a:srgbClr val="FF0000"/>
                          </a:solidFill>
                        </a:rPr>
                        <a:t>1.1 </a:t>
                      </a:r>
                      <a:r>
                        <a:rPr lang="zh-CN" altLang="en-US" b="1" dirty="0" smtClean="0">
                          <a:solidFill>
                            <a:srgbClr val="FF0000"/>
                          </a:solidFill>
                        </a:rPr>
                        <a:t>具备解决机械系统复杂工程问题所需的数学基础知识和能力</a:t>
                      </a:r>
                    </a:p>
                    <a:p>
                      <a:pPr algn="ctr"/>
                      <a:endParaRPr lang="zh-CN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/>
                        <a:t>微积分</a:t>
                      </a:r>
                      <a:r>
                        <a:rPr lang="en-US" altLang="zh-CN" b="1" dirty="0" smtClean="0"/>
                        <a:t>A1</a:t>
                      </a:r>
                      <a:r>
                        <a:rPr lang="zh-CN" altLang="en-US" b="1" dirty="0" smtClean="0"/>
                        <a:t>、微积分</a:t>
                      </a:r>
                      <a:r>
                        <a:rPr lang="en-US" altLang="zh-CN" b="1" dirty="0" smtClean="0"/>
                        <a:t>A2</a:t>
                      </a:r>
                      <a:r>
                        <a:rPr lang="zh-CN" altLang="en-US" b="1" dirty="0" smtClean="0"/>
                        <a:t>、线性代数、概率论与数理统计、复变函数与积分变换</a:t>
                      </a:r>
                      <a:endParaRPr lang="zh-CN" altLang="en-US" b="1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142852"/>
            <a:ext cx="7858149" cy="868362"/>
          </a:xfrm>
        </p:spPr>
        <p:txBody>
          <a:bodyPr/>
          <a:lstStyle/>
          <a:p>
            <a:pPr eaLnBrk="1" hangingPunct="1"/>
            <a:r>
              <a:rPr lang="zh-CN" altLang="en-US" sz="3000" b="1" dirty="0" smtClean="0">
                <a:ea typeface="宋体" pitchFamily="2" charset="-122"/>
              </a:rPr>
              <a:t>一  定义学习产出（毕业要求）</a:t>
            </a:r>
            <a:endParaRPr lang="zh-CN" altLang="en-US" sz="3000" b="1" dirty="0" smtClean="0">
              <a:solidFill>
                <a:srgbClr val="FF0000"/>
              </a:solidFill>
              <a:ea typeface="宋体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0" y="1022787"/>
            <a:ext cx="8929718" cy="5835213"/>
            <a:chOff x="0" y="1022787"/>
            <a:chExt cx="8929718" cy="5835213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1022787"/>
              <a:ext cx="8858280" cy="5835213"/>
              <a:chOff x="0" y="1022787"/>
              <a:chExt cx="8858280" cy="5835213"/>
            </a:xfrm>
          </p:grpSpPr>
          <p:pic>
            <p:nvPicPr>
              <p:cNvPr id="133122" name="Picture 2" descr="C:\Documents and Settings\Administrator\Application Data\Tencent\Users\18924151\QQ\WinTemp\RichOle\UZ[[EX%RZ3FR[3)@9JI$C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1022787"/>
                <a:ext cx="8858280" cy="5835213"/>
              </a:xfrm>
              <a:prstGeom prst="rect">
                <a:avLst/>
              </a:prstGeom>
              <a:noFill/>
            </p:spPr>
          </p:pic>
          <p:sp>
            <p:nvSpPr>
              <p:cNvPr id="15" name="椭圆 14"/>
              <p:cNvSpPr/>
              <p:nvPr/>
            </p:nvSpPr>
            <p:spPr>
              <a:xfrm>
                <a:off x="1785918" y="1357298"/>
                <a:ext cx="642942" cy="5072098"/>
              </a:xfrm>
              <a:prstGeom prst="ellipse">
                <a:avLst/>
              </a:prstGeom>
              <a:solidFill>
                <a:srgbClr val="FF0000">
                  <a:alpha val="0"/>
                </a:srgbClr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椭圆 17"/>
            <p:cNvSpPr/>
            <p:nvPr/>
          </p:nvSpPr>
          <p:spPr>
            <a:xfrm>
              <a:off x="5357818" y="1285860"/>
              <a:ext cx="3571900" cy="857256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1948</TotalTime>
  <Words>2387</Words>
  <Application>Microsoft Office PowerPoint</Application>
  <PresentationFormat>全屏显示(4:3)</PresentationFormat>
  <Paragraphs>133</Paragraphs>
  <Slides>25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Office 主题</vt:lpstr>
      <vt:lpstr>1_Office 主题</vt:lpstr>
      <vt:lpstr>3_Office 主题</vt:lpstr>
      <vt:lpstr>幻灯片 1</vt:lpstr>
      <vt:lpstr>  OBE人才培养模式概况</vt:lpstr>
      <vt:lpstr>幻灯片 3</vt:lpstr>
      <vt:lpstr>一  定义学习产出（毕业要求）</vt:lpstr>
      <vt:lpstr>一  定义学习产出（毕业要求）</vt:lpstr>
      <vt:lpstr>一  定义学习产出（毕业要求）</vt:lpstr>
      <vt:lpstr>一  定义学习产出（毕业要求）</vt:lpstr>
      <vt:lpstr>一  定义学习产出（毕业要求）</vt:lpstr>
      <vt:lpstr>一  定义学习产出（毕业要求）</vt:lpstr>
      <vt:lpstr>一  定义学习产出（毕业要求）</vt:lpstr>
      <vt:lpstr>二 实现学习产出（教学安排）</vt:lpstr>
      <vt:lpstr>二 实现学习产出（教学安排）</vt:lpstr>
      <vt:lpstr>二 实现学习产出（教学安排）</vt:lpstr>
      <vt:lpstr>二 实现学习产出（教学安排）</vt:lpstr>
      <vt:lpstr>二 实现学习产出（教学安排）</vt:lpstr>
      <vt:lpstr>三 评价学习产出（达成情况）</vt:lpstr>
      <vt:lpstr>三 评价学习产出（达成情况）</vt:lpstr>
      <vt:lpstr>三 评价学习产出（达成情况）</vt:lpstr>
      <vt:lpstr>三 评价学习产出（达成情况）</vt:lpstr>
      <vt:lpstr>三 评价学习产出（达成情况）</vt:lpstr>
      <vt:lpstr>三 评价学习产出（达成情况）</vt:lpstr>
      <vt:lpstr>幻灯片 22</vt:lpstr>
      <vt:lpstr>五 利用学习产出（持续改进）</vt:lpstr>
      <vt:lpstr>五 利用学习产出（持续改进）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user</cp:lastModifiedBy>
  <cp:revision>254</cp:revision>
  <dcterms:created xsi:type="dcterms:W3CDTF">2016-09-09T03:28:14Z</dcterms:created>
  <dcterms:modified xsi:type="dcterms:W3CDTF">2016-11-02T01:17:30Z</dcterms:modified>
</cp:coreProperties>
</file>