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28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矩形 23"/>
          <p:cNvSpPr/>
          <p:nvPr/>
        </p:nvSpPr>
        <p:spPr>
          <a:xfrm flipV="1">
            <a:off x="5410200" y="3714750"/>
            <a:ext cx="3733800" cy="19208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矩形 24"/>
          <p:cNvSpPr/>
          <p:nvPr/>
        </p:nvSpPr>
        <p:spPr>
          <a:xfrm flipV="1">
            <a:off x="5410200" y="3786188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矩形 25"/>
          <p:cNvSpPr/>
          <p:nvPr/>
        </p:nvSpPr>
        <p:spPr>
          <a:xfrm flipV="1">
            <a:off x="3571875" y="6572250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矩形 26"/>
          <p:cNvSpPr/>
          <p:nvPr/>
        </p:nvSpPr>
        <p:spPr>
          <a:xfrm flipV="1">
            <a:off x="3571875" y="664368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11" name="圆角矩形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12" name="圆角矩形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矩形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矩形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矩形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矩形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7" name="Picture 2" descr="E:\学校LOGO\学校LOGO白底透明边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572375" y="214313"/>
            <a:ext cx="1325563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28596" y="2214554"/>
            <a:ext cx="8458200" cy="1470025"/>
          </a:xfrm>
        </p:spPr>
        <p:txBody>
          <a:bodyPr anchor="b"/>
          <a:lstStyle>
            <a:lvl1pPr algn="ctr">
              <a:defRPr sz="4400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043890" cy="1752600"/>
          </a:xfrm>
        </p:spPr>
        <p:txBody>
          <a:bodyPr/>
          <a:lstStyle>
            <a:lvl1pPr marL="64008" indent="0" algn="ctr">
              <a:buNone/>
              <a:defRPr sz="2400">
                <a:solidFill>
                  <a:schemeClr val="tx2"/>
                </a:solidFill>
                <a:latin typeface="华文中宋" pitchFamily="2" charset="-122"/>
                <a:ea typeface="华文中宋" pitchFamily="2" charset="-122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dirty="0" smtClean="0"/>
              <a:t>单击此处编辑母版副标题样式</a:t>
            </a:r>
            <a:endParaRPr lang="en-US" dirty="0"/>
          </a:p>
        </p:txBody>
      </p:sp>
      <p:sp>
        <p:nvSpPr>
          <p:cNvPr id="18" name="灯片编号占位符 28"/>
          <p:cNvSpPr>
            <a:spLocks noGrp="1"/>
          </p:cNvSpPr>
          <p:nvPr>
            <p:ph type="sldNum" sz="quarter" idx="10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D828FF4-15E7-406B-B41D-8178B4B6D07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E5FA2B9-01A5-4508-930E-D94BA9CA869F}" type="datetimeFigureOut">
              <a:rPr lang="zh-CN" altLang="en-US"/>
              <a:pPr>
                <a:defRPr/>
              </a:pPr>
              <a:t>2017/4/19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5DE90-737F-4BB1-94F7-67FFDCEF092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40098E01-956F-44A2-969A-575A333906EF}" type="datetimeFigureOut">
              <a:rPr lang="zh-CN" altLang="en-US"/>
              <a:pPr>
                <a:defRPr/>
              </a:pPr>
              <a:t>2017/4/19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142BA-93FC-46D5-946D-0CEEC546446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453423CA-A092-4FE8-A941-60E366623BBA}" type="datetimeFigureOut">
              <a:rPr lang="zh-CN" altLang="en-US"/>
              <a:pPr>
                <a:defRPr/>
              </a:pPr>
              <a:t>2017/4/19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2BB12-8507-4613-8E73-92A1FAA4C0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0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841375"/>
            <a:ext cx="2752725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矩形 6"/>
          <p:cNvSpPr/>
          <p:nvPr userDrawn="1"/>
        </p:nvSpPr>
        <p:spPr>
          <a:xfrm>
            <a:off x="0" y="214313"/>
            <a:ext cx="820738" cy="376237"/>
          </a:xfrm>
          <a:prstGeom prst="rect">
            <a:avLst/>
          </a:prstGeom>
          <a:solidFill>
            <a:srgbClr val="1D8D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7"/>
          <p:cNvSpPr/>
          <p:nvPr userDrawn="1"/>
        </p:nvSpPr>
        <p:spPr>
          <a:xfrm>
            <a:off x="820738" y="214313"/>
            <a:ext cx="536575" cy="376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5" name="Freeform 56"/>
          <p:cNvSpPr>
            <a:spLocks/>
          </p:cNvSpPr>
          <p:nvPr userDrawn="1"/>
        </p:nvSpPr>
        <p:spPr bwMode="auto">
          <a:xfrm>
            <a:off x="3357563" y="576263"/>
            <a:ext cx="2643187" cy="642937"/>
          </a:xfrm>
          <a:custGeom>
            <a:avLst/>
            <a:gdLst>
              <a:gd name="T0" fmla="*/ 2353 w 2385"/>
              <a:gd name="T1" fmla="*/ 0 h 425"/>
              <a:gd name="T2" fmla="*/ 0 w 2385"/>
              <a:gd name="T3" fmla="*/ 0 h 425"/>
              <a:gd name="T4" fmla="*/ 0 w 2385"/>
              <a:gd name="T5" fmla="*/ 425 h 425"/>
              <a:gd name="T6" fmla="*/ 2353 w 2385"/>
              <a:gd name="T7" fmla="*/ 425 h 425"/>
              <a:gd name="T8" fmla="*/ 2385 w 2385"/>
              <a:gd name="T9" fmla="*/ 393 h 425"/>
              <a:gd name="T10" fmla="*/ 2385 w 2385"/>
              <a:gd name="T11" fmla="*/ 32 h 425"/>
              <a:gd name="T12" fmla="*/ 2353 w 2385"/>
              <a:gd name="T13" fmla="*/ 0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85" h="425">
                <a:moveTo>
                  <a:pt x="2353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25"/>
                  <a:pt x="0" y="425"/>
                  <a:pt x="0" y="425"/>
                </a:cubicBezTo>
                <a:cubicBezTo>
                  <a:pt x="2353" y="425"/>
                  <a:pt x="2353" y="425"/>
                  <a:pt x="2353" y="425"/>
                </a:cubicBezTo>
                <a:cubicBezTo>
                  <a:pt x="2370" y="425"/>
                  <a:pt x="2385" y="411"/>
                  <a:pt x="2385" y="393"/>
                </a:cubicBezTo>
                <a:cubicBezTo>
                  <a:pt x="2385" y="32"/>
                  <a:pt x="2385" y="32"/>
                  <a:pt x="2385" y="32"/>
                </a:cubicBezTo>
                <a:cubicBezTo>
                  <a:pt x="2385" y="15"/>
                  <a:pt x="2370" y="0"/>
                  <a:pt x="2353" y="0"/>
                </a:cubicBezTo>
                <a:close/>
              </a:path>
            </a:pathLst>
          </a:custGeom>
          <a:solidFill>
            <a:srgbClr val="FF6E00"/>
          </a:solidFill>
          <a:ln>
            <a:noFill/>
          </a:ln>
          <a:extLst>
            <a:ext uri="{91240B29-F687-4F45-9708-019B960494DF}"/>
          </a:ex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目  录</a:t>
            </a:r>
          </a:p>
        </p:txBody>
      </p:sp>
      <p:sp>
        <p:nvSpPr>
          <p:cNvPr id="6" name="Freeform 60"/>
          <p:cNvSpPr>
            <a:spLocks/>
          </p:cNvSpPr>
          <p:nvPr userDrawn="1"/>
        </p:nvSpPr>
        <p:spPr bwMode="auto">
          <a:xfrm>
            <a:off x="8286750" y="6072188"/>
            <a:ext cx="555625" cy="596900"/>
          </a:xfrm>
          <a:custGeom>
            <a:avLst/>
            <a:gdLst>
              <a:gd name="T0" fmla="*/ 415 w 437"/>
              <a:gd name="T1" fmla="*/ 364 h 470"/>
              <a:gd name="T2" fmla="*/ 388 w 437"/>
              <a:gd name="T3" fmla="*/ 335 h 470"/>
              <a:gd name="T4" fmla="*/ 307 w 437"/>
              <a:gd name="T5" fmla="*/ 291 h 470"/>
              <a:gd name="T6" fmla="*/ 273 w 437"/>
              <a:gd name="T7" fmla="*/ 257 h 470"/>
              <a:gd name="T8" fmla="*/ 262 w 437"/>
              <a:gd name="T9" fmla="*/ 240 h 470"/>
              <a:gd name="T10" fmla="*/ 288 w 437"/>
              <a:gd name="T11" fmla="*/ 199 h 470"/>
              <a:gd name="T12" fmla="*/ 294 w 437"/>
              <a:gd name="T13" fmla="*/ 185 h 470"/>
              <a:gd name="T14" fmla="*/ 298 w 437"/>
              <a:gd name="T15" fmla="*/ 147 h 470"/>
              <a:gd name="T16" fmla="*/ 285 w 437"/>
              <a:gd name="T17" fmla="*/ 57 h 470"/>
              <a:gd name="T18" fmla="*/ 280 w 437"/>
              <a:gd name="T19" fmla="*/ 52 h 470"/>
              <a:gd name="T20" fmla="*/ 262 w 437"/>
              <a:gd name="T21" fmla="*/ 37 h 470"/>
              <a:gd name="T22" fmla="*/ 155 w 437"/>
              <a:gd name="T23" fmla="*/ 50 h 470"/>
              <a:gd name="T24" fmla="*/ 140 w 437"/>
              <a:gd name="T25" fmla="*/ 140 h 470"/>
              <a:gd name="T26" fmla="*/ 142 w 437"/>
              <a:gd name="T27" fmla="*/ 179 h 470"/>
              <a:gd name="T28" fmla="*/ 150 w 437"/>
              <a:gd name="T29" fmla="*/ 195 h 470"/>
              <a:gd name="T30" fmla="*/ 153 w 437"/>
              <a:gd name="T31" fmla="*/ 202 h 470"/>
              <a:gd name="T32" fmla="*/ 155 w 437"/>
              <a:gd name="T33" fmla="*/ 201 h 470"/>
              <a:gd name="T34" fmla="*/ 178 w 437"/>
              <a:gd name="T35" fmla="*/ 239 h 470"/>
              <a:gd name="T36" fmla="*/ 159 w 437"/>
              <a:gd name="T37" fmla="*/ 256 h 470"/>
              <a:gd name="T38" fmla="*/ 129 w 437"/>
              <a:gd name="T39" fmla="*/ 291 h 470"/>
              <a:gd name="T40" fmla="*/ 48 w 437"/>
              <a:gd name="T41" fmla="*/ 335 h 470"/>
              <a:gd name="T42" fmla="*/ 21 w 437"/>
              <a:gd name="T43" fmla="*/ 364 h 470"/>
              <a:gd name="T44" fmla="*/ 0 w 437"/>
              <a:gd name="T45" fmla="*/ 451 h 470"/>
              <a:gd name="T46" fmla="*/ 0 w 437"/>
              <a:gd name="T47" fmla="*/ 470 h 470"/>
              <a:gd name="T48" fmla="*/ 437 w 437"/>
              <a:gd name="T49" fmla="*/ 470 h 470"/>
              <a:gd name="T50" fmla="*/ 437 w 437"/>
              <a:gd name="T51" fmla="*/ 451 h 470"/>
              <a:gd name="T52" fmla="*/ 415 w 437"/>
              <a:gd name="T53" fmla="*/ 364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37" h="470">
                <a:moveTo>
                  <a:pt x="415" y="364"/>
                </a:moveTo>
                <a:cubicBezTo>
                  <a:pt x="415" y="364"/>
                  <a:pt x="422" y="351"/>
                  <a:pt x="388" y="335"/>
                </a:cubicBezTo>
                <a:cubicBezTo>
                  <a:pt x="307" y="291"/>
                  <a:pt x="307" y="291"/>
                  <a:pt x="307" y="291"/>
                </a:cubicBezTo>
                <a:cubicBezTo>
                  <a:pt x="273" y="257"/>
                  <a:pt x="273" y="257"/>
                  <a:pt x="273" y="257"/>
                </a:cubicBezTo>
                <a:cubicBezTo>
                  <a:pt x="256" y="248"/>
                  <a:pt x="246" y="251"/>
                  <a:pt x="262" y="240"/>
                </a:cubicBezTo>
                <a:cubicBezTo>
                  <a:pt x="274" y="230"/>
                  <a:pt x="282" y="216"/>
                  <a:pt x="288" y="199"/>
                </a:cubicBezTo>
                <a:cubicBezTo>
                  <a:pt x="289" y="198"/>
                  <a:pt x="292" y="194"/>
                  <a:pt x="294" y="185"/>
                </a:cubicBezTo>
                <a:cubicBezTo>
                  <a:pt x="294" y="185"/>
                  <a:pt x="325" y="148"/>
                  <a:pt x="298" y="147"/>
                </a:cubicBezTo>
                <a:cubicBezTo>
                  <a:pt x="298" y="147"/>
                  <a:pt x="326" y="96"/>
                  <a:pt x="285" y="57"/>
                </a:cubicBezTo>
                <a:cubicBezTo>
                  <a:pt x="285" y="57"/>
                  <a:pt x="283" y="55"/>
                  <a:pt x="280" y="52"/>
                </a:cubicBezTo>
                <a:cubicBezTo>
                  <a:pt x="271" y="42"/>
                  <a:pt x="262" y="37"/>
                  <a:pt x="262" y="37"/>
                </a:cubicBezTo>
                <a:cubicBezTo>
                  <a:pt x="203" y="0"/>
                  <a:pt x="155" y="50"/>
                  <a:pt x="155" y="50"/>
                </a:cubicBezTo>
                <a:cubicBezTo>
                  <a:pt x="113" y="88"/>
                  <a:pt x="140" y="140"/>
                  <a:pt x="140" y="140"/>
                </a:cubicBezTo>
                <a:cubicBezTo>
                  <a:pt x="112" y="140"/>
                  <a:pt x="142" y="179"/>
                  <a:pt x="142" y="179"/>
                </a:cubicBezTo>
                <a:cubicBezTo>
                  <a:pt x="146" y="197"/>
                  <a:pt x="150" y="195"/>
                  <a:pt x="150" y="195"/>
                </a:cubicBezTo>
                <a:cubicBezTo>
                  <a:pt x="152" y="195"/>
                  <a:pt x="152" y="198"/>
                  <a:pt x="153" y="202"/>
                </a:cubicBezTo>
                <a:cubicBezTo>
                  <a:pt x="154" y="201"/>
                  <a:pt x="154" y="201"/>
                  <a:pt x="155" y="201"/>
                </a:cubicBezTo>
                <a:cubicBezTo>
                  <a:pt x="160" y="216"/>
                  <a:pt x="168" y="229"/>
                  <a:pt x="178" y="239"/>
                </a:cubicBezTo>
                <a:cubicBezTo>
                  <a:pt x="187" y="251"/>
                  <a:pt x="163" y="251"/>
                  <a:pt x="159" y="256"/>
                </a:cubicBezTo>
                <a:cubicBezTo>
                  <a:pt x="157" y="259"/>
                  <a:pt x="129" y="291"/>
                  <a:pt x="129" y="291"/>
                </a:cubicBezTo>
                <a:cubicBezTo>
                  <a:pt x="48" y="335"/>
                  <a:pt x="48" y="335"/>
                  <a:pt x="48" y="335"/>
                </a:cubicBezTo>
                <a:cubicBezTo>
                  <a:pt x="15" y="351"/>
                  <a:pt x="21" y="364"/>
                  <a:pt x="21" y="364"/>
                </a:cubicBezTo>
                <a:cubicBezTo>
                  <a:pt x="0" y="451"/>
                  <a:pt x="0" y="451"/>
                  <a:pt x="0" y="451"/>
                </a:cubicBezTo>
                <a:cubicBezTo>
                  <a:pt x="0" y="470"/>
                  <a:pt x="0" y="470"/>
                  <a:pt x="0" y="470"/>
                </a:cubicBezTo>
                <a:cubicBezTo>
                  <a:pt x="437" y="470"/>
                  <a:pt x="437" y="470"/>
                  <a:pt x="437" y="470"/>
                </a:cubicBezTo>
                <a:cubicBezTo>
                  <a:pt x="437" y="451"/>
                  <a:pt x="437" y="451"/>
                  <a:pt x="437" y="451"/>
                </a:cubicBezTo>
                <a:lnTo>
                  <a:pt x="415" y="364"/>
                </a:lnTo>
                <a:close/>
              </a:path>
            </a:pathLst>
          </a:custGeom>
          <a:solidFill>
            <a:srgbClr val="3B4449"/>
          </a:solidFill>
          <a:ln>
            <a:noFill/>
          </a:ln>
          <a:extLst>
            <a:ext uri="{91240B29-F687-4F45-9708-019B960494DF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grpSp>
        <p:nvGrpSpPr>
          <p:cNvPr id="7" name="Group 4"/>
          <p:cNvGrpSpPr>
            <a:grpSpLocks/>
          </p:cNvGrpSpPr>
          <p:nvPr userDrawn="1"/>
        </p:nvGrpSpPr>
        <p:grpSpPr bwMode="auto">
          <a:xfrm>
            <a:off x="2057400" y="2019300"/>
            <a:ext cx="5114925" cy="457200"/>
            <a:chOff x="1296" y="1224"/>
            <a:chExt cx="3222" cy="288"/>
          </a:xfrm>
        </p:grpSpPr>
        <p:sp>
          <p:nvSpPr>
            <p:cNvPr id="8" name="Oval 5"/>
            <p:cNvSpPr>
              <a:spLocks noChangeArrowheads="1"/>
            </p:cNvSpPr>
            <p:nvPr/>
          </p:nvSpPr>
          <p:spPr bwMode="gray">
            <a:xfrm>
              <a:off x="1296" y="1290"/>
              <a:ext cx="144" cy="144"/>
            </a:xfrm>
            <a:prstGeom prst="ellipse">
              <a:avLst/>
            </a:prstGeom>
            <a:gradFill rotWithShape="1">
              <a:gsLst>
                <a:gs pos="0">
                  <a:srgbClr val="E96E29"/>
                </a:gs>
                <a:gs pos="100000">
                  <a:srgbClr val="9B491B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bg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1440" y="1224"/>
              <a:ext cx="3078" cy="288"/>
              <a:chOff x="1536" y="1470"/>
              <a:chExt cx="3078" cy="288"/>
            </a:xfrm>
          </p:grpSpPr>
          <p:sp>
            <p:nvSpPr>
              <p:cNvPr id="10" name="Line 7"/>
              <p:cNvSpPr>
                <a:spLocks noChangeShapeType="1"/>
              </p:cNvSpPr>
              <p:nvPr/>
            </p:nvSpPr>
            <p:spPr bwMode="gray">
              <a:xfrm flipV="1">
                <a:off x="1536" y="1603"/>
                <a:ext cx="218" cy="5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11" name="AutoShape 8"/>
              <p:cNvSpPr>
                <a:spLocks noChangeArrowheads="1"/>
              </p:cNvSpPr>
              <p:nvPr/>
            </p:nvSpPr>
            <p:spPr bwMode="gray">
              <a:xfrm>
                <a:off x="1686" y="1470"/>
                <a:ext cx="2928" cy="288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</p:grpSp>
      </p:grpSp>
      <p:grpSp>
        <p:nvGrpSpPr>
          <p:cNvPr id="12" name="Group 9"/>
          <p:cNvGrpSpPr>
            <a:grpSpLocks/>
          </p:cNvGrpSpPr>
          <p:nvPr userDrawn="1"/>
        </p:nvGrpSpPr>
        <p:grpSpPr bwMode="auto">
          <a:xfrm>
            <a:off x="2057400" y="2705100"/>
            <a:ext cx="5114925" cy="457200"/>
            <a:chOff x="1296" y="1566"/>
            <a:chExt cx="3222" cy="288"/>
          </a:xfrm>
        </p:grpSpPr>
        <p:sp>
          <p:nvSpPr>
            <p:cNvPr id="13" name="Oval 10"/>
            <p:cNvSpPr>
              <a:spLocks noChangeArrowheads="1"/>
            </p:cNvSpPr>
            <p:nvPr/>
          </p:nvSpPr>
          <p:spPr bwMode="gray">
            <a:xfrm>
              <a:off x="1296" y="1626"/>
              <a:ext cx="144" cy="144"/>
            </a:xfrm>
            <a:prstGeom prst="ellipse">
              <a:avLst/>
            </a:prstGeom>
            <a:gradFill rotWithShape="1">
              <a:gsLst>
                <a:gs pos="0">
                  <a:srgbClr val="DCDC48"/>
                </a:gs>
                <a:gs pos="100000">
                  <a:srgbClr val="93933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bg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grpSp>
          <p:nvGrpSpPr>
            <p:cNvPr id="14" name="Group 11"/>
            <p:cNvGrpSpPr>
              <a:grpSpLocks/>
            </p:cNvGrpSpPr>
            <p:nvPr/>
          </p:nvGrpSpPr>
          <p:grpSpPr bwMode="auto">
            <a:xfrm>
              <a:off x="1440" y="1566"/>
              <a:ext cx="3078" cy="288"/>
              <a:chOff x="1536" y="1470"/>
              <a:chExt cx="3078" cy="288"/>
            </a:xfrm>
          </p:grpSpPr>
          <p:sp>
            <p:nvSpPr>
              <p:cNvPr id="15" name="Line 12"/>
              <p:cNvSpPr>
                <a:spLocks noChangeShapeType="1"/>
              </p:cNvSpPr>
              <p:nvPr/>
            </p:nvSpPr>
            <p:spPr bwMode="gray">
              <a:xfrm flipV="1">
                <a:off x="1536" y="1603"/>
                <a:ext cx="218" cy="5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16" name="AutoShape 13"/>
              <p:cNvSpPr>
                <a:spLocks noChangeArrowheads="1"/>
              </p:cNvSpPr>
              <p:nvPr/>
            </p:nvSpPr>
            <p:spPr bwMode="gray">
              <a:xfrm>
                <a:off x="1686" y="1470"/>
                <a:ext cx="2928" cy="288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</p:grpSp>
      </p:grpSp>
      <p:grpSp>
        <p:nvGrpSpPr>
          <p:cNvPr id="17" name="Group 14"/>
          <p:cNvGrpSpPr>
            <a:grpSpLocks/>
          </p:cNvGrpSpPr>
          <p:nvPr userDrawn="1"/>
        </p:nvGrpSpPr>
        <p:grpSpPr bwMode="auto">
          <a:xfrm>
            <a:off x="2057400" y="3400425"/>
            <a:ext cx="5114925" cy="457200"/>
            <a:chOff x="1296" y="1908"/>
            <a:chExt cx="3222" cy="288"/>
          </a:xfrm>
        </p:grpSpPr>
        <p:sp>
          <p:nvSpPr>
            <p:cNvPr id="18" name="Oval 15"/>
            <p:cNvSpPr>
              <a:spLocks noChangeArrowheads="1"/>
            </p:cNvSpPr>
            <p:nvPr/>
          </p:nvSpPr>
          <p:spPr bwMode="gray">
            <a:xfrm>
              <a:off x="1296" y="1974"/>
              <a:ext cx="144" cy="144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bg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宋体" pitchFamily="2" charset="-122"/>
              </a:endParaRPr>
            </a:p>
          </p:txBody>
        </p:sp>
        <p:grpSp>
          <p:nvGrpSpPr>
            <p:cNvPr id="19" name="Group 16"/>
            <p:cNvGrpSpPr>
              <a:grpSpLocks/>
            </p:cNvGrpSpPr>
            <p:nvPr/>
          </p:nvGrpSpPr>
          <p:grpSpPr bwMode="auto">
            <a:xfrm>
              <a:off x="1440" y="1908"/>
              <a:ext cx="3078" cy="288"/>
              <a:chOff x="1536" y="1470"/>
              <a:chExt cx="3078" cy="288"/>
            </a:xfrm>
          </p:grpSpPr>
          <p:sp>
            <p:nvSpPr>
              <p:cNvPr id="20" name="Line 17"/>
              <p:cNvSpPr>
                <a:spLocks noChangeShapeType="1"/>
              </p:cNvSpPr>
              <p:nvPr/>
            </p:nvSpPr>
            <p:spPr bwMode="gray">
              <a:xfrm flipV="1">
                <a:off x="1536" y="1603"/>
                <a:ext cx="218" cy="5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21" name="AutoShape 18"/>
              <p:cNvSpPr>
                <a:spLocks noChangeArrowheads="1"/>
              </p:cNvSpPr>
              <p:nvPr/>
            </p:nvSpPr>
            <p:spPr bwMode="gray">
              <a:xfrm>
                <a:off x="1686" y="1470"/>
                <a:ext cx="2928" cy="288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</p:grpSp>
      </p:grpSp>
      <p:grpSp>
        <p:nvGrpSpPr>
          <p:cNvPr id="22" name="Group 19"/>
          <p:cNvGrpSpPr>
            <a:grpSpLocks/>
          </p:cNvGrpSpPr>
          <p:nvPr userDrawn="1"/>
        </p:nvGrpSpPr>
        <p:grpSpPr bwMode="auto">
          <a:xfrm>
            <a:off x="2057400" y="4105275"/>
            <a:ext cx="5114925" cy="457200"/>
            <a:chOff x="1296" y="2256"/>
            <a:chExt cx="3222" cy="288"/>
          </a:xfrm>
        </p:grpSpPr>
        <p:sp>
          <p:nvSpPr>
            <p:cNvPr id="23" name="Oval 20"/>
            <p:cNvSpPr>
              <a:spLocks noChangeArrowheads="1"/>
            </p:cNvSpPr>
            <p:nvPr/>
          </p:nvSpPr>
          <p:spPr bwMode="gray">
            <a:xfrm>
              <a:off x="1296" y="2325"/>
              <a:ext cx="144" cy="144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bg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宋体" pitchFamily="2" charset="-122"/>
              </a:endParaRPr>
            </a:p>
          </p:txBody>
        </p:sp>
        <p:grpSp>
          <p:nvGrpSpPr>
            <p:cNvPr id="24" name="Group 21"/>
            <p:cNvGrpSpPr>
              <a:grpSpLocks/>
            </p:cNvGrpSpPr>
            <p:nvPr/>
          </p:nvGrpSpPr>
          <p:grpSpPr bwMode="auto">
            <a:xfrm>
              <a:off x="1440" y="2256"/>
              <a:ext cx="3078" cy="288"/>
              <a:chOff x="1536" y="1470"/>
              <a:chExt cx="3078" cy="288"/>
            </a:xfrm>
          </p:grpSpPr>
          <p:sp>
            <p:nvSpPr>
              <p:cNvPr id="25" name="Line 22"/>
              <p:cNvSpPr>
                <a:spLocks noChangeShapeType="1"/>
              </p:cNvSpPr>
              <p:nvPr/>
            </p:nvSpPr>
            <p:spPr bwMode="gray">
              <a:xfrm flipV="1">
                <a:off x="1536" y="1603"/>
                <a:ext cx="218" cy="5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26" name="AutoShape 23"/>
              <p:cNvSpPr>
                <a:spLocks noChangeArrowheads="1"/>
              </p:cNvSpPr>
              <p:nvPr/>
            </p:nvSpPr>
            <p:spPr bwMode="gray">
              <a:xfrm>
                <a:off x="1686" y="1470"/>
                <a:ext cx="2928" cy="288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27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08FC-3FDD-4BCF-844D-AF0490DCE71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istrator\Pictures\timg.jpg"/>
          <p:cNvPicPr>
            <a:picLocks noChangeAspect="1" noChangeArrowheads="1"/>
          </p:cNvPicPr>
          <p:nvPr userDrawn="1"/>
        </p:nvPicPr>
        <p:blipFill>
          <a:blip r:embed="rId2"/>
          <a:srcRect l="8794" t="18819" r="-2" b="20404"/>
          <a:stretch>
            <a:fillRect/>
          </a:stretch>
        </p:blipFill>
        <p:spPr bwMode="auto">
          <a:xfrm>
            <a:off x="0" y="428625"/>
            <a:ext cx="9144000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1857356" y="1357298"/>
            <a:ext cx="2101956" cy="4271017"/>
          </a:xfrm>
        </p:spPr>
        <p:txBody>
          <a:bodyPr vert="eaVert"/>
          <a:lstStyle>
            <a:lvl1pPr>
              <a:defRPr sz="3200">
                <a:latin typeface="华文行楷" pitchFamily="2" charset="-122"/>
                <a:ea typeface="华文行楷" pitchFamily="2" charset="-122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页脚占位符 5"/>
          <p:cNvSpPr>
            <a:spLocks noGrp="1"/>
          </p:cNvSpPr>
          <p:nvPr>
            <p:ph type="ftr" sz="quarter" idx="10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D1684-2E8A-4F39-B9BC-F3ECDAD3A48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3D3DE407-1795-4177-99C7-CE15A8C556C4}" type="datetimeFigureOut">
              <a:rPr lang="zh-CN" altLang="en-US"/>
              <a:pPr>
                <a:defRPr/>
              </a:pPr>
              <a:t>2017/4/19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06A07-98A0-4932-905C-5AEC19F4FAE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25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687DAB77-7513-4062-94F6-334E87D8E5C1}" type="datetimeFigureOut">
              <a:rPr lang="zh-CN" altLang="en-US"/>
              <a:pPr>
                <a:defRPr/>
              </a:pPr>
              <a:t>2017/4/19 Wednesday</a:t>
            </a:fld>
            <a:endParaRPr lang="zh-CN" altLang="en-US"/>
          </a:p>
        </p:txBody>
      </p:sp>
      <p:sp>
        <p:nvSpPr>
          <p:cNvPr id="8" name="灯片编号占位符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1F11D22-8191-4548-8770-6F73380500E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9" name="页脚占位符 27"/>
          <p:cNvSpPr>
            <a:spLocks noGrp="1"/>
          </p:cNvSpPr>
          <p:nvPr>
            <p:ph type="ftr" sz="quarter" idx="12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39181D46-05E2-4EE8-AA57-6393BDF3D83A}" type="datetimeFigureOut">
              <a:rPr lang="zh-CN" altLang="en-US"/>
              <a:pPr>
                <a:defRPr/>
              </a:pPr>
              <a:t>2017/4/19 Wednesday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14756-ECC7-4F97-864E-BA2DCF32AF5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B70005A-CDA8-495C-85B7-FD1CB3F029DB}" type="datetimeFigureOut">
              <a:rPr lang="zh-CN" altLang="en-US"/>
              <a:pPr>
                <a:defRPr/>
              </a:pPr>
              <a:t>2017/4/19 Wednesday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35ECC-C824-4FB0-AF49-6C25E54727D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CDA17AB-163D-43F1-81A2-17699430B93E}" type="datetimeFigureOut">
              <a:rPr lang="zh-CN" altLang="en-US"/>
              <a:pPr>
                <a:defRPr/>
              </a:pPr>
              <a:t>2017/4/19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1B8D1-EC7A-4625-8877-20132D8CB4B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矩形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" name="矩形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1" name="矩形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2" name="矩形 31"/>
          <p:cNvSpPr/>
          <p:nvPr/>
        </p:nvSpPr>
        <p:spPr>
          <a:xfrm flipV="1">
            <a:off x="5410200" y="214313"/>
            <a:ext cx="3733800" cy="179387"/>
          </a:xfrm>
          <a:prstGeom prst="rect">
            <a:avLst/>
          </a:prstGeom>
          <a:solidFill>
            <a:schemeClr val="bg1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33" name="圆角矩形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34" name="圆角矩形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5" name="矩形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8" name="矩形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矩形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" name="矩形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标题占位符 21"/>
          <p:cNvSpPr>
            <a:spLocks noGrp="1"/>
          </p:cNvSpPr>
          <p:nvPr>
            <p:ph type="title"/>
          </p:nvPr>
        </p:nvSpPr>
        <p:spPr bwMode="auto">
          <a:xfrm>
            <a:off x="357188" y="500063"/>
            <a:ext cx="85725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40" name="文本占位符 12"/>
          <p:cNvSpPr>
            <a:spLocks noGrp="1"/>
          </p:cNvSpPr>
          <p:nvPr>
            <p:ph type="body" idx="1"/>
          </p:nvPr>
        </p:nvSpPr>
        <p:spPr bwMode="auto">
          <a:xfrm>
            <a:off x="357188" y="1214438"/>
            <a:ext cx="8572500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A86F72-8227-4DD1-A7AF-C01BC4D53B4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华文中宋" pitchFamily="2" charset="-122"/>
          <a:ea typeface="华文中宋" pitchFamily="2" charset="-122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华文中宋" pitchFamily="2" charset="-122"/>
          <a:ea typeface="华文中宋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华文中宋" pitchFamily="2" charset="-122"/>
          <a:ea typeface="华文中宋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华文中宋" pitchFamily="2" charset="-122"/>
          <a:ea typeface="华文中宋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华文中宋" pitchFamily="2" charset="-122"/>
          <a:ea typeface="华文中宋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华文中宋" pitchFamily="2" charset="-122"/>
          <a:ea typeface="华文中宋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华文中宋" pitchFamily="2" charset="-122"/>
          <a:ea typeface="华文中宋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华文中宋" pitchFamily="2" charset="-122"/>
          <a:ea typeface="华文中宋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华文中宋" pitchFamily="2" charset="-122"/>
          <a:ea typeface="华文中宋" pitchFamily="2" charset="-122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5AB81"/>
        </a:buClr>
        <a:buFont typeface="Georgia" pitchFamily="18" charset="0"/>
        <a:buChar char="•"/>
        <a:defRPr sz="2800" b="1" kern="1200">
          <a:solidFill>
            <a:schemeClr val="tx1"/>
          </a:solidFill>
          <a:latin typeface="+mn-ea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b="1" kern="1200">
          <a:solidFill>
            <a:schemeClr val="accent2"/>
          </a:solidFill>
          <a:latin typeface="+mn-ea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b="1" kern="1200">
          <a:solidFill>
            <a:schemeClr val="accent1"/>
          </a:solidFill>
          <a:latin typeface="+mn-ea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b="1" kern="1200">
          <a:solidFill>
            <a:schemeClr val="accent1"/>
          </a:solidFill>
          <a:latin typeface="+mn-ea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5AB81"/>
        </a:buClr>
        <a:buFont typeface="Georgia" pitchFamily="18" charset="0"/>
        <a:buChar char="▫"/>
        <a:defRPr sz="2000" b="1" kern="1200">
          <a:solidFill>
            <a:srgbClr val="A5AB81"/>
          </a:solidFill>
          <a:latin typeface="+mn-ea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/>
          </p:cNvSpPr>
          <p:nvPr>
            <p:ph type="ctrTitle"/>
          </p:nvPr>
        </p:nvSpPr>
        <p:spPr>
          <a:xfrm>
            <a:off x="428625" y="2214563"/>
            <a:ext cx="8458200" cy="1470025"/>
          </a:xfrm>
        </p:spPr>
        <p:txBody>
          <a:bodyPr/>
          <a:lstStyle/>
          <a:p>
            <a:r>
              <a:rPr lang="en-US" altLang="zh-CN" smtClean="0"/>
              <a:t>2017</a:t>
            </a:r>
            <a:r>
              <a:rPr lang="zh-CN" altLang="en-US" smtClean="0"/>
              <a:t>科研工作会议报告</a:t>
            </a:r>
          </a:p>
        </p:txBody>
      </p:sp>
      <p:sp>
        <p:nvSpPr>
          <p:cNvPr id="13314" name="副标题 2"/>
          <p:cNvSpPr>
            <a:spLocks noGrp="1"/>
          </p:cNvSpPr>
          <p:nvPr>
            <p:ph type="subTitle" idx="1"/>
          </p:nvPr>
        </p:nvSpPr>
        <p:spPr>
          <a:xfrm>
            <a:off x="457200" y="4286250"/>
            <a:ext cx="8043863" cy="1366838"/>
          </a:xfrm>
        </p:spPr>
        <p:txBody>
          <a:bodyPr/>
          <a:lstStyle/>
          <a:p>
            <a:pPr marL="63500"/>
            <a:r>
              <a:rPr lang="zh-CN" altLang="en-US" smtClean="0"/>
              <a:t>新闻与法学学院  余林（副教授、副院长）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71938" y="6072188"/>
            <a:ext cx="12080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latin typeface="+mj-lt"/>
                <a:ea typeface="+mn-ea"/>
              </a:rPr>
              <a:t>2017.4.19</a:t>
            </a:r>
            <a:endParaRPr lang="zh-CN" altLang="en-US" dirty="0">
              <a:latin typeface="+mj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内容占位符 2"/>
          <p:cNvSpPr>
            <a:spLocks noGrp="1"/>
          </p:cNvSpPr>
          <p:nvPr>
            <p:ph idx="1"/>
          </p:nvPr>
        </p:nvSpPr>
        <p:spPr>
          <a:xfrm>
            <a:off x="357188" y="765175"/>
            <a:ext cx="8572500" cy="5286375"/>
          </a:xfrm>
        </p:spPr>
        <p:txBody>
          <a:bodyPr/>
          <a:lstStyle/>
          <a:p>
            <a:pPr>
              <a:lnSpc>
                <a:spcPct val="120000"/>
              </a:lnSpc>
              <a:buFont typeface="Georgia" pitchFamily="18" charset="0"/>
              <a:buNone/>
            </a:pPr>
            <a:r>
              <a:rPr lang="en-US" altLang="zh-CN" smtClean="0"/>
              <a:t>(3)</a:t>
            </a:r>
            <a:r>
              <a:rPr lang="zh-CN" altLang="en-US" smtClean="0"/>
              <a:t>创造条件学习先进科研方法</a:t>
            </a:r>
            <a:endParaRPr lang="en-US" altLang="zh-CN" smtClean="0"/>
          </a:p>
          <a:p>
            <a:pPr>
              <a:lnSpc>
                <a:spcPct val="120000"/>
              </a:lnSpc>
              <a:buFont typeface="Georgia" pitchFamily="18" charset="0"/>
              <a:buNone/>
            </a:pPr>
            <a:r>
              <a:rPr lang="en-US" altLang="zh-CN" smtClean="0"/>
              <a:t> 《</a:t>
            </a:r>
            <a:r>
              <a:rPr lang="zh-CN" altLang="en-US" smtClean="0"/>
              <a:t>现代传播</a:t>
            </a:r>
            <a:r>
              <a:rPr lang="en-US" altLang="zh-CN" smtClean="0"/>
              <a:t>》</a:t>
            </a:r>
            <a:r>
              <a:rPr lang="zh-CN" altLang="en-US" smtClean="0"/>
              <a:t>（权威期刊）杂志社副总编讲座</a:t>
            </a:r>
            <a:endParaRPr lang="en-US" altLang="zh-CN" smtClean="0"/>
          </a:p>
          <a:p>
            <a:pPr>
              <a:lnSpc>
                <a:spcPct val="120000"/>
              </a:lnSpc>
              <a:buFont typeface="Georgia" pitchFamily="18" charset="0"/>
              <a:buNone/>
            </a:pPr>
            <a:r>
              <a:rPr lang="zh-CN" altLang="en-US" smtClean="0"/>
              <a:t>  选派教师参加全国性学习会议</a:t>
            </a:r>
          </a:p>
        </p:txBody>
      </p:sp>
      <p:pic>
        <p:nvPicPr>
          <p:cNvPr id="22531" name="Picture 2" descr="C:\Users\Administrator\Pictures\2016-11-25 175948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786063"/>
            <a:ext cx="4786313" cy="358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内容占位符 2"/>
          <p:cNvSpPr>
            <a:spLocks noGrp="1"/>
          </p:cNvSpPr>
          <p:nvPr>
            <p:ph idx="1"/>
          </p:nvPr>
        </p:nvSpPr>
        <p:spPr>
          <a:xfrm>
            <a:off x="395288" y="908050"/>
            <a:ext cx="8572500" cy="1000125"/>
          </a:xfrm>
        </p:spPr>
        <p:txBody>
          <a:bodyPr/>
          <a:lstStyle/>
          <a:p>
            <a:r>
              <a:rPr lang="zh-CN" altLang="en-US" smtClean="0"/>
              <a:t>（</a:t>
            </a:r>
            <a:r>
              <a:rPr lang="en-US" altLang="zh-CN" smtClean="0"/>
              <a:t>4</a:t>
            </a:r>
            <a:r>
              <a:rPr lang="zh-CN" altLang="en-US" smtClean="0"/>
              <a:t>）鞭策科研“试水” 提升研究能力</a:t>
            </a:r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642938" y="1928813"/>
            <a:ext cx="6032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B0F0"/>
                </a:solidFill>
                <a:latin typeface="仿宋_GB2312" pitchFamily="49" charset="-122"/>
                <a:ea typeface="仿宋_GB2312" pitchFamily="49" charset="-122"/>
              </a:rPr>
              <a:t>定方向、做文献、凝题目、审思路、练文本</a:t>
            </a: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428625" y="5786438"/>
            <a:ext cx="157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b="1">
                <a:latin typeface="Georgia" pitchFamily="18" charset="0"/>
              </a:rPr>
              <a:t>逐级申报课题</a:t>
            </a:r>
          </a:p>
        </p:txBody>
      </p:sp>
      <p:sp>
        <p:nvSpPr>
          <p:cNvPr id="23557" name="AutoShape 3"/>
          <p:cNvSpPr>
            <a:spLocks noChangeArrowheads="1"/>
          </p:cNvSpPr>
          <p:nvPr/>
        </p:nvSpPr>
        <p:spPr bwMode="gray">
          <a:xfrm flipV="1">
            <a:off x="1382713" y="4887913"/>
            <a:ext cx="1698625" cy="1589087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959595">
                  <a:alpha val="20000"/>
                </a:srgbClr>
              </a:gs>
              <a:gs pos="50000">
                <a:srgbClr val="EAEAEA">
                  <a:alpha val="20000"/>
                </a:srgbClr>
              </a:gs>
              <a:gs pos="100000">
                <a:srgbClr val="959595">
                  <a:alpha val="20000"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Georgia" pitchFamily="18" charset="0"/>
            </a:endParaRPr>
          </a:p>
        </p:txBody>
      </p:sp>
      <p:sp>
        <p:nvSpPr>
          <p:cNvPr id="23558" name="AutoShape 4"/>
          <p:cNvSpPr>
            <a:spLocks noChangeArrowheads="1"/>
          </p:cNvSpPr>
          <p:nvPr/>
        </p:nvSpPr>
        <p:spPr bwMode="gray">
          <a:xfrm flipV="1">
            <a:off x="3316288" y="4308475"/>
            <a:ext cx="1698625" cy="2168525"/>
          </a:xfrm>
          <a:prstGeom prst="can">
            <a:avLst>
              <a:gd name="adj" fmla="val 23795"/>
            </a:avLst>
          </a:prstGeom>
          <a:gradFill rotWithShape="1">
            <a:gsLst>
              <a:gs pos="0">
                <a:srgbClr val="959595">
                  <a:alpha val="20000"/>
                </a:srgbClr>
              </a:gs>
              <a:gs pos="50000">
                <a:srgbClr val="EAEAEA">
                  <a:alpha val="20000"/>
                </a:srgbClr>
              </a:gs>
              <a:gs pos="100000">
                <a:srgbClr val="959595">
                  <a:alpha val="20000"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Georgia" pitchFamily="18" charset="0"/>
            </a:endParaRPr>
          </a:p>
        </p:txBody>
      </p:sp>
      <p:sp>
        <p:nvSpPr>
          <p:cNvPr id="23559" name="AutoShape 5"/>
          <p:cNvSpPr>
            <a:spLocks noChangeArrowheads="1"/>
          </p:cNvSpPr>
          <p:nvPr/>
        </p:nvSpPr>
        <p:spPr bwMode="gray">
          <a:xfrm flipV="1">
            <a:off x="5260975" y="3538538"/>
            <a:ext cx="1687513" cy="2938462"/>
          </a:xfrm>
          <a:prstGeom prst="can">
            <a:avLst>
              <a:gd name="adj" fmla="val 23314"/>
            </a:avLst>
          </a:prstGeom>
          <a:gradFill rotWithShape="1">
            <a:gsLst>
              <a:gs pos="0">
                <a:srgbClr val="959595">
                  <a:alpha val="20000"/>
                </a:srgbClr>
              </a:gs>
              <a:gs pos="50000">
                <a:srgbClr val="EAEAEA">
                  <a:alpha val="20000"/>
                </a:srgbClr>
              </a:gs>
              <a:gs pos="100000">
                <a:srgbClr val="959595">
                  <a:alpha val="20000"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Georgia" pitchFamily="18" charset="0"/>
            </a:endParaRPr>
          </a:p>
        </p:txBody>
      </p:sp>
      <p:sp>
        <p:nvSpPr>
          <p:cNvPr id="23560" name="AutoShape 6"/>
          <p:cNvSpPr>
            <a:spLocks noChangeArrowheads="1"/>
          </p:cNvSpPr>
          <p:nvPr/>
        </p:nvSpPr>
        <p:spPr bwMode="gray">
          <a:xfrm flipV="1">
            <a:off x="7196138" y="2787650"/>
            <a:ext cx="1687512" cy="3689350"/>
          </a:xfrm>
          <a:prstGeom prst="can">
            <a:avLst>
              <a:gd name="adj" fmla="val 22946"/>
            </a:avLst>
          </a:prstGeom>
          <a:gradFill rotWithShape="1">
            <a:gsLst>
              <a:gs pos="0">
                <a:srgbClr val="959595">
                  <a:alpha val="20000"/>
                </a:srgbClr>
              </a:gs>
              <a:gs pos="50000">
                <a:srgbClr val="EAEAEA">
                  <a:alpha val="20000"/>
                </a:srgbClr>
              </a:gs>
              <a:gs pos="100000">
                <a:srgbClr val="959595">
                  <a:alpha val="20000"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Georgia" pitchFamily="18" charset="0"/>
            </a:endParaRPr>
          </a:p>
        </p:txBody>
      </p:sp>
      <p:grpSp>
        <p:nvGrpSpPr>
          <p:cNvPr id="23561" name="Group 7"/>
          <p:cNvGrpSpPr>
            <a:grpSpLocks/>
          </p:cNvGrpSpPr>
          <p:nvPr/>
        </p:nvGrpSpPr>
        <p:grpSpPr bwMode="auto">
          <a:xfrm>
            <a:off x="5260975" y="3514725"/>
            <a:ext cx="1687513" cy="520700"/>
            <a:chOff x="1003" y="2400"/>
            <a:chExt cx="1089" cy="336"/>
          </a:xfrm>
        </p:grpSpPr>
        <p:sp>
          <p:nvSpPr>
            <p:cNvPr id="23599" name="Oval 8"/>
            <p:cNvSpPr>
              <a:spLocks noChangeArrowheads="1"/>
            </p:cNvSpPr>
            <p:nvPr/>
          </p:nvSpPr>
          <p:spPr bwMode="gray">
            <a:xfrm>
              <a:off x="1006" y="2427"/>
              <a:ext cx="1086" cy="309"/>
            </a:xfrm>
            <a:prstGeom prst="ellipse">
              <a:avLst/>
            </a:prstGeom>
            <a:gradFill rotWithShape="1">
              <a:gsLst>
                <a:gs pos="0">
                  <a:srgbClr val="925800"/>
                </a:gs>
                <a:gs pos="50000">
                  <a:srgbClr val="FF9900"/>
                </a:gs>
                <a:gs pos="100000">
                  <a:srgbClr val="925800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Georgia" pitchFamily="18" charset="0"/>
              </a:endParaRPr>
            </a:p>
          </p:txBody>
        </p:sp>
        <p:sp>
          <p:nvSpPr>
            <p:cNvPr id="23600" name="Oval 9"/>
            <p:cNvSpPr>
              <a:spLocks noChangeArrowheads="1"/>
            </p:cNvSpPr>
            <p:nvPr/>
          </p:nvSpPr>
          <p:spPr bwMode="gray">
            <a:xfrm>
              <a:off x="1003" y="2400"/>
              <a:ext cx="1086" cy="309"/>
            </a:xfrm>
            <a:prstGeom prst="ellipse">
              <a:avLst/>
            </a:prstGeom>
            <a:gradFill rotWithShape="1">
              <a:gsLst>
                <a:gs pos="0">
                  <a:srgbClr val="FFE2B6"/>
                </a:gs>
                <a:gs pos="100000">
                  <a:srgbClr val="FF9900"/>
                </a:gs>
              </a:gsLst>
              <a:lin ang="189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Georgia" pitchFamily="18" charset="0"/>
              </a:endParaRPr>
            </a:p>
          </p:txBody>
        </p:sp>
      </p:grpSp>
      <p:grpSp>
        <p:nvGrpSpPr>
          <p:cNvPr id="23562" name="Group 10"/>
          <p:cNvGrpSpPr>
            <a:grpSpLocks/>
          </p:cNvGrpSpPr>
          <p:nvPr/>
        </p:nvGrpSpPr>
        <p:grpSpPr bwMode="auto">
          <a:xfrm>
            <a:off x="7194550" y="2770188"/>
            <a:ext cx="1687513" cy="520700"/>
            <a:chOff x="1003" y="2400"/>
            <a:chExt cx="1089" cy="336"/>
          </a:xfrm>
        </p:grpSpPr>
        <p:sp>
          <p:nvSpPr>
            <p:cNvPr id="23597" name="Oval 11"/>
            <p:cNvSpPr>
              <a:spLocks noChangeArrowheads="1"/>
            </p:cNvSpPr>
            <p:nvPr/>
          </p:nvSpPr>
          <p:spPr bwMode="gray">
            <a:xfrm>
              <a:off x="1006" y="2427"/>
              <a:ext cx="1086" cy="309"/>
            </a:xfrm>
            <a:prstGeom prst="ellipse">
              <a:avLst/>
            </a:prstGeom>
            <a:gradFill rotWithShape="1">
              <a:gsLst>
                <a:gs pos="0">
                  <a:srgbClr val="3A5800"/>
                </a:gs>
                <a:gs pos="50000">
                  <a:srgbClr val="669900"/>
                </a:gs>
                <a:gs pos="100000">
                  <a:srgbClr val="3A5800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Georgia" pitchFamily="18" charset="0"/>
              </a:endParaRPr>
            </a:p>
          </p:txBody>
        </p:sp>
        <p:sp>
          <p:nvSpPr>
            <p:cNvPr id="23598" name="Oval 12"/>
            <p:cNvSpPr>
              <a:spLocks noChangeArrowheads="1"/>
            </p:cNvSpPr>
            <p:nvPr/>
          </p:nvSpPr>
          <p:spPr bwMode="gray">
            <a:xfrm>
              <a:off x="1003" y="2400"/>
              <a:ext cx="1086" cy="309"/>
            </a:xfrm>
            <a:prstGeom prst="ellipse">
              <a:avLst/>
            </a:prstGeom>
            <a:gradFill rotWithShape="1">
              <a:gsLst>
                <a:gs pos="0">
                  <a:srgbClr val="D3E2B6"/>
                </a:gs>
                <a:gs pos="100000">
                  <a:srgbClr val="669900"/>
                </a:gs>
              </a:gsLst>
              <a:lin ang="189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Georgia" pitchFamily="18" charset="0"/>
              </a:endParaRPr>
            </a:p>
          </p:txBody>
        </p:sp>
      </p:grpSp>
      <p:grpSp>
        <p:nvGrpSpPr>
          <p:cNvPr id="23563" name="Group 13"/>
          <p:cNvGrpSpPr>
            <a:grpSpLocks/>
          </p:cNvGrpSpPr>
          <p:nvPr/>
        </p:nvGrpSpPr>
        <p:grpSpPr bwMode="auto">
          <a:xfrm>
            <a:off x="1389063" y="4852988"/>
            <a:ext cx="1687512" cy="520700"/>
            <a:chOff x="1003" y="2400"/>
            <a:chExt cx="1089" cy="336"/>
          </a:xfrm>
        </p:grpSpPr>
        <p:sp>
          <p:nvSpPr>
            <p:cNvPr id="17" name="Oval 14"/>
            <p:cNvSpPr>
              <a:spLocks noChangeArrowheads="1"/>
            </p:cNvSpPr>
            <p:nvPr/>
          </p:nvSpPr>
          <p:spPr bwMode="gray">
            <a:xfrm>
              <a:off x="1006" y="2427"/>
              <a:ext cx="1086" cy="309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725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7255"/>
                    <a:invGamma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8" name="Oval 15"/>
            <p:cNvSpPr>
              <a:spLocks noChangeArrowheads="1"/>
            </p:cNvSpPr>
            <p:nvPr/>
          </p:nvSpPr>
          <p:spPr bwMode="gray">
            <a:xfrm>
              <a:off x="1003" y="2400"/>
              <a:ext cx="1086" cy="309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176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grpSp>
        <p:nvGrpSpPr>
          <p:cNvPr id="23564" name="Group 16"/>
          <p:cNvGrpSpPr>
            <a:grpSpLocks/>
          </p:cNvGrpSpPr>
          <p:nvPr/>
        </p:nvGrpSpPr>
        <p:grpSpPr bwMode="auto">
          <a:xfrm>
            <a:off x="3327400" y="4257675"/>
            <a:ext cx="1687513" cy="520700"/>
            <a:chOff x="1003" y="2400"/>
            <a:chExt cx="1089" cy="336"/>
          </a:xfrm>
        </p:grpSpPr>
        <p:sp>
          <p:nvSpPr>
            <p:cNvPr id="20" name="Oval 17"/>
            <p:cNvSpPr>
              <a:spLocks noChangeArrowheads="1"/>
            </p:cNvSpPr>
            <p:nvPr/>
          </p:nvSpPr>
          <p:spPr bwMode="gray">
            <a:xfrm>
              <a:off x="1006" y="2427"/>
              <a:ext cx="1086" cy="309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5725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57255"/>
                    <a:invGamma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21" name="Oval 18"/>
            <p:cNvSpPr>
              <a:spLocks noChangeArrowheads="1"/>
            </p:cNvSpPr>
            <p:nvPr/>
          </p:nvSpPr>
          <p:spPr bwMode="gray">
            <a:xfrm>
              <a:off x="1003" y="2400"/>
              <a:ext cx="1086" cy="309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1765"/>
                    <a:invGamma/>
                  </a:schemeClr>
                </a:gs>
                <a:gs pos="100000">
                  <a:schemeClr val="accent2"/>
                </a:gs>
              </a:gsLst>
              <a:lin ang="189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pic>
        <p:nvPicPr>
          <p:cNvPr id="23565" name="Picture 24" descr="shadow_1_m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gray">
          <a:xfrm>
            <a:off x="7394575" y="2906713"/>
            <a:ext cx="1190625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566" name="Group 25"/>
          <p:cNvGrpSpPr>
            <a:grpSpLocks/>
          </p:cNvGrpSpPr>
          <p:nvPr/>
        </p:nvGrpSpPr>
        <p:grpSpPr bwMode="auto">
          <a:xfrm>
            <a:off x="7373938" y="1830388"/>
            <a:ext cx="1258887" cy="1217612"/>
            <a:chOff x="887" y="2040"/>
            <a:chExt cx="433" cy="422"/>
          </a:xfrm>
        </p:grpSpPr>
        <p:pic>
          <p:nvPicPr>
            <p:cNvPr id="23588" name="Picture 26" descr="circuler_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gray">
            <a:xfrm>
              <a:off x="887" y="2040"/>
              <a:ext cx="43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" name="Oval 27"/>
            <p:cNvSpPr>
              <a:spLocks noChangeArrowheads="1"/>
            </p:cNvSpPr>
            <p:nvPr/>
          </p:nvSpPr>
          <p:spPr bwMode="gray">
            <a:xfrm>
              <a:off x="887" y="2040"/>
              <a:ext cx="433" cy="422"/>
            </a:xfrm>
            <a:prstGeom prst="ellipse">
              <a:avLst/>
            </a:prstGeom>
            <a:gradFill rotWithShape="1">
              <a:gsLst>
                <a:gs pos="0">
                  <a:srgbClr val="99CC00">
                    <a:alpha val="55000"/>
                  </a:srgbClr>
                </a:gs>
                <a:gs pos="50000">
                  <a:srgbClr val="99CC00">
                    <a:gamma/>
                    <a:shade val="46275"/>
                    <a:invGamma/>
                    <a:alpha val="89999"/>
                  </a:srgbClr>
                </a:gs>
                <a:gs pos="100000">
                  <a:srgbClr val="99CC00">
                    <a:alpha val="55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pic>
          <p:nvPicPr>
            <p:cNvPr id="23592" name="Picture 28" descr="Picture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gray">
            <a:xfrm>
              <a:off x="930" y="2044"/>
              <a:ext cx="34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567" name="Rectangle 29"/>
          <p:cNvSpPr>
            <a:spLocks noChangeArrowheads="1"/>
          </p:cNvSpPr>
          <p:nvPr/>
        </p:nvSpPr>
        <p:spPr bwMode="gray">
          <a:xfrm>
            <a:off x="7429500" y="2192338"/>
            <a:ext cx="1266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zh-CN" altLang="en-US" sz="2800" b="1">
                <a:solidFill>
                  <a:srgbClr val="FEFFFF"/>
                </a:solidFill>
                <a:latin typeface="Georgia" pitchFamily="18" charset="0"/>
                <a:cs typeface="Arial" charset="0"/>
              </a:rPr>
              <a:t>国家级</a:t>
            </a:r>
            <a:endParaRPr lang="en-US" altLang="zh-CN" sz="2800" b="1">
              <a:solidFill>
                <a:srgbClr val="FEFFFF"/>
              </a:solidFill>
              <a:latin typeface="Georgia" pitchFamily="18" charset="0"/>
              <a:cs typeface="Arial" charset="0"/>
            </a:endParaRPr>
          </a:p>
        </p:txBody>
      </p:sp>
      <p:pic>
        <p:nvPicPr>
          <p:cNvPr id="23568" name="Picture 30" descr="shadow_1_m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gray">
          <a:xfrm>
            <a:off x="5487988" y="3621088"/>
            <a:ext cx="1189037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569" name="Group 31"/>
          <p:cNvGrpSpPr>
            <a:grpSpLocks/>
          </p:cNvGrpSpPr>
          <p:nvPr/>
        </p:nvGrpSpPr>
        <p:grpSpPr bwMode="auto">
          <a:xfrm>
            <a:off x="5467350" y="2544763"/>
            <a:ext cx="1257300" cy="1217612"/>
            <a:chOff x="887" y="2040"/>
            <a:chExt cx="433" cy="422"/>
          </a:xfrm>
        </p:grpSpPr>
        <p:pic>
          <p:nvPicPr>
            <p:cNvPr id="23583" name="Picture 32" descr="circuler_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gray">
            <a:xfrm>
              <a:off x="887" y="2040"/>
              <a:ext cx="43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" name="Oval 33"/>
            <p:cNvSpPr>
              <a:spLocks noChangeArrowheads="1"/>
            </p:cNvSpPr>
            <p:nvPr/>
          </p:nvSpPr>
          <p:spPr bwMode="gray">
            <a:xfrm>
              <a:off x="887" y="2040"/>
              <a:ext cx="433" cy="422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55000"/>
                  </a:srgbClr>
                </a:gs>
                <a:gs pos="50000">
                  <a:srgbClr val="FF9900">
                    <a:gamma/>
                    <a:shade val="46275"/>
                    <a:invGamma/>
                    <a:alpha val="89999"/>
                  </a:srgbClr>
                </a:gs>
                <a:gs pos="100000">
                  <a:srgbClr val="FF9900">
                    <a:alpha val="55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pic>
          <p:nvPicPr>
            <p:cNvPr id="23587" name="Picture 34" descr="Picture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gray">
            <a:xfrm>
              <a:off x="930" y="2044"/>
              <a:ext cx="34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570" name="Rectangle 35"/>
          <p:cNvSpPr>
            <a:spLocks noChangeArrowheads="1"/>
          </p:cNvSpPr>
          <p:nvPr/>
        </p:nvSpPr>
        <p:spPr bwMode="gray">
          <a:xfrm>
            <a:off x="5651500" y="2906713"/>
            <a:ext cx="906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zh-CN" altLang="en-US" sz="2800" b="1">
                <a:solidFill>
                  <a:srgbClr val="FEFFFF"/>
                </a:solidFill>
                <a:latin typeface="Georgia" pitchFamily="18" charset="0"/>
                <a:cs typeface="Arial" charset="0"/>
              </a:rPr>
              <a:t>省级</a:t>
            </a:r>
            <a:endParaRPr lang="en-US" altLang="zh-CN" sz="2800" b="1">
              <a:solidFill>
                <a:srgbClr val="FEFFFF"/>
              </a:solidFill>
              <a:latin typeface="Georgia" pitchFamily="18" charset="0"/>
              <a:cs typeface="Arial" charset="0"/>
            </a:endParaRPr>
          </a:p>
        </p:txBody>
      </p:sp>
      <p:pic>
        <p:nvPicPr>
          <p:cNvPr id="23571" name="Picture 36" descr="shadow_1_m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gray">
          <a:xfrm>
            <a:off x="3568700" y="4389438"/>
            <a:ext cx="1190625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572" name="Group 37"/>
          <p:cNvGrpSpPr>
            <a:grpSpLocks/>
          </p:cNvGrpSpPr>
          <p:nvPr/>
        </p:nvGrpSpPr>
        <p:grpSpPr bwMode="auto">
          <a:xfrm>
            <a:off x="3549650" y="3313113"/>
            <a:ext cx="1257300" cy="1217612"/>
            <a:chOff x="887" y="2040"/>
            <a:chExt cx="433" cy="422"/>
          </a:xfrm>
        </p:grpSpPr>
        <p:pic>
          <p:nvPicPr>
            <p:cNvPr id="23580" name="Picture 38" descr="circuler_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gray">
            <a:xfrm>
              <a:off x="887" y="2040"/>
              <a:ext cx="43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" name="Oval 39"/>
            <p:cNvSpPr>
              <a:spLocks noChangeArrowheads="1"/>
            </p:cNvSpPr>
            <p:nvPr/>
          </p:nvSpPr>
          <p:spPr bwMode="gray">
            <a:xfrm>
              <a:off x="887" y="2040"/>
              <a:ext cx="433" cy="42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55000"/>
                  </a:schemeClr>
                </a:gs>
                <a:gs pos="50000">
                  <a:schemeClr val="accent2">
                    <a:gamma/>
                    <a:shade val="46275"/>
                    <a:invGamma/>
                    <a:alpha val="89999"/>
                  </a:schemeClr>
                </a:gs>
                <a:gs pos="100000">
                  <a:schemeClr val="accent2">
                    <a:alpha val="55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pic>
          <p:nvPicPr>
            <p:cNvPr id="23582" name="Picture 40" descr="Picture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gray">
            <a:xfrm>
              <a:off x="930" y="2044"/>
              <a:ext cx="34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573" name="Rectangle 41"/>
          <p:cNvSpPr>
            <a:spLocks noChangeArrowheads="1"/>
          </p:cNvSpPr>
          <p:nvPr/>
        </p:nvSpPr>
        <p:spPr bwMode="gray">
          <a:xfrm>
            <a:off x="3733800" y="3675063"/>
            <a:ext cx="906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zh-CN" altLang="en-US" sz="2800" b="1">
                <a:solidFill>
                  <a:srgbClr val="FEFFFF"/>
                </a:solidFill>
                <a:latin typeface="Georgia" pitchFamily="18" charset="0"/>
                <a:cs typeface="Arial" charset="0"/>
              </a:rPr>
              <a:t>校级</a:t>
            </a:r>
            <a:endParaRPr lang="en-US" altLang="zh-CN" sz="2800" b="1">
              <a:solidFill>
                <a:srgbClr val="FEFFFF"/>
              </a:solidFill>
              <a:latin typeface="Georgia" pitchFamily="18" charset="0"/>
              <a:cs typeface="Arial" charset="0"/>
            </a:endParaRPr>
          </a:p>
        </p:txBody>
      </p:sp>
      <p:pic>
        <p:nvPicPr>
          <p:cNvPr id="23574" name="Picture 42" descr="shadow_1_m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gray">
          <a:xfrm>
            <a:off x="1609725" y="4973638"/>
            <a:ext cx="11890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575" name="Group 43"/>
          <p:cNvGrpSpPr>
            <a:grpSpLocks/>
          </p:cNvGrpSpPr>
          <p:nvPr/>
        </p:nvGrpSpPr>
        <p:grpSpPr bwMode="auto">
          <a:xfrm>
            <a:off x="1589088" y="3897313"/>
            <a:ext cx="1258887" cy="1217612"/>
            <a:chOff x="887" y="2040"/>
            <a:chExt cx="433" cy="422"/>
          </a:xfrm>
        </p:grpSpPr>
        <p:pic>
          <p:nvPicPr>
            <p:cNvPr id="23577" name="Picture 44" descr="circuler_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gray">
            <a:xfrm>
              <a:off x="887" y="2040"/>
              <a:ext cx="430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7" name="Oval 45"/>
            <p:cNvSpPr>
              <a:spLocks noChangeArrowheads="1"/>
            </p:cNvSpPr>
            <p:nvPr/>
          </p:nvSpPr>
          <p:spPr bwMode="gray">
            <a:xfrm>
              <a:off x="887" y="2040"/>
              <a:ext cx="433" cy="42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55000"/>
                  </a:schemeClr>
                </a:gs>
                <a:gs pos="50000">
                  <a:schemeClr val="accent1">
                    <a:gamma/>
                    <a:shade val="46275"/>
                    <a:invGamma/>
                    <a:alpha val="89999"/>
                  </a:schemeClr>
                </a:gs>
                <a:gs pos="100000">
                  <a:schemeClr val="accent1">
                    <a:alpha val="55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pic>
          <p:nvPicPr>
            <p:cNvPr id="23579" name="Picture 46" descr="Picture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gray">
            <a:xfrm>
              <a:off x="930" y="2044"/>
              <a:ext cx="34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576" name="Rectangle 47"/>
          <p:cNvSpPr>
            <a:spLocks noChangeArrowheads="1"/>
          </p:cNvSpPr>
          <p:nvPr/>
        </p:nvSpPr>
        <p:spPr bwMode="gray">
          <a:xfrm>
            <a:off x="1773238" y="4259263"/>
            <a:ext cx="9064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zh-CN" altLang="en-US" sz="2800" b="1">
                <a:solidFill>
                  <a:srgbClr val="FEFFFF"/>
                </a:solidFill>
                <a:latin typeface="Georgia" pitchFamily="18" charset="0"/>
                <a:cs typeface="Arial" charset="0"/>
              </a:rPr>
              <a:t>院级</a:t>
            </a:r>
            <a:endParaRPr lang="en-US" altLang="zh-CN" sz="2800" b="1">
              <a:solidFill>
                <a:srgbClr val="FEFFFF"/>
              </a:solidFill>
              <a:latin typeface="Georgi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内容占位符 2"/>
          <p:cNvSpPr>
            <a:spLocks noGrp="1"/>
          </p:cNvSpPr>
          <p:nvPr>
            <p:ph idx="1"/>
          </p:nvPr>
        </p:nvSpPr>
        <p:spPr>
          <a:xfrm>
            <a:off x="357188" y="908050"/>
            <a:ext cx="8572500" cy="5286375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altLang="zh-CN" smtClean="0"/>
              <a:t>3.3 </a:t>
            </a:r>
            <a:r>
              <a:rPr lang="zh-CN" altLang="en-US" smtClean="0"/>
              <a:t>建立完善的保障和激励机制</a:t>
            </a:r>
            <a:endParaRPr lang="en-US" altLang="zh-CN" smtClean="0"/>
          </a:p>
          <a:p>
            <a:pPr>
              <a:lnSpc>
                <a:spcPct val="200000"/>
              </a:lnSpc>
            </a:pPr>
            <a:r>
              <a:rPr lang="zh-CN" altLang="en-US" smtClean="0"/>
              <a:t>细化科研考核制度，按照项目课题、发表论文的级别、数量，对科研人员</a:t>
            </a:r>
            <a:r>
              <a:rPr lang="en-US" altLang="zh-CN" smtClean="0"/>
              <a:t>/</a:t>
            </a:r>
            <a:r>
              <a:rPr lang="zh-CN" altLang="en-US" smtClean="0"/>
              <a:t>教师的科研工作进行分数制量化考核，并将分数纳入年终绩效、评优推优排位、资助学术交流等项目的考核计算中。</a:t>
            </a:r>
          </a:p>
          <a:p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smtClean="0">
                <a:solidFill>
                  <a:schemeClr val="tx1"/>
                </a:solidFill>
              </a:rPr>
              <a:t>4.</a:t>
            </a:r>
            <a:r>
              <a:rPr lang="zh-CN" altLang="en-US" sz="3600" smtClean="0">
                <a:solidFill>
                  <a:schemeClr val="tx1"/>
                </a:solidFill>
              </a:rPr>
              <a:t>科研工作今后的难点及解决办法</a:t>
            </a:r>
          </a:p>
        </p:txBody>
      </p:sp>
      <p:sp>
        <p:nvSpPr>
          <p:cNvPr id="25602" name="内容占位符 2"/>
          <p:cNvSpPr>
            <a:spLocks noGrp="1"/>
          </p:cNvSpPr>
          <p:nvPr>
            <p:ph idx="1"/>
          </p:nvPr>
        </p:nvSpPr>
        <p:spPr>
          <a:xfrm>
            <a:off x="285750" y="1428750"/>
            <a:ext cx="4143375" cy="2286002"/>
          </a:xfrm>
          <a:solidFill>
            <a:srgbClr val="92D050"/>
          </a:solidFill>
        </p:spPr>
        <p:txBody>
          <a:bodyPr/>
          <a:lstStyle/>
          <a:p>
            <a:pPr marL="989013" indent="-989013">
              <a:buFont typeface="Georgia" pitchFamily="18" charset="0"/>
              <a:buNone/>
            </a:pPr>
            <a:r>
              <a:rPr lang="zh-CN" altLang="en-US" dirty="0" smtClean="0"/>
              <a:t>问题：学科及学术带头人年龄偏大，网络与新媒体专业的业界背景骨干师资难以引进培养。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4572001" y="1428736"/>
            <a:ext cx="4429124" cy="2286016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/>
          <a:p>
            <a:pPr marL="1076325" indent="-1076325">
              <a:spcBef>
                <a:spcPts val="300"/>
              </a:spcBef>
              <a:buClr>
                <a:srgbClr val="A5AB81"/>
              </a:buClr>
            </a:pPr>
            <a:r>
              <a:rPr lang="zh-CN" altLang="en-US" sz="2800" b="1" dirty="0">
                <a:latin typeface="宋体" charset="-122"/>
              </a:rPr>
              <a:t>措施：在学校支持下，加大中年龄段的高层次人才引进；通过校企合作增强双师型结构。</a:t>
            </a:r>
            <a:endParaRPr lang="en-US" altLang="zh-CN" sz="2800" b="1" dirty="0">
              <a:latin typeface="宋体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50" y="3843353"/>
            <a:ext cx="4143375" cy="2246769"/>
          </a:xfrm>
          <a:prstGeom prst="rect">
            <a:avLst/>
          </a:prstGeom>
          <a:solidFill>
            <a:srgbClr val="92D050"/>
          </a:solidFill>
        </p:spPr>
        <p:txBody>
          <a:bodyPr>
            <a:spAutoFit/>
          </a:bodyPr>
          <a:lstStyle/>
          <a:p>
            <a:pPr marL="1073150" indent="-1073150"/>
            <a:r>
              <a:rPr lang="zh-CN" altLang="en-US" sz="2800" b="1" dirty="0" smtClean="0">
                <a:latin typeface="宋体" charset="-122"/>
              </a:rPr>
              <a:t>难点</a:t>
            </a:r>
            <a:r>
              <a:rPr lang="zh-CN" altLang="en-US" sz="2800" b="1" dirty="0">
                <a:latin typeface="宋体" charset="-122"/>
              </a:rPr>
              <a:t>：中青年教师成长</a:t>
            </a:r>
            <a:endParaRPr lang="en-US" altLang="zh-CN" sz="2800" b="1" dirty="0">
              <a:latin typeface="宋体" charset="-122"/>
            </a:endParaRPr>
          </a:p>
          <a:p>
            <a:pPr marL="1073150" indent="7938"/>
            <a:r>
              <a:rPr lang="zh-CN" altLang="en-US" sz="2800" b="1" dirty="0">
                <a:latin typeface="宋体" charset="-122"/>
              </a:rPr>
              <a:t>需要时间培育，申报</a:t>
            </a:r>
            <a:r>
              <a:rPr lang="zh-CN" altLang="en-US" sz="2800" b="1" dirty="0" smtClean="0">
                <a:latin typeface="宋体" charset="-122"/>
              </a:rPr>
              <a:t>高级别</a:t>
            </a:r>
            <a:r>
              <a:rPr lang="zh-CN" altLang="en-US" sz="2800" b="1" dirty="0">
                <a:latin typeface="宋体" charset="-122"/>
              </a:rPr>
              <a:t>项目的基础条件</a:t>
            </a:r>
            <a:r>
              <a:rPr lang="zh-CN" altLang="en-US" sz="2800" b="1" dirty="0" smtClean="0">
                <a:latin typeface="宋体" charset="-122"/>
              </a:rPr>
              <a:t>仍需要</a:t>
            </a:r>
            <a:r>
              <a:rPr lang="zh-CN" altLang="en-US" sz="2800" b="1" dirty="0">
                <a:latin typeface="宋体" charset="-122"/>
              </a:rPr>
              <a:t>较长期的积淀。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00563" y="3857628"/>
            <a:ext cx="4643437" cy="224676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1073150" indent="-1073150"/>
            <a:r>
              <a:rPr lang="zh-CN" altLang="en-US" sz="2800" b="1" dirty="0">
                <a:latin typeface="宋体" charset="-122"/>
              </a:rPr>
              <a:t>措施：加强科研方向规划，</a:t>
            </a:r>
            <a:endParaRPr lang="en-US" altLang="zh-CN" sz="2800" b="1" dirty="0">
              <a:latin typeface="宋体" charset="-122"/>
            </a:endParaRPr>
          </a:p>
          <a:p>
            <a:pPr marL="985838"/>
            <a:r>
              <a:rPr lang="zh-CN" altLang="en-US" sz="2800" b="1" dirty="0">
                <a:latin typeface="宋体" charset="-122"/>
              </a:rPr>
              <a:t>中青年教师集中于</a:t>
            </a:r>
            <a:r>
              <a:rPr lang="zh-CN" altLang="en-US" sz="2800" b="1" dirty="0" smtClean="0">
                <a:latin typeface="宋体" charset="-122"/>
              </a:rPr>
              <a:t>相对固定</a:t>
            </a:r>
            <a:r>
              <a:rPr lang="zh-CN" altLang="en-US" sz="2800" b="1" dirty="0">
                <a:latin typeface="宋体" charset="-122"/>
              </a:rPr>
              <a:t>的领域积累科研基础。</a:t>
            </a:r>
            <a:endParaRPr lang="en-US" altLang="zh-CN" sz="2800" b="1" dirty="0">
              <a:latin typeface="宋体" charset="-122"/>
            </a:endParaRPr>
          </a:p>
          <a:p>
            <a:pPr marL="1073150" indent="96838"/>
            <a:endParaRPr lang="zh-CN" altLang="en-US" sz="28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uiExpand="1" build="p" animBg="1"/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sz="3600" smtClean="0">
              <a:solidFill>
                <a:schemeClr val="tx1"/>
              </a:solidFill>
            </a:endParaRPr>
          </a:p>
        </p:txBody>
      </p:sp>
      <p:sp>
        <p:nvSpPr>
          <p:cNvPr id="26626" name="内容占位符 2"/>
          <p:cNvSpPr>
            <a:spLocks noGrp="1"/>
          </p:cNvSpPr>
          <p:nvPr>
            <p:ph idx="1"/>
          </p:nvPr>
        </p:nvSpPr>
        <p:spPr>
          <a:xfrm>
            <a:off x="571500" y="1928815"/>
            <a:ext cx="3929062" cy="2857507"/>
          </a:xfrm>
          <a:solidFill>
            <a:srgbClr val="92D050"/>
          </a:solidFill>
        </p:spPr>
        <p:txBody>
          <a:bodyPr/>
          <a:lstStyle/>
          <a:p>
            <a:pPr marL="985838" indent="-985838">
              <a:lnSpc>
                <a:spcPct val="150000"/>
              </a:lnSpc>
              <a:buNone/>
            </a:pPr>
            <a:r>
              <a:rPr lang="zh-CN" altLang="en-US" dirty="0" smtClean="0"/>
              <a:t>问题：队伍结构不合理，中青年高级职称、博士学位缺乏</a:t>
            </a:r>
            <a:r>
              <a:rPr lang="zh-CN" altLang="en-US" dirty="0" smtClean="0"/>
              <a:t>。</a:t>
            </a:r>
            <a:endParaRPr lang="zh-CN" altLang="en-US" dirty="0" smtClean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4643468" y="1928802"/>
            <a:ext cx="4214812" cy="2857507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/>
          <a:p>
            <a:pPr marL="1258888" indent="-1258888">
              <a:lnSpc>
                <a:spcPct val="150000"/>
              </a:lnSpc>
              <a:spcBef>
                <a:spcPts val="300"/>
              </a:spcBef>
              <a:buClr>
                <a:srgbClr val="A5AB81"/>
              </a:buClr>
            </a:pPr>
            <a:r>
              <a:rPr lang="zh-CN" altLang="en-US" sz="2800" b="1" dirty="0">
                <a:latin typeface="宋体" charset="-122"/>
              </a:rPr>
              <a:t>措施：加强师资队伍培养，鼓励多出成果，扩大团队的学术影响力。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uiExpand="1" build="p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2000232" y="1142984"/>
            <a:ext cx="2101956" cy="5286412"/>
          </a:xfrm>
        </p:spPr>
        <p:txBody>
          <a:bodyPr/>
          <a:lstStyle/>
          <a:p>
            <a:r>
              <a:rPr lang="zh-CN" altLang="en-US" sz="7200" dirty="0" smtClean="0"/>
              <a:t>汇报完毕</a:t>
            </a:r>
            <a:endParaRPr lang="zh-CN" alt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2714625" y="2071688"/>
            <a:ext cx="4357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dirty="0">
                <a:latin typeface="华文中宋" pitchFamily="2" charset="-122"/>
                <a:ea typeface="华文中宋" pitchFamily="2" charset="-122"/>
              </a:rPr>
              <a:t>1.</a:t>
            </a:r>
            <a:r>
              <a:rPr lang="zh-CN" altLang="en-US" sz="2000" dirty="0">
                <a:latin typeface="华文中宋" pitchFamily="2" charset="-122"/>
                <a:ea typeface="华文中宋" pitchFamily="2" charset="-122"/>
              </a:rPr>
              <a:t>学院科研工作总体思路</a:t>
            </a:r>
          </a:p>
        </p:txBody>
      </p:sp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2714625" y="2714625"/>
            <a:ext cx="4357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>
                <a:latin typeface="华文中宋" pitchFamily="2" charset="-122"/>
                <a:ea typeface="华文中宋" pitchFamily="2" charset="-122"/>
              </a:rPr>
              <a:t>2.</a:t>
            </a:r>
            <a:r>
              <a:rPr lang="zh-CN" altLang="en-US" sz="2000">
                <a:latin typeface="华文中宋" pitchFamily="2" charset="-122"/>
                <a:ea typeface="华文中宋" pitchFamily="2" charset="-122"/>
              </a:rPr>
              <a:t>学院科研工作发展阶段</a:t>
            </a: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2714625" y="3429000"/>
            <a:ext cx="4357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>
                <a:latin typeface="华文中宋" pitchFamily="2" charset="-122"/>
                <a:ea typeface="华文中宋" pitchFamily="2" charset="-122"/>
              </a:rPr>
              <a:t>3.</a:t>
            </a:r>
            <a:r>
              <a:rPr lang="zh-CN" altLang="en-US" sz="2000">
                <a:latin typeface="华文中宋" pitchFamily="2" charset="-122"/>
                <a:ea typeface="华文中宋" pitchFamily="2" charset="-122"/>
              </a:rPr>
              <a:t>学院科研工作主要措施</a:t>
            </a:r>
          </a:p>
        </p:txBody>
      </p:sp>
      <p:sp>
        <p:nvSpPr>
          <p:cNvPr id="14340" name="TextBox 6"/>
          <p:cNvSpPr txBox="1">
            <a:spLocks noChangeArrowheads="1"/>
          </p:cNvSpPr>
          <p:nvPr/>
        </p:nvSpPr>
        <p:spPr bwMode="auto">
          <a:xfrm>
            <a:off x="2714625" y="4143375"/>
            <a:ext cx="4357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>
                <a:latin typeface="华文中宋" pitchFamily="2" charset="-122"/>
                <a:ea typeface="华文中宋" pitchFamily="2" charset="-122"/>
              </a:rPr>
              <a:t>4.</a:t>
            </a:r>
            <a:r>
              <a:rPr lang="zh-CN" altLang="en-US" sz="2000">
                <a:latin typeface="华文中宋" pitchFamily="2" charset="-122"/>
                <a:ea typeface="华文中宋" pitchFamily="2" charset="-122"/>
              </a:rPr>
              <a:t>科研工作今后的难点及解决办法</a:t>
            </a:r>
          </a:p>
        </p:txBody>
      </p:sp>
      <p:sp>
        <p:nvSpPr>
          <p:cNvPr id="14341" name="AutoShape 2" descr="https://timgsa.baidu.com/timg?image&amp;quality=80&amp;size=b9999_10000&amp;sec=1491976457767&amp;di=f4071b4745b08953aa25df0ba7256291&amp;imgtype=0&amp;src=http%3A%2F%2Fpic.35pic.com%2Fnormal%2F09%2F77%2F65%2F2531170_194816484000_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CN" altLang="en-US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smtClean="0">
                <a:solidFill>
                  <a:schemeClr val="tx1"/>
                </a:solidFill>
              </a:rPr>
              <a:t>1.</a:t>
            </a:r>
            <a:r>
              <a:rPr lang="zh-CN" altLang="en-US" sz="3600" smtClean="0">
                <a:solidFill>
                  <a:schemeClr val="tx1"/>
                </a:solidFill>
              </a:rPr>
              <a:t>学院科研工作总体思路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625" y="1714501"/>
            <a:ext cx="8286750" cy="3500449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zh-CN" altLang="en-US" dirty="0" smtClean="0"/>
              <a:t>    </a:t>
            </a:r>
            <a:r>
              <a:rPr lang="zh-CN" altLang="en-US" dirty="0" smtClean="0">
                <a:latin typeface="黑体" pitchFamily="2" charset="-122"/>
                <a:ea typeface="黑体" pitchFamily="2" charset="-122"/>
              </a:rPr>
              <a:t>围绕</a:t>
            </a:r>
            <a:r>
              <a:rPr lang="zh-CN" altLang="en-US" dirty="0" smtClean="0">
                <a:ea typeface="黑体" pitchFamily="2" charset="-122"/>
              </a:rPr>
              <a:t>“</a:t>
            </a:r>
            <a:r>
              <a:rPr lang="zh-CN" altLang="en-US" dirty="0" smtClean="0">
                <a:latin typeface="黑体" pitchFamily="2" charset="-122"/>
                <a:ea typeface="黑体" pitchFamily="2" charset="-122"/>
              </a:rPr>
              <a:t>科研工作为人才培养服务</a:t>
            </a:r>
            <a:r>
              <a:rPr lang="zh-CN" altLang="en-US" dirty="0" smtClean="0">
                <a:ea typeface="黑体" pitchFamily="2" charset="-122"/>
              </a:rPr>
              <a:t>”</a:t>
            </a:r>
            <a:r>
              <a:rPr lang="zh-CN" altLang="en-US" dirty="0" smtClean="0">
                <a:latin typeface="黑体" pitchFamily="2" charset="-122"/>
                <a:ea typeface="黑体" pitchFamily="2" charset="-122"/>
              </a:rPr>
              <a:t>的宗旨，坚持教学、科研一体两翼互促发展，以科研为抓手、以教学为重心，加强科研团队建设、增强科研水平，提升学科建设品质，激发创新实践活力，实现</a:t>
            </a:r>
            <a:r>
              <a:rPr lang="zh-CN" altLang="en-US" dirty="0" smtClean="0">
                <a:ea typeface="黑体" pitchFamily="2" charset="-122"/>
              </a:rPr>
              <a:t>“</a:t>
            </a:r>
            <a:r>
              <a:rPr lang="zh-CN" altLang="en-US" dirty="0" smtClean="0">
                <a:solidFill>
                  <a:srgbClr val="0070C0"/>
                </a:solidFill>
                <a:latin typeface="黑体" pitchFamily="2" charset="-122"/>
                <a:ea typeface="黑体" pitchFamily="2" charset="-122"/>
              </a:rPr>
              <a:t>入主流、上台阶、创特色、出人才</a:t>
            </a:r>
            <a:r>
              <a:rPr lang="zh-CN" altLang="en-US" dirty="0" smtClean="0">
                <a:ea typeface="黑体" pitchFamily="2" charset="-122"/>
              </a:rPr>
              <a:t>”</a:t>
            </a:r>
            <a:r>
              <a:rPr lang="zh-CN" altLang="en-US" dirty="0" smtClean="0">
                <a:latin typeface="黑体" pitchFamily="2" charset="-122"/>
                <a:ea typeface="黑体" pitchFamily="2" charset="-122"/>
              </a:rPr>
              <a:t>的总体目标。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>
                <a:solidFill>
                  <a:schemeClr val="tx1"/>
                </a:solidFill>
              </a:rPr>
              <a:t>2.</a:t>
            </a:r>
            <a:r>
              <a:rPr lang="zh-CN" altLang="en-US" sz="3600" dirty="0" smtClean="0">
                <a:solidFill>
                  <a:schemeClr val="tx1"/>
                </a:solidFill>
              </a:rPr>
              <a:t>学院科研工作发展阶段</a:t>
            </a:r>
          </a:p>
        </p:txBody>
      </p:sp>
      <p:cxnSp>
        <p:nvCxnSpPr>
          <p:cNvPr id="5" name="直接箭头连接符 4"/>
          <p:cNvCxnSpPr/>
          <p:nvPr/>
        </p:nvCxnSpPr>
        <p:spPr>
          <a:xfrm>
            <a:off x="785813" y="3571875"/>
            <a:ext cx="7358062" cy="1588"/>
          </a:xfrm>
          <a:prstGeom prst="straightConnector1">
            <a:avLst/>
          </a:prstGeom>
          <a:ln w="57150">
            <a:solidFill>
              <a:srgbClr val="0070C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1643063" y="3286125"/>
            <a:ext cx="71437" cy="28575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4286250" y="3286125"/>
            <a:ext cx="71438" cy="28575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6715125" y="3286125"/>
            <a:ext cx="71438" cy="28575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390" name="TextBox 18"/>
          <p:cNvSpPr txBox="1">
            <a:spLocks noChangeArrowheads="1"/>
          </p:cNvSpPr>
          <p:nvPr/>
        </p:nvSpPr>
        <p:spPr bwMode="auto">
          <a:xfrm>
            <a:off x="468313" y="3967163"/>
            <a:ext cx="3024187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b="1" dirty="0">
                <a:solidFill>
                  <a:srgbClr val="B95B22"/>
                </a:solidFill>
                <a:latin typeface="黑体" pitchFamily="2" charset="-122"/>
                <a:ea typeface="黑体" pitchFamily="2" charset="-122"/>
              </a:rPr>
              <a:t>突破阶段（科研之年</a:t>
            </a:r>
            <a:r>
              <a:rPr lang="en-US" altLang="zh-CN" b="1" dirty="0">
                <a:solidFill>
                  <a:srgbClr val="B95B22"/>
                </a:solidFill>
                <a:latin typeface="黑体" pitchFamily="2" charset="-122"/>
                <a:ea typeface="黑体" pitchFamily="2" charset="-122"/>
                <a:cs typeface="Times New Roman" pitchFamily="18" charset="0"/>
              </a:rPr>
              <a:t>2011</a:t>
            </a:r>
            <a:r>
              <a:rPr lang="zh-CN" altLang="en-US" b="1" dirty="0">
                <a:solidFill>
                  <a:srgbClr val="B95B22"/>
                </a:solidFill>
                <a:latin typeface="黑体" pitchFamily="2" charset="-122"/>
                <a:ea typeface="黑体" pitchFamily="2" charset="-122"/>
                <a:cs typeface="Times New Roman" pitchFamily="18" charset="0"/>
              </a:rPr>
              <a:t> ）</a:t>
            </a:r>
            <a:endParaRPr lang="en-US" altLang="zh-CN" b="1" dirty="0">
              <a:solidFill>
                <a:srgbClr val="B95B22"/>
              </a:solidFill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b="1" dirty="0">
                <a:latin typeface="Georgia"/>
                <a:ea typeface="黑体" pitchFamily="2" charset="-122"/>
              </a:rPr>
              <a:t>·</a:t>
            </a:r>
            <a:r>
              <a:rPr lang="zh-CN" altLang="en-US" dirty="0">
                <a:latin typeface="黑体" pitchFamily="2" charset="-122"/>
                <a:ea typeface="黑体" pitchFamily="2" charset="-122"/>
              </a:rPr>
              <a:t>获批国家广电总局社科课题</a:t>
            </a:r>
            <a:endParaRPr lang="en-US" altLang="zh-CN" dirty="0"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b="1" dirty="0">
                <a:latin typeface="Georgia"/>
                <a:ea typeface="黑体" pitchFamily="2" charset="-122"/>
              </a:rPr>
              <a:t>·</a:t>
            </a:r>
            <a:r>
              <a:rPr lang="zh-CN" altLang="en-US" dirty="0">
                <a:latin typeface="黑体" pitchFamily="2" charset="-122"/>
                <a:ea typeface="黑体" pitchFamily="2" charset="-122"/>
              </a:rPr>
              <a:t>全年科研经费</a:t>
            </a:r>
            <a:r>
              <a:rPr lang="en-US" altLang="zh-CN" dirty="0">
                <a:latin typeface="黑体" pitchFamily="2" charset="-122"/>
                <a:ea typeface="黑体" pitchFamily="2" charset="-122"/>
              </a:rPr>
              <a:t>40</a:t>
            </a:r>
            <a:r>
              <a:rPr lang="zh-CN" altLang="en-US" dirty="0">
                <a:latin typeface="黑体" pitchFamily="2" charset="-122"/>
                <a:ea typeface="黑体" pitchFamily="2" charset="-122"/>
              </a:rPr>
              <a:t>万元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00375" y="1500188"/>
            <a:ext cx="2571750" cy="1412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b="1" dirty="0">
                <a:solidFill>
                  <a:srgbClr val="B95B22"/>
                </a:solidFill>
                <a:latin typeface="黑体" pitchFamily="2" charset="-122"/>
                <a:ea typeface="黑体" pitchFamily="2" charset="-122"/>
              </a:rPr>
              <a:t>发展阶段</a:t>
            </a:r>
            <a:r>
              <a:rPr lang="zh-CN" altLang="en-US" b="1" dirty="0">
                <a:solidFill>
                  <a:srgbClr val="B95B22"/>
                </a:solidFill>
                <a:latin typeface="黑体" pitchFamily="2" charset="-122"/>
                <a:ea typeface="黑体" pitchFamily="2" charset="-122"/>
                <a:cs typeface="Times New Roman" pitchFamily="18" charset="0"/>
              </a:rPr>
              <a:t>（</a:t>
            </a:r>
            <a:r>
              <a:rPr lang="en-US" altLang="zh-CN" b="1" dirty="0">
                <a:solidFill>
                  <a:srgbClr val="B95B22"/>
                </a:solidFill>
                <a:latin typeface="黑体" pitchFamily="2" charset="-122"/>
                <a:ea typeface="黑体" pitchFamily="2" charset="-122"/>
                <a:cs typeface="Times New Roman" pitchFamily="18" charset="0"/>
              </a:rPr>
              <a:t>2012-2015</a:t>
            </a:r>
            <a:r>
              <a:rPr lang="zh-CN" altLang="en-US" b="1" dirty="0">
                <a:solidFill>
                  <a:srgbClr val="B95B22"/>
                </a:solidFill>
                <a:latin typeface="黑体" pitchFamily="2" charset="-122"/>
                <a:ea typeface="黑体" pitchFamily="2" charset="-122"/>
                <a:cs typeface="Times New Roman" pitchFamily="18" charset="0"/>
              </a:rPr>
              <a:t>）</a:t>
            </a:r>
            <a:endParaRPr lang="en-US" altLang="zh-CN" b="1" dirty="0">
              <a:solidFill>
                <a:srgbClr val="B95B22"/>
              </a:solidFill>
              <a:latin typeface="黑体" pitchFamily="2" charset="-122"/>
              <a:ea typeface="黑体" pitchFamily="2" charset="-122"/>
              <a:cs typeface="Adobe Gothic Std B"/>
            </a:endParaRP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宋体"/>
                <a:ea typeface="黑体" pitchFamily="2" charset="-122"/>
              </a:rPr>
              <a:t>·</a:t>
            </a:r>
            <a:r>
              <a:rPr lang="zh-CN" altLang="en-US" dirty="0">
                <a:latin typeface="黑体" pitchFamily="2" charset="-122"/>
                <a:ea typeface="黑体" pitchFamily="2" charset="-122"/>
              </a:rPr>
              <a:t>获批科研项目共</a:t>
            </a:r>
            <a:r>
              <a:rPr lang="en-US" altLang="zh-CN" dirty="0">
                <a:latin typeface="黑体" pitchFamily="2" charset="-122"/>
                <a:ea typeface="黑体" pitchFamily="2" charset="-122"/>
              </a:rPr>
              <a:t>24</a:t>
            </a:r>
            <a:r>
              <a:rPr lang="zh-CN" altLang="en-US" dirty="0">
                <a:latin typeface="黑体" pitchFamily="2" charset="-122"/>
                <a:ea typeface="黑体" pitchFamily="2" charset="-122"/>
              </a:rPr>
              <a:t>项</a:t>
            </a:r>
            <a:endParaRPr lang="en-US" altLang="zh-CN" dirty="0"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宋体"/>
                <a:ea typeface="黑体" pitchFamily="2" charset="-122"/>
              </a:rPr>
              <a:t>·</a:t>
            </a:r>
            <a:r>
              <a:rPr lang="zh-CN" altLang="en-US" dirty="0">
                <a:latin typeface="黑体" pitchFamily="2" charset="-122"/>
                <a:ea typeface="黑体" pitchFamily="2" charset="-122"/>
              </a:rPr>
              <a:t>总经费</a:t>
            </a:r>
            <a:r>
              <a:rPr lang="en-US" altLang="zh-CN" dirty="0">
                <a:latin typeface="黑体" pitchFamily="2" charset="-122"/>
                <a:ea typeface="黑体" pitchFamily="2" charset="-122"/>
              </a:rPr>
              <a:t>70.6</a:t>
            </a:r>
            <a:r>
              <a:rPr lang="zh-CN" altLang="en-US" dirty="0">
                <a:latin typeface="黑体" pitchFamily="2" charset="-122"/>
                <a:ea typeface="黑体" pitchFamily="2" charset="-122"/>
              </a:rPr>
              <a:t>万元</a:t>
            </a:r>
            <a:endParaRPr lang="en-US" altLang="zh-CN" dirty="0">
              <a:latin typeface="黑体" pitchFamily="2" charset="-122"/>
              <a:ea typeface="黑体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宋体"/>
                <a:ea typeface="黑体" pitchFamily="2" charset="-122"/>
              </a:rPr>
              <a:t>·</a:t>
            </a:r>
            <a:r>
              <a:rPr lang="zh-CN" altLang="en-US" dirty="0">
                <a:latin typeface="黑体" pitchFamily="2" charset="-122"/>
                <a:ea typeface="黑体" pitchFamily="2" charset="-122"/>
              </a:rPr>
              <a:t>核心</a:t>
            </a:r>
            <a:r>
              <a:rPr lang="en-US" altLang="zh-CN" dirty="0">
                <a:latin typeface="黑体" pitchFamily="2" charset="-122"/>
                <a:ea typeface="黑体" pitchFamily="2" charset="-122"/>
              </a:rPr>
              <a:t>/</a:t>
            </a:r>
            <a:r>
              <a:rPr lang="zh-CN" altLang="en-US" dirty="0">
                <a:latin typeface="黑体" pitchFamily="2" charset="-122"/>
                <a:ea typeface="黑体" pitchFamily="2" charset="-122"/>
              </a:rPr>
              <a:t>权威论文</a:t>
            </a:r>
            <a:r>
              <a:rPr lang="en-US" altLang="zh-CN" dirty="0">
                <a:latin typeface="黑体" pitchFamily="2" charset="-122"/>
                <a:ea typeface="黑体" pitchFamily="2" charset="-122"/>
              </a:rPr>
              <a:t>40</a:t>
            </a:r>
            <a:r>
              <a:rPr lang="zh-CN" altLang="en-US" dirty="0">
                <a:latin typeface="黑体" pitchFamily="2" charset="-122"/>
                <a:ea typeface="黑体" pitchFamily="2" charset="-122"/>
              </a:rPr>
              <a:t>篇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00688" y="4000500"/>
            <a:ext cx="2571750" cy="752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b="1">
                <a:solidFill>
                  <a:srgbClr val="B95B22"/>
                </a:solidFill>
                <a:latin typeface="黑体" pitchFamily="2" charset="-122"/>
                <a:ea typeface="黑体" pitchFamily="2" charset="-122"/>
              </a:rPr>
              <a:t>瓶颈阶段</a:t>
            </a:r>
            <a:r>
              <a:rPr lang="zh-CN" altLang="en-US" b="1">
                <a:solidFill>
                  <a:srgbClr val="B95B22"/>
                </a:solidFill>
                <a:latin typeface="黑体" pitchFamily="2" charset="-122"/>
                <a:ea typeface="黑体" pitchFamily="2" charset="-122"/>
                <a:cs typeface="Times New Roman" pitchFamily="18" charset="0"/>
              </a:rPr>
              <a:t>（</a:t>
            </a:r>
            <a:r>
              <a:rPr lang="en-US" altLang="zh-CN" b="1">
                <a:solidFill>
                  <a:srgbClr val="B95B22"/>
                </a:solidFill>
                <a:latin typeface="黑体" pitchFamily="2" charset="-122"/>
                <a:ea typeface="黑体" pitchFamily="2" charset="-122"/>
                <a:cs typeface="Times New Roman" pitchFamily="18" charset="0"/>
              </a:rPr>
              <a:t>2016-now</a:t>
            </a:r>
            <a:r>
              <a:rPr lang="zh-CN" altLang="en-US" b="1">
                <a:solidFill>
                  <a:srgbClr val="B95B22"/>
                </a:solidFill>
                <a:latin typeface="黑体" pitchFamily="2" charset="-122"/>
                <a:ea typeface="黑体" pitchFamily="2" charset="-122"/>
                <a:cs typeface="Times New Roman" pitchFamily="18" charset="0"/>
              </a:rPr>
              <a:t>）</a:t>
            </a:r>
            <a:endParaRPr lang="en-US" altLang="zh-CN" b="1">
              <a:solidFill>
                <a:srgbClr val="B95B22"/>
              </a:solidFill>
              <a:latin typeface="黑体" pitchFamily="2" charset="-122"/>
              <a:ea typeface="黑体" pitchFamily="2" charset="-122"/>
              <a:cs typeface="Adobe Gothic Std B"/>
            </a:endParaRPr>
          </a:p>
          <a:p>
            <a:pPr algn="ctr">
              <a:lnSpc>
                <a:spcPct val="120000"/>
              </a:lnSpc>
            </a:pPr>
            <a:r>
              <a:rPr lang="en-US" altLang="zh-CN">
                <a:latin typeface="宋体"/>
                <a:ea typeface="黑体" pitchFamily="2" charset="-122"/>
              </a:rPr>
              <a:t>·</a:t>
            </a:r>
            <a:r>
              <a:rPr lang="zh-CN" altLang="en-US">
                <a:latin typeface="黑体" pitchFamily="2" charset="-122"/>
                <a:ea typeface="黑体" pitchFamily="2" charset="-122"/>
              </a:rPr>
              <a:t>人才局限性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8" grpId="0" animBg="1"/>
      <p:bldP spid="1639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4"/>
          <p:cNvSpPr>
            <a:spLocks noChangeArrowheads="1"/>
          </p:cNvSpPr>
          <p:nvPr/>
        </p:nvSpPr>
        <p:spPr bwMode="gray">
          <a:xfrm>
            <a:off x="1357313" y="4929188"/>
            <a:ext cx="4786312" cy="714375"/>
          </a:xfrm>
          <a:prstGeom prst="roundRect">
            <a:avLst>
              <a:gd name="adj" fmla="val 9991"/>
            </a:avLst>
          </a:prstGeom>
          <a:solidFill>
            <a:schemeClr val="accent2">
              <a:alpha val="50195"/>
            </a:schemeClr>
          </a:solidFill>
          <a:ln w="19050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Georgia" pitchFamily="18" charset="0"/>
            </a:endParaRPr>
          </a:p>
        </p:txBody>
      </p:sp>
      <p:sp>
        <p:nvSpPr>
          <p:cNvPr id="17410" name="AutoShape 8"/>
          <p:cNvSpPr>
            <a:spLocks noChangeArrowheads="1"/>
          </p:cNvSpPr>
          <p:nvPr/>
        </p:nvSpPr>
        <p:spPr bwMode="gray">
          <a:xfrm>
            <a:off x="1357313" y="4071938"/>
            <a:ext cx="4786312" cy="714375"/>
          </a:xfrm>
          <a:prstGeom prst="roundRect">
            <a:avLst>
              <a:gd name="adj" fmla="val 9991"/>
            </a:avLst>
          </a:prstGeom>
          <a:solidFill>
            <a:schemeClr val="accent1">
              <a:alpha val="50195"/>
            </a:schemeClr>
          </a:solidFill>
          <a:ln w="19050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Georgia" pitchFamily="18" charset="0"/>
            </a:endParaRPr>
          </a:p>
        </p:txBody>
      </p:sp>
      <p:sp>
        <p:nvSpPr>
          <p:cNvPr id="17411" name="AutoShape 6"/>
          <p:cNvSpPr>
            <a:spLocks noChangeArrowheads="1"/>
          </p:cNvSpPr>
          <p:nvPr/>
        </p:nvSpPr>
        <p:spPr bwMode="gray">
          <a:xfrm>
            <a:off x="1357313" y="3214688"/>
            <a:ext cx="4786312" cy="714375"/>
          </a:xfrm>
          <a:prstGeom prst="roundRect">
            <a:avLst>
              <a:gd name="adj" fmla="val 9991"/>
            </a:avLst>
          </a:prstGeom>
          <a:solidFill>
            <a:schemeClr val="folHlink">
              <a:alpha val="50195"/>
            </a:schemeClr>
          </a:solidFill>
          <a:ln w="19050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Georgia" pitchFamily="18" charset="0"/>
            </a:endParaRPr>
          </a:p>
        </p:txBody>
      </p:sp>
      <p:sp>
        <p:nvSpPr>
          <p:cNvPr id="17412" name="AutoShape 10"/>
          <p:cNvSpPr>
            <a:spLocks noChangeArrowheads="1"/>
          </p:cNvSpPr>
          <p:nvPr/>
        </p:nvSpPr>
        <p:spPr bwMode="gray">
          <a:xfrm>
            <a:off x="1357313" y="2286000"/>
            <a:ext cx="4714875" cy="785813"/>
          </a:xfrm>
          <a:prstGeom prst="roundRect">
            <a:avLst>
              <a:gd name="adj" fmla="val 9991"/>
            </a:avLst>
          </a:prstGeom>
          <a:solidFill>
            <a:schemeClr val="hlink">
              <a:alpha val="50195"/>
            </a:schemeClr>
          </a:solidFill>
          <a:ln w="19050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Georgia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>
                <a:solidFill>
                  <a:schemeClr val="tx1"/>
                </a:solidFill>
              </a:rPr>
              <a:t>3.</a:t>
            </a:r>
            <a:r>
              <a:rPr lang="zh-CN" altLang="en-US" sz="3600" dirty="0" smtClean="0">
                <a:solidFill>
                  <a:schemeClr val="tx1"/>
                </a:solidFill>
              </a:rPr>
              <a:t>学院科研工作主要措施</a:t>
            </a:r>
          </a:p>
        </p:txBody>
      </p:sp>
      <p:sp>
        <p:nvSpPr>
          <p:cNvPr id="17414" name="内容占位符 2"/>
          <p:cNvSpPr>
            <a:spLocks noGrp="1"/>
          </p:cNvSpPr>
          <p:nvPr>
            <p:ph idx="1"/>
          </p:nvPr>
        </p:nvSpPr>
        <p:spPr>
          <a:xfrm>
            <a:off x="357188" y="1214438"/>
            <a:ext cx="8572500" cy="464343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altLang="zh-CN" dirty="0" smtClean="0"/>
              <a:t>3.1 </a:t>
            </a:r>
            <a:r>
              <a:rPr lang="zh-CN" altLang="en-US" dirty="0" smtClean="0"/>
              <a:t>按学科特色及基础统筹科研</a:t>
            </a:r>
            <a:r>
              <a:rPr lang="zh-CN" altLang="en-US" dirty="0" smtClean="0">
                <a:solidFill>
                  <a:srgbClr val="FF0000"/>
                </a:solidFill>
              </a:rPr>
              <a:t>方向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  <a:buFont typeface="Georgia" pitchFamily="18" charset="0"/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   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）与行业热点趋势结合</a:t>
            </a:r>
            <a:endParaRPr lang="en-US" altLang="zh-CN" dirty="0" smtClean="0"/>
          </a:p>
          <a:p>
            <a:pPr>
              <a:lnSpc>
                <a:spcPct val="200000"/>
              </a:lnSpc>
              <a:buFont typeface="Georgia" pitchFamily="18" charset="0"/>
              <a:buNone/>
            </a:pPr>
            <a:r>
              <a:rPr lang="en-US" altLang="zh-CN" dirty="0" smtClean="0"/>
              <a:t>   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）与学科主流方向契合</a:t>
            </a:r>
            <a:endParaRPr lang="en-US" altLang="zh-CN" dirty="0" smtClean="0"/>
          </a:p>
          <a:p>
            <a:pPr>
              <a:lnSpc>
                <a:spcPct val="200000"/>
              </a:lnSpc>
              <a:buFont typeface="Georgia" pitchFamily="18" charset="0"/>
              <a:buNone/>
            </a:pPr>
            <a:r>
              <a:rPr lang="en-US" altLang="zh-CN" dirty="0" smtClean="0"/>
              <a:t>   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）与专业教育定位融合</a:t>
            </a:r>
            <a:endParaRPr lang="en-US" altLang="zh-CN" dirty="0" smtClean="0"/>
          </a:p>
          <a:p>
            <a:pPr>
              <a:lnSpc>
                <a:spcPct val="200000"/>
              </a:lnSpc>
              <a:buFont typeface="Georgia" pitchFamily="18" charset="0"/>
              <a:buNone/>
            </a:pPr>
            <a:r>
              <a:rPr lang="en-US" altLang="zh-CN" dirty="0" smtClean="0"/>
              <a:t>   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4</a:t>
            </a:r>
            <a:r>
              <a:rPr lang="zh-CN" altLang="en-US" dirty="0" smtClean="0"/>
              <a:t>）与师资队伍建设适合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val 3"/>
          <p:cNvSpPr>
            <a:spLocks noChangeArrowheads="1"/>
          </p:cNvSpPr>
          <p:nvPr/>
        </p:nvSpPr>
        <p:spPr bwMode="gray">
          <a:xfrm>
            <a:off x="3143250" y="1428750"/>
            <a:ext cx="3071813" cy="1428750"/>
          </a:xfrm>
          <a:prstGeom prst="ellipse">
            <a:avLst/>
          </a:prstGeom>
          <a:solidFill>
            <a:schemeClr val="accent2">
              <a:alpha val="34901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Georgia" pitchFamily="18" charset="0"/>
            </a:endParaRPr>
          </a:p>
        </p:txBody>
      </p:sp>
      <p:sp>
        <p:nvSpPr>
          <p:cNvPr id="18434" name="Oval 5"/>
          <p:cNvSpPr>
            <a:spLocks noChangeArrowheads="1"/>
          </p:cNvSpPr>
          <p:nvPr/>
        </p:nvSpPr>
        <p:spPr bwMode="gray">
          <a:xfrm>
            <a:off x="5572125" y="1428750"/>
            <a:ext cx="3071813" cy="1428750"/>
          </a:xfrm>
          <a:prstGeom prst="ellipse">
            <a:avLst/>
          </a:prstGeom>
          <a:solidFill>
            <a:schemeClr val="accent1">
              <a:alpha val="34901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Georgia" pitchFamily="18" charset="0"/>
            </a:endParaRPr>
          </a:p>
        </p:txBody>
      </p:sp>
      <p:sp>
        <p:nvSpPr>
          <p:cNvPr id="18435" name="Oval 4"/>
          <p:cNvSpPr>
            <a:spLocks noChangeArrowheads="1"/>
          </p:cNvSpPr>
          <p:nvPr/>
        </p:nvSpPr>
        <p:spPr bwMode="gray">
          <a:xfrm>
            <a:off x="642938" y="1428750"/>
            <a:ext cx="3071812" cy="1428750"/>
          </a:xfrm>
          <a:prstGeom prst="ellipse">
            <a:avLst/>
          </a:prstGeom>
          <a:solidFill>
            <a:schemeClr val="folHlink">
              <a:alpha val="34901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Georgia" pitchFamily="18" charset="0"/>
            </a:endParaRPr>
          </a:p>
        </p:txBody>
      </p:sp>
      <p:sp>
        <p:nvSpPr>
          <p:cNvPr id="53" name="AutoShape 3"/>
          <p:cNvSpPr>
            <a:spLocks noChangeArrowheads="1"/>
          </p:cNvSpPr>
          <p:nvPr/>
        </p:nvSpPr>
        <p:spPr bwMode="gray">
          <a:xfrm rot="5400000">
            <a:off x="3110706" y="3461544"/>
            <a:ext cx="2951163" cy="2028825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chemeClr val="bg1">
                  <a:gamma/>
                  <a:shade val="78824"/>
                  <a:invGamma/>
                  <a:alpha val="98000"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78824"/>
                  <a:invGamma/>
                  <a:alpha val="98000"/>
                </a:schemeClr>
              </a:gs>
            </a:gsLst>
            <a:lin ang="5400000" scaled="1"/>
          </a:gradFill>
          <a:ln w="38100" algn="ctr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宋体" pitchFamily="2" charset="-122"/>
            </a:endParaRPr>
          </a:p>
        </p:txBody>
      </p:sp>
      <p:sp>
        <p:nvSpPr>
          <p:cNvPr id="18437" name="Freeform 4"/>
          <p:cNvSpPr>
            <a:spLocks/>
          </p:cNvSpPr>
          <p:nvPr/>
        </p:nvSpPr>
        <p:spPr bwMode="gray">
          <a:xfrm>
            <a:off x="3582988" y="2998788"/>
            <a:ext cx="2006600" cy="738187"/>
          </a:xfrm>
          <a:custGeom>
            <a:avLst/>
            <a:gdLst>
              <a:gd name="T0" fmla="*/ 2147483647 w 1270"/>
              <a:gd name="T1" fmla="*/ 2147483647 h 303"/>
              <a:gd name="T2" fmla="*/ 2147483647 w 1270"/>
              <a:gd name="T3" fmla="*/ 2147483647 h 303"/>
              <a:gd name="T4" fmla="*/ 2147483647 w 1270"/>
              <a:gd name="T5" fmla="*/ 2147483647 h 303"/>
              <a:gd name="T6" fmla="*/ 2147483647 w 1270"/>
              <a:gd name="T7" fmla="*/ 2147483647 h 303"/>
              <a:gd name="T8" fmla="*/ 2147483647 w 1270"/>
              <a:gd name="T9" fmla="*/ 2147483647 h 303"/>
              <a:gd name="T10" fmla="*/ 2147483647 w 1270"/>
              <a:gd name="T11" fmla="*/ 2147483647 h 303"/>
              <a:gd name="T12" fmla="*/ 2147483647 w 1270"/>
              <a:gd name="T13" fmla="*/ 2147483647 h 303"/>
              <a:gd name="T14" fmla="*/ 2147483647 w 1270"/>
              <a:gd name="T15" fmla="*/ 2147483647 h 303"/>
              <a:gd name="T16" fmla="*/ 2147483647 w 1270"/>
              <a:gd name="T17" fmla="*/ 2147483647 h 3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70"/>
              <a:gd name="T28" fmla="*/ 0 h 303"/>
              <a:gd name="T29" fmla="*/ 1270 w 1270"/>
              <a:gd name="T30" fmla="*/ 303 h 30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70" h="303">
                <a:moveTo>
                  <a:pt x="5" y="303"/>
                </a:moveTo>
                <a:cubicBezTo>
                  <a:pt x="5" y="303"/>
                  <a:pt x="0" y="253"/>
                  <a:pt x="21" y="177"/>
                </a:cubicBezTo>
                <a:cubicBezTo>
                  <a:pt x="48" y="130"/>
                  <a:pt x="69" y="44"/>
                  <a:pt x="172" y="22"/>
                </a:cubicBezTo>
                <a:cubicBezTo>
                  <a:pt x="275" y="0"/>
                  <a:pt x="235" y="13"/>
                  <a:pt x="361" y="11"/>
                </a:cubicBezTo>
                <a:cubicBezTo>
                  <a:pt x="487" y="9"/>
                  <a:pt x="813" y="12"/>
                  <a:pt x="932" y="12"/>
                </a:cubicBezTo>
                <a:cubicBezTo>
                  <a:pt x="1050" y="12"/>
                  <a:pt x="998" y="2"/>
                  <a:pt x="1070" y="14"/>
                </a:cubicBezTo>
                <a:cubicBezTo>
                  <a:pt x="1143" y="26"/>
                  <a:pt x="1215" y="84"/>
                  <a:pt x="1260" y="189"/>
                </a:cubicBezTo>
                <a:cubicBezTo>
                  <a:pt x="1270" y="262"/>
                  <a:pt x="1266" y="302"/>
                  <a:pt x="1266" y="302"/>
                </a:cubicBezTo>
                <a:lnTo>
                  <a:pt x="5" y="303"/>
                </a:lnTo>
                <a:close/>
              </a:path>
            </a:pathLst>
          </a:custGeom>
          <a:solidFill>
            <a:srgbClr val="FFFF00">
              <a:alpha val="50195"/>
            </a:srgbClr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gray">
          <a:xfrm>
            <a:off x="3781425" y="3094038"/>
            <a:ext cx="1570038" cy="646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b="1">
                <a:solidFill>
                  <a:srgbClr val="FF0000"/>
                </a:solidFill>
                <a:latin typeface="Georgia" pitchFamily="18" charset="0"/>
              </a:rPr>
              <a:t>媒体融合与</a:t>
            </a:r>
            <a:endParaRPr lang="en-US" altLang="zh-CN" b="1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r>
              <a:rPr lang="zh-CN" altLang="en-US" b="1">
                <a:solidFill>
                  <a:srgbClr val="FF0000"/>
                </a:solidFill>
                <a:latin typeface="Georgia" pitchFamily="18" charset="0"/>
              </a:rPr>
              <a:t>教育发展研究</a:t>
            </a:r>
            <a:endParaRPr lang="en-US" altLang="zh-CN" b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gray">
          <a:xfrm>
            <a:off x="3571875" y="3676650"/>
            <a:ext cx="2011363" cy="2308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zh-CN" altLang="en-US" sz="1600">
                <a:latin typeface="Georgia" pitchFamily="18" charset="0"/>
              </a:rPr>
              <a:t>基于媒体融合背景下的融合新闻学理论、传媒产业发展、新闻传播新形态、融媒体采编机制等内容的研究，并关注新闻传播教育融合转型下的人才培养体系研究。</a:t>
            </a:r>
            <a:endParaRPr lang="en-US" altLang="zh-CN" sz="1600">
              <a:solidFill>
                <a:srgbClr val="1C1C1C"/>
              </a:solidFill>
              <a:latin typeface="Georgia" pitchFamily="18" charset="0"/>
            </a:endParaRPr>
          </a:p>
        </p:txBody>
      </p:sp>
      <p:sp>
        <p:nvSpPr>
          <p:cNvPr id="57" name="AutoShape 7"/>
          <p:cNvSpPr>
            <a:spLocks noChangeArrowheads="1"/>
          </p:cNvSpPr>
          <p:nvPr/>
        </p:nvSpPr>
        <p:spPr bwMode="gray">
          <a:xfrm rot="5400000">
            <a:off x="538956" y="3461544"/>
            <a:ext cx="2951163" cy="2028825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chemeClr val="bg1">
                  <a:gamma/>
                  <a:shade val="78824"/>
                  <a:invGamma/>
                  <a:alpha val="98000"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78824"/>
                  <a:invGamma/>
                  <a:alpha val="98000"/>
                </a:schemeClr>
              </a:gs>
            </a:gsLst>
            <a:lin ang="5400000" scaled="1"/>
          </a:gradFill>
          <a:ln w="38100" algn="ctr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宋体" pitchFamily="2" charset="-122"/>
            </a:endParaRPr>
          </a:p>
        </p:txBody>
      </p:sp>
      <p:sp>
        <p:nvSpPr>
          <p:cNvPr id="18441" name="Freeform 8"/>
          <p:cNvSpPr>
            <a:spLocks/>
          </p:cNvSpPr>
          <p:nvPr/>
        </p:nvSpPr>
        <p:spPr bwMode="gray">
          <a:xfrm>
            <a:off x="1016000" y="2997200"/>
            <a:ext cx="2001838" cy="739775"/>
          </a:xfrm>
          <a:custGeom>
            <a:avLst/>
            <a:gdLst>
              <a:gd name="T0" fmla="*/ 2147483647 w 1261"/>
              <a:gd name="T1" fmla="*/ 2147483647 h 303"/>
              <a:gd name="T2" fmla="*/ 2147483647 w 1261"/>
              <a:gd name="T3" fmla="*/ 2147483647 h 303"/>
              <a:gd name="T4" fmla="*/ 2147483647 w 1261"/>
              <a:gd name="T5" fmla="*/ 2147483647 h 303"/>
              <a:gd name="T6" fmla="*/ 2147483647 w 1261"/>
              <a:gd name="T7" fmla="*/ 2147483647 h 303"/>
              <a:gd name="T8" fmla="*/ 2147483647 w 1261"/>
              <a:gd name="T9" fmla="*/ 2147483647 h 303"/>
              <a:gd name="T10" fmla="*/ 2147483647 w 1261"/>
              <a:gd name="T11" fmla="*/ 2147483647 h 303"/>
              <a:gd name="T12" fmla="*/ 2147483647 w 1261"/>
              <a:gd name="T13" fmla="*/ 2147483647 h 303"/>
              <a:gd name="T14" fmla="*/ 2147483647 w 1261"/>
              <a:gd name="T15" fmla="*/ 2147483647 h 303"/>
              <a:gd name="T16" fmla="*/ 2147483647 w 1261"/>
              <a:gd name="T17" fmla="*/ 2147483647 h 3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61"/>
              <a:gd name="T28" fmla="*/ 0 h 303"/>
              <a:gd name="T29" fmla="*/ 1261 w 1261"/>
              <a:gd name="T30" fmla="*/ 303 h 30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61" h="303">
                <a:moveTo>
                  <a:pt x="6" y="297"/>
                </a:moveTo>
                <a:cubicBezTo>
                  <a:pt x="6" y="297"/>
                  <a:pt x="0" y="225"/>
                  <a:pt x="18" y="174"/>
                </a:cubicBezTo>
                <a:cubicBezTo>
                  <a:pt x="36" y="123"/>
                  <a:pt x="105" y="45"/>
                  <a:pt x="171" y="30"/>
                </a:cubicBezTo>
                <a:cubicBezTo>
                  <a:pt x="237" y="15"/>
                  <a:pt x="227" y="16"/>
                  <a:pt x="352" y="13"/>
                </a:cubicBezTo>
                <a:cubicBezTo>
                  <a:pt x="477" y="10"/>
                  <a:pt x="804" y="10"/>
                  <a:pt x="922" y="10"/>
                </a:cubicBezTo>
                <a:cubicBezTo>
                  <a:pt x="1039" y="10"/>
                  <a:pt x="988" y="0"/>
                  <a:pt x="1061" y="12"/>
                </a:cubicBezTo>
                <a:cubicBezTo>
                  <a:pt x="1133" y="24"/>
                  <a:pt x="1206" y="83"/>
                  <a:pt x="1251" y="190"/>
                </a:cubicBezTo>
                <a:cubicBezTo>
                  <a:pt x="1261" y="263"/>
                  <a:pt x="1257" y="303"/>
                  <a:pt x="1257" y="303"/>
                </a:cubicBezTo>
                <a:lnTo>
                  <a:pt x="6" y="297"/>
                </a:lnTo>
                <a:close/>
              </a:path>
            </a:pathLst>
          </a:custGeom>
          <a:solidFill>
            <a:schemeClr val="accent1">
              <a:alpha val="50195"/>
            </a:schemeClr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2" name="Rectangle 9"/>
          <p:cNvSpPr>
            <a:spLocks noChangeArrowheads="1"/>
          </p:cNvSpPr>
          <p:nvPr/>
        </p:nvSpPr>
        <p:spPr bwMode="gray">
          <a:xfrm>
            <a:off x="1466850" y="3090863"/>
            <a:ext cx="1108075" cy="646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b="1">
                <a:solidFill>
                  <a:srgbClr val="FF0000"/>
                </a:solidFill>
                <a:latin typeface="Georgia" pitchFamily="18" charset="0"/>
              </a:rPr>
              <a:t>海外华文</a:t>
            </a:r>
            <a:endParaRPr lang="en-US" altLang="zh-CN" b="1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r>
              <a:rPr lang="zh-CN" altLang="en-US" b="1">
                <a:solidFill>
                  <a:srgbClr val="FF0000"/>
                </a:solidFill>
                <a:latin typeface="Georgia" pitchFamily="18" charset="0"/>
              </a:rPr>
              <a:t>文学研究</a:t>
            </a:r>
            <a:endParaRPr lang="en-US" altLang="zh-CN" b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8443" name="Text Box 10"/>
          <p:cNvSpPr txBox="1">
            <a:spLocks noChangeArrowheads="1"/>
          </p:cNvSpPr>
          <p:nvPr/>
        </p:nvSpPr>
        <p:spPr bwMode="gray">
          <a:xfrm>
            <a:off x="1000125" y="3676650"/>
            <a:ext cx="2038350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600">
                <a:latin typeface="Georgia" pitchFamily="18" charset="0"/>
              </a:rPr>
              <a:t>就海外华人作家群体，重点研究楚文化溯源、移民文学特质、华文文学的跨区域传播、文本分析等内容。</a:t>
            </a:r>
          </a:p>
        </p:txBody>
      </p:sp>
      <p:sp>
        <p:nvSpPr>
          <p:cNvPr id="61" name="AutoShape 11"/>
          <p:cNvSpPr>
            <a:spLocks noChangeArrowheads="1"/>
          </p:cNvSpPr>
          <p:nvPr/>
        </p:nvSpPr>
        <p:spPr bwMode="gray">
          <a:xfrm rot="5400000">
            <a:off x="5646738" y="3475037"/>
            <a:ext cx="3022600" cy="2028825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chemeClr val="bg1">
                  <a:gamma/>
                  <a:shade val="78824"/>
                  <a:invGamma/>
                  <a:alpha val="98000"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78824"/>
                  <a:invGamma/>
                  <a:alpha val="98000"/>
                </a:schemeClr>
              </a:gs>
            </a:gsLst>
            <a:lin ang="5400000" scaled="1"/>
          </a:gradFill>
          <a:ln w="38100" algn="ctr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宋体" pitchFamily="2" charset="-122"/>
            </a:endParaRPr>
          </a:p>
        </p:txBody>
      </p:sp>
      <p:sp>
        <p:nvSpPr>
          <p:cNvPr id="18445" name="Freeform 12"/>
          <p:cNvSpPr>
            <a:spLocks/>
          </p:cNvSpPr>
          <p:nvPr/>
        </p:nvSpPr>
        <p:spPr bwMode="gray">
          <a:xfrm>
            <a:off x="6153150" y="2974975"/>
            <a:ext cx="2008188" cy="739775"/>
          </a:xfrm>
          <a:custGeom>
            <a:avLst/>
            <a:gdLst>
              <a:gd name="T0" fmla="*/ 0 w 1259"/>
              <a:gd name="T1" fmla="*/ 2147483647 h 298"/>
              <a:gd name="T2" fmla="*/ 2147483647 w 1259"/>
              <a:gd name="T3" fmla="*/ 2147483647 h 298"/>
              <a:gd name="T4" fmla="*/ 2147483647 w 1259"/>
              <a:gd name="T5" fmla="*/ 2147483647 h 298"/>
              <a:gd name="T6" fmla="*/ 2147483647 w 1259"/>
              <a:gd name="T7" fmla="*/ 2147483647 h 298"/>
              <a:gd name="T8" fmla="*/ 2147483647 w 1259"/>
              <a:gd name="T9" fmla="*/ 2147483647 h 298"/>
              <a:gd name="T10" fmla="*/ 2147483647 w 1259"/>
              <a:gd name="T11" fmla="*/ 2147483647 h 298"/>
              <a:gd name="T12" fmla="*/ 2147483647 w 1259"/>
              <a:gd name="T13" fmla="*/ 2147483647 h 298"/>
              <a:gd name="T14" fmla="*/ 2147483647 w 1259"/>
              <a:gd name="T15" fmla="*/ 2147483647 h 298"/>
              <a:gd name="T16" fmla="*/ 0 w 1259"/>
              <a:gd name="T17" fmla="*/ 2147483647 h 29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59"/>
              <a:gd name="T28" fmla="*/ 0 h 298"/>
              <a:gd name="T29" fmla="*/ 1259 w 1259"/>
              <a:gd name="T30" fmla="*/ 298 h 29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59" h="298">
                <a:moveTo>
                  <a:pt x="0" y="298"/>
                </a:moveTo>
                <a:lnTo>
                  <a:pt x="7" y="171"/>
                </a:lnTo>
                <a:cubicBezTo>
                  <a:pt x="35" y="124"/>
                  <a:pt x="108" y="40"/>
                  <a:pt x="166" y="14"/>
                </a:cubicBezTo>
                <a:lnTo>
                  <a:pt x="356" y="13"/>
                </a:lnTo>
                <a:cubicBezTo>
                  <a:pt x="482" y="12"/>
                  <a:pt x="805" y="10"/>
                  <a:pt x="922" y="10"/>
                </a:cubicBezTo>
                <a:cubicBezTo>
                  <a:pt x="1039" y="10"/>
                  <a:pt x="988" y="0"/>
                  <a:pt x="1060" y="12"/>
                </a:cubicBezTo>
                <a:cubicBezTo>
                  <a:pt x="1132" y="24"/>
                  <a:pt x="1204" y="81"/>
                  <a:pt x="1249" y="186"/>
                </a:cubicBezTo>
                <a:cubicBezTo>
                  <a:pt x="1259" y="258"/>
                  <a:pt x="1255" y="297"/>
                  <a:pt x="1255" y="297"/>
                </a:cubicBezTo>
                <a:lnTo>
                  <a:pt x="0" y="298"/>
                </a:lnTo>
                <a:close/>
              </a:path>
            </a:pathLst>
          </a:custGeom>
          <a:solidFill>
            <a:schemeClr val="hlink">
              <a:alpha val="50195"/>
            </a:schemeClr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6" name="Rectangle 13"/>
          <p:cNvSpPr>
            <a:spLocks noChangeArrowheads="1"/>
          </p:cNvSpPr>
          <p:nvPr/>
        </p:nvSpPr>
        <p:spPr bwMode="gray">
          <a:xfrm>
            <a:off x="6567488" y="3130550"/>
            <a:ext cx="1338262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b="1">
                <a:solidFill>
                  <a:srgbClr val="FF0000"/>
                </a:solidFill>
                <a:latin typeface="Georgia" pitchFamily="18" charset="0"/>
              </a:rPr>
              <a:t>民商法研究</a:t>
            </a:r>
            <a:endParaRPr lang="en-US" altLang="zh-CN" b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8447" name="Text Box 14"/>
          <p:cNvSpPr txBox="1">
            <a:spLocks noChangeArrowheads="1"/>
          </p:cNvSpPr>
          <p:nvPr/>
        </p:nvSpPr>
        <p:spPr bwMode="gray">
          <a:xfrm>
            <a:off x="6143625" y="3654425"/>
            <a:ext cx="2047875" cy="1816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1600">
                <a:latin typeface="Georgia" pitchFamily="18" charset="0"/>
              </a:rPr>
              <a:t>“一带一路”及长江经济带发展建设中的物权、合同侵权行为、劳动和社会保障、知识产权、公司、证券等领域的法律实务研究。</a:t>
            </a:r>
            <a:endParaRPr lang="en-US" altLang="zh-CN" sz="1600">
              <a:solidFill>
                <a:srgbClr val="1C1C1C"/>
              </a:solidFill>
              <a:latin typeface="Georgia" pitchFamily="18" charset="0"/>
            </a:endParaRPr>
          </a:p>
        </p:txBody>
      </p:sp>
      <p:sp>
        <p:nvSpPr>
          <p:cNvPr id="18448" name="Rectangle 18"/>
          <p:cNvSpPr>
            <a:spLocks noChangeArrowheads="1"/>
          </p:cNvSpPr>
          <p:nvPr/>
        </p:nvSpPr>
        <p:spPr bwMode="gray">
          <a:xfrm>
            <a:off x="1357313" y="1928813"/>
            <a:ext cx="1338262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latin typeface="黑体" pitchFamily="2" charset="-122"/>
                <a:ea typeface="黑体" pitchFamily="2" charset="-122"/>
              </a:rPr>
              <a:t>汉语言文学</a:t>
            </a:r>
            <a:endParaRPr lang="en-US" altLang="zh-CN" b="1" dirty="0">
              <a:solidFill>
                <a:srgbClr val="1C1C1C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8449" name="Rectangle 22"/>
          <p:cNvSpPr>
            <a:spLocks noChangeArrowheads="1"/>
          </p:cNvSpPr>
          <p:nvPr/>
        </p:nvSpPr>
        <p:spPr bwMode="gray">
          <a:xfrm>
            <a:off x="6929438" y="2000250"/>
            <a:ext cx="646112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latin typeface="黑体" pitchFamily="2" charset="-122"/>
                <a:ea typeface="黑体" pitchFamily="2" charset="-122"/>
              </a:rPr>
              <a:t>法学</a:t>
            </a:r>
            <a:endParaRPr lang="en-US" altLang="zh-CN" b="1" dirty="0">
              <a:solidFill>
                <a:srgbClr val="1C1C1C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8450" name="Rectangle 26"/>
          <p:cNvSpPr>
            <a:spLocks noChangeArrowheads="1"/>
          </p:cNvSpPr>
          <p:nvPr/>
        </p:nvSpPr>
        <p:spPr bwMode="gray">
          <a:xfrm>
            <a:off x="3890963" y="1928813"/>
            <a:ext cx="15557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latin typeface="黑体" pitchFamily="2" charset="-122"/>
                <a:ea typeface="黑体" pitchFamily="2" charset="-122"/>
              </a:rPr>
              <a:t>新闻与传播学</a:t>
            </a:r>
            <a:endParaRPr lang="en-US" altLang="zh-CN" b="1" dirty="0">
              <a:solidFill>
                <a:srgbClr val="1C1C1C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8451" name="Line 6"/>
          <p:cNvSpPr>
            <a:spLocks noChangeShapeType="1"/>
          </p:cNvSpPr>
          <p:nvPr/>
        </p:nvSpPr>
        <p:spPr bwMode="auto">
          <a:xfrm flipH="1" flipV="1">
            <a:off x="2500313" y="1285875"/>
            <a:ext cx="935037" cy="785813"/>
          </a:xfrm>
          <a:prstGeom prst="line">
            <a:avLst/>
          </a:prstGeom>
          <a:noFill/>
          <a:ln w="19050">
            <a:solidFill>
              <a:srgbClr val="4D4D4D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52" name="Line 7"/>
          <p:cNvSpPr>
            <a:spLocks noChangeShapeType="1"/>
          </p:cNvSpPr>
          <p:nvPr/>
        </p:nvSpPr>
        <p:spPr bwMode="auto">
          <a:xfrm flipV="1">
            <a:off x="5857875" y="1285875"/>
            <a:ext cx="928688" cy="857250"/>
          </a:xfrm>
          <a:prstGeom prst="line">
            <a:avLst/>
          </a:prstGeom>
          <a:noFill/>
          <a:ln w="19050">
            <a:solidFill>
              <a:srgbClr val="4D4D4D"/>
            </a:solidFill>
            <a:round/>
            <a:headEnd type="oval" w="lg" len="lg"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53" name="Text Box 10"/>
          <p:cNvSpPr txBox="1">
            <a:spLocks noChangeArrowheads="1"/>
          </p:cNvSpPr>
          <p:nvPr/>
        </p:nvSpPr>
        <p:spPr bwMode="auto">
          <a:xfrm>
            <a:off x="6227763" y="765175"/>
            <a:ext cx="2571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 algn="ctr">
              <a:spcBef>
                <a:spcPct val="50000"/>
              </a:spcBef>
            </a:pPr>
            <a:r>
              <a:rPr lang="zh-CN" altLang="en-US" sz="2000" dirty="0">
                <a:solidFill>
                  <a:srgbClr val="00B0F0"/>
                </a:solidFill>
                <a:latin typeface="华文中宋" pitchFamily="2" charset="-122"/>
                <a:ea typeface="华文中宋" pitchFamily="2" charset="-122"/>
              </a:rPr>
              <a:t>互联网法制研究</a:t>
            </a:r>
            <a:endParaRPr lang="en-US" altLang="zh-CN" sz="2000" dirty="0">
              <a:solidFill>
                <a:srgbClr val="00B0F0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8454" name="Text Box 11"/>
          <p:cNvSpPr txBox="1">
            <a:spLocks noChangeArrowheads="1"/>
          </p:cNvSpPr>
          <p:nvPr/>
        </p:nvSpPr>
        <p:spPr bwMode="auto">
          <a:xfrm>
            <a:off x="755650" y="765175"/>
            <a:ext cx="2052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 algn="ctr">
              <a:spcBef>
                <a:spcPct val="50000"/>
              </a:spcBef>
            </a:pPr>
            <a:r>
              <a:rPr lang="zh-CN" altLang="en-US" sz="2000">
                <a:solidFill>
                  <a:srgbClr val="00B0F0"/>
                </a:solidFill>
                <a:latin typeface="华文中宋" pitchFamily="2" charset="-122"/>
                <a:ea typeface="华文中宋" pitchFamily="2" charset="-122"/>
              </a:rPr>
              <a:t>互联网文学研究</a:t>
            </a:r>
            <a:endParaRPr lang="en-US" altLang="zh-CN" sz="2000">
              <a:solidFill>
                <a:srgbClr val="00B0F0"/>
              </a:solidFill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9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1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4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 animBg="1"/>
      <p:bldP spid="18434" grpId="0" animBg="1"/>
      <p:bldP spid="18435" grpId="0" animBg="1"/>
      <p:bldP spid="53" grpId="0" animBg="1"/>
      <p:bldP spid="18437" grpId="0" animBg="1"/>
      <p:bldP spid="18438" grpId="0"/>
      <p:bldP spid="18439" grpId="0"/>
      <p:bldP spid="57" grpId="0" animBg="1"/>
      <p:bldP spid="18441" grpId="0" animBg="1"/>
      <p:bldP spid="18442" grpId="0"/>
      <p:bldP spid="18443" grpId="0"/>
      <p:bldP spid="61" grpId="0" animBg="1"/>
      <p:bldP spid="18445" grpId="0" animBg="1"/>
      <p:bldP spid="18446" grpId="0"/>
      <p:bldP spid="18447" grpId="0"/>
      <p:bldP spid="18448" grpId="0"/>
      <p:bldP spid="18449" grpId="0"/>
      <p:bldP spid="18450" grpId="0"/>
      <p:bldP spid="18451" grpId="0" animBg="1"/>
      <p:bldP spid="18452" grpId="0" animBg="1"/>
      <p:bldP spid="18453" grpId="0"/>
      <p:bldP spid="184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内容占位符 2"/>
          <p:cNvSpPr>
            <a:spLocks noGrp="1"/>
          </p:cNvSpPr>
          <p:nvPr>
            <p:ph idx="1"/>
          </p:nvPr>
        </p:nvSpPr>
        <p:spPr>
          <a:xfrm>
            <a:off x="285750" y="1000125"/>
            <a:ext cx="8572500" cy="1285875"/>
          </a:xfrm>
        </p:spPr>
        <p:txBody>
          <a:bodyPr/>
          <a:lstStyle/>
          <a:p>
            <a:r>
              <a:rPr lang="en-US" altLang="zh-CN" smtClean="0"/>
              <a:t>3.2 </a:t>
            </a:r>
            <a:r>
              <a:rPr lang="zh-CN" altLang="en-US" smtClean="0"/>
              <a:t>以科研突破为目标，深挖师资队伍潜力</a:t>
            </a:r>
          </a:p>
          <a:p>
            <a:pPr>
              <a:buFont typeface="Georgia" pitchFamily="18" charset="0"/>
              <a:buNone/>
            </a:pPr>
            <a:r>
              <a:rPr lang="en-US" altLang="zh-CN" smtClean="0"/>
              <a:t>     </a:t>
            </a:r>
            <a:endParaRPr lang="zh-CN" altLang="en-US" smtClean="0"/>
          </a:p>
        </p:txBody>
      </p:sp>
      <p:sp>
        <p:nvSpPr>
          <p:cNvPr id="19458" name="Freeform 2"/>
          <p:cNvSpPr>
            <a:spLocks/>
          </p:cNvSpPr>
          <p:nvPr/>
        </p:nvSpPr>
        <p:spPr bwMode="ltGray">
          <a:xfrm flipH="1">
            <a:off x="2103438" y="1828800"/>
            <a:ext cx="2341562" cy="1962150"/>
          </a:xfrm>
          <a:custGeom>
            <a:avLst/>
            <a:gdLst>
              <a:gd name="T0" fmla="*/ 2147483647 w 1299"/>
              <a:gd name="T1" fmla="*/ 2147483647 h 1008"/>
              <a:gd name="T2" fmla="*/ 2147483647 w 1299"/>
              <a:gd name="T3" fmla="*/ 2147483647 h 1008"/>
              <a:gd name="T4" fmla="*/ 2147483647 w 1299"/>
              <a:gd name="T5" fmla="*/ 2147483647 h 1008"/>
              <a:gd name="T6" fmla="*/ 2147483647 w 1299"/>
              <a:gd name="T7" fmla="*/ 0 h 1008"/>
              <a:gd name="T8" fmla="*/ 2147483647 w 1299"/>
              <a:gd name="T9" fmla="*/ 0 h 1008"/>
              <a:gd name="T10" fmla="*/ 0 w 1299"/>
              <a:gd name="T11" fmla="*/ 2147483647 h 1008"/>
              <a:gd name="T12" fmla="*/ 2147483647 w 1299"/>
              <a:gd name="T13" fmla="*/ 2147483647 h 10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99"/>
              <a:gd name="T22" fmla="*/ 0 h 1008"/>
              <a:gd name="T23" fmla="*/ 1299 w 1299"/>
              <a:gd name="T24" fmla="*/ 1008 h 10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99" h="1008">
                <a:moveTo>
                  <a:pt x="303" y="1008"/>
                </a:moveTo>
                <a:cubicBezTo>
                  <a:pt x="801" y="1008"/>
                  <a:pt x="1299" y="1008"/>
                  <a:pt x="1299" y="1008"/>
                </a:cubicBezTo>
                <a:cubicBezTo>
                  <a:pt x="1299" y="1008"/>
                  <a:pt x="1297" y="661"/>
                  <a:pt x="1296" y="315"/>
                </a:cubicBezTo>
                <a:cubicBezTo>
                  <a:pt x="1290" y="150"/>
                  <a:pt x="1161" y="0"/>
                  <a:pt x="942" y="0"/>
                </a:cubicBezTo>
                <a:cubicBezTo>
                  <a:pt x="472" y="0"/>
                  <a:pt x="3" y="0"/>
                  <a:pt x="3" y="0"/>
                </a:cubicBezTo>
                <a:cubicBezTo>
                  <a:pt x="3" y="0"/>
                  <a:pt x="1" y="361"/>
                  <a:pt x="0" y="723"/>
                </a:cubicBezTo>
                <a:cubicBezTo>
                  <a:pt x="0" y="915"/>
                  <a:pt x="144" y="1002"/>
                  <a:pt x="303" y="1008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59" name="Freeform 3"/>
          <p:cNvSpPr>
            <a:spLocks/>
          </p:cNvSpPr>
          <p:nvPr/>
        </p:nvSpPr>
        <p:spPr bwMode="ltGray">
          <a:xfrm>
            <a:off x="4564063" y="1828800"/>
            <a:ext cx="2341562" cy="1962150"/>
          </a:xfrm>
          <a:custGeom>
            <a:avLst/>
            <a:gdLst>
              <a:gd name="T0" fmla="*/ 2147483647 w 1299"/>
              <a:gd name="T1" fmla="*/ 2147483647 h 1008"/>
              <a:gd name="T2" fmla="*/ 2147483647 w 1299"/>
              <a:gd name="T3" fmla="*/ 2147483647 h 1008"/>
              <a:gd name="T4" fmla="*/ 2147483647 w 1299"/>
              <a:gd name="T5" fmla="*/ 2147483647 h 1008"/>
              <a:gd name="T6" fmla="*/ 2147483647 w 1299"/>
              <a:gd name="T7" fmla="*/ 0 h 1008"/>
              <a:gd name="T8" fmla="*/ 2147483647 w 1299"/>
              <a:gd name="T9" fmla="*/ 0 h 1008"/>
              <a:gd name="T10" fmla="*/ 0 w 1299"/>
              <a:gd name="T11" fmla="*/ 2147483647 h 1008"/>
              <a:gd name="T12" fmla="*/ 2147483647 w 1299"/>
              <a:gd name="T13" fmla="*/ 2147483647 h 10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99"/>
              <a:gd name="T22" fmla="*/ 0 h 1008"/>
              <a:gd name="T23" fmla="*/ 1299 w 1299"/>
              <a:gd name="T24" fmla="*/ 1008 h 10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99" h="1008">
                <a:moveTo>
                  <a:pt x="303" y="1008"/>
                </a:moveTo>
                <a:cubicBezTo>
                  <a:pt x="801" y="1008"/>
                  <a:pt x="1299" y="1008"/>
                  <a:pt x="1299" y="1008"/>
                </a:cubicBezTo>
                <a:cubicBezTo>
                  <a:pt x="1299" y="1008"/>
                  <a:pt x="1297" y="661"/>
                  <a:pt x="1296" y="315"/>
                </a:cubicBezTo>
                <a:cubicBezTo>
                  <a:pt x="1290" y="150"/>
                  <a:pt x="1161" y="0"/>
                  <a:pt x="942" y="0"/>
                </a:cubicBezTo>
                <a:cubicBezTo>
                  <a:pt x="472" y="0"/>
                  <a:pt x="3" y="0"/>
                  <a:pt x="3" y="0"/>
                </a:cubicBezTo>
                <a:cubicBezTo>
                  <a:pt x="3" y="0"/>
                  <a:pt x="1" y="361"/>
                  <a:pt x="0" y="723"/>
                </a:cubicBezTo>
                <a:cubicBezTo>
                  <a:pt x="0" y="915"/>
                  <a:pt x="144" y="1002"/>
                  <a:pt x="303" y="1008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60" name="Freeform 4"/>
          <p:cNvSpPr>
            <a:spLocks/>
          </p:cNvSpPr>
          <p:nvPr/>
        </p:nvSpPr>
        <p:spPr bwMode="ltGray">
          <a:xfrm>
            <a:off x="2103438" y="3919538"/>
            <a:ext cx="2341562" cy="1962150"/>
          </a:xfrm>
          <a:custGeom>
            <a:avLst/>
            <a:gdLst>
              <a:gd name="T0" fmla="*/ 2147483647 w 1299"/>
              <a:gd name="T1" fmla="*/ 2147483647 h 1008"/>
              <a:gd name="T2" fmla="*/ 2147483647 w 1299"/>
              <a:gd name="T3" fmla="*/ 2147483647 h 1008"/>
              <a:gd name="T4" fmla="*/ 2147483647 w 1299"/>
              <a:gd name="T5" fmla="*/ 2147483647 h 1008"/>
              <a:gd name="T6" fmla="*/ 2147483647 w 1299"/>
              <a:gd name="T7" fmla="*/ 0 h 1008"/>
              <a:gd name="T8" fmla="*/ 2147483647 w 1299"/>
              <a:gd name="T9" fmla="*/ 0 h 1008"/>
              <a:gd name="T10" fmla="*/ 0 w 1299"/>
              <a:gd name="T11" fmla="*/ 2147483647 h 1008"/>
              <a:gd name="T12" fmla="*/ 2147483647 w 1299"/>
              <a:gd name="T13" fmla="*/ 2147483647 h 10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99"/>
              <a:gd name="T22" fmla="*/ 0 h 1008"/>
              <a:gd name="T23" fmla="*/ 1299 w 1299"/>
              <a:gd name="T24" fmla="*/ 1008 h 10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99" h="1008">
                <a:moveTo>
                  <a:pt x="303" y="1008"/>
                </a:moveTo>
                <a:cubicBezTo>
                  <a:pt x="801" y="1008"/>
                  <a:pt x="1299" y="1008"/>
                  <a:pt x="1299" y="1008"/>
                </a:cubicBezTo>
                <a:cubicBezTo>
                  <a:pt x="1299" y="1008"/>
                  <a:pt x="1297" y="661"/>
                  <a:pt x="1296" y="315"/>
                </a:cubicBezTo>
                <a:cubicBezTo>
                  <a:pt x="1290" y="150"/>
                  <a:pt x="1161" y="0"/>
                  <a:pt x="942" y="0"/>
                </a:cubicBezTo>
                <a:cubicBezTo>
                  <a:pt x="472" y="0"/>
                  <a:pt x="3" y="0"/>
                  <a:pt x="3" y="0"/>
                </a:cubicBezTo>
                <a:cubicBezTo>
                  <a:pt x="3" y="0"/>
                  <a:pt x="1" y="361"/>
                  <a:pt x="0" y="723"/>
                </a:cubicBezTo>
                <a:cubicBezTo>
                  <a:pt x="0" y="915"/>
                  <a:pt x="144" y="1002"/>
                  <a:pt x="303" y="1008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61" name="Freeform 5"/>
          <p:cNvSpPr>
            <a:spLocks/>
          </p:cNvSpPr>
          <p:nvPr/>
        </p:nvSpPr>
        <p:spPr bwMode="ltGray">
          <a:xfrm flipH="1">
            <a:off x="4564063" y="3919538"/>
            <a:ext cx="2341562" cy="1962150"/>
          </a:xfrm>
          <a:custGeom>
            <a:avLst/>
            <a:gdLst>
              <a:gd name="T0" fmla="*/ 2147483647 w 1299"/>
              <a:gd name="T1" fmla="*/ 2147483647 h 1008"/>
              <a:gd name="T2" fmla="*/ 2147483647 w 1299"/>
              <a:gd name="T3" fmla="*/ 2147483647 h 1008"/>
              <a:gd name="T4" fmla="*/ 2147483647 w 1299"/>
              <a:gd name="T5" fmla="*/ 2147483647 h 1008"/>
              <a:gd name="T6" fmla="*/ 2147483647 w 1299"/>
              <a:gd name="T7" fmla="*/ 0 h 1008"/>
              <a:gd name="T8" fmla="*/ 2147483647 w 1299"/>
              <a:gd name="T9" fmla="*/ 0 h 1008"/>
              <a:gd name="T10" fmla="*/ 0 w 1299"/>
              <a:gd name="T11" fmla="*/ 2147483647 h 1008"/>
              <a:gd name="T12" fmla="*/ 2147483647 w 1299"/>
              <a:gd name="T13" fmla="*/ 2147483647 h 10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99"/>
              <a:gd name="T22" fmla="*/ 0 h 1008"/>
              <a:gd name="T23" fmla="*/ 1299 w 1299"/>
              <a:gd name="T24" fmla="*/ 1008 h 10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99" h="1008">
                <a:moveTo>
                  <a:pt x="303" y="1008"/>
                </a:moveTo>
                <a:cubicBezTo>
                  <a:pt x="801" y="1008"/>
                  <a:pt x="1299" y="1008"/>
                  <a:pt x="1299" y="1008"/>
                </a:cubicBezTo>
                <a:cubicBezTo>
                  <a:pt x="1299" y="1008"/>
                  <a:pt x="1297" y="661"/>
                  <a:pt x="1296" y="315"/>
                </a:cubicBezTo>
                <a:cubicBezTo>
                  <a:pt x="1290" y="150"/>
                  <a:pt x="1161" y="0"/>
                  <a:pt x="942" y="0"/>
                </a:cubicBezTo>
                <a:cubicBezTo>
                  <a:pt x="472" y="0"/>
                  <a:pt x="3" y="0"/>
                  <a:pt x="3" y="0"/>
                </a:cubicBezTo>
                <a:cubicBezTo>
                  <a:pt x="3" y="0"/>
                  <a:pt x="1" y="361"/>
                  <a:pt x="0" y="723"/>
                </a:cubicBezTo>
                <a:cubicBezTo>
                  <a:pt x="0" y="915"/>
                  <a:pt x="144" y="1002"/>
                  <a:pt x="303" y="1008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gray">
          <a:xfrm>
            <a:off x="3389313" y="2757488"/>
            <a:ext cx="2362200" cy="2362200"/>
          </a:xfrm>
          <a:prstGeom prst="ellipse">
            <a:avLst/>
          </a:prstGeom>
          <a:solidFill>
            <a:srgbClr val="FFFFFF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Georgia" pitchFamily="18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black">
          <a:xfrm>
            <a:off x="2332038" y="2286000"/>
            <a:ext cx="1792287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800" b="1" dirty="0">
                <a:solidFill>
                  <a:srgbClr val="FFFFFF"/>
                </a:solidFill>
                <a:latin typeface="+mn-lt"/>
                <a:ea typeface="+mn-ea"/>
              </a:rPr>
              <a:t>科研意识</a:t>
            </a:r>
            <a:endParaRPr lang="en-US" altLang="zh-CN" sz="2800" b="1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black">
          <a:xfrm>
            <a:off x="4848225" y="2286000"/>
            <a:ext cx="1792288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+mn-lt"/>
                <a:ea typeface="+mn-ea"/>
              </a:rPr>
              <a:t>科研氛围</a:t>
            </a:r>
            <a:endParaRPr lang="en-US" altLang="zh-CN" sz="2400" b="1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black">
          <a:xfrm>
            <a:off x="2341563" y="4930775"/>
            <a:ext cx="1792287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+mn-lt"/>
                <a:ea typeface="+mn-ea"/>
              </a:rPr>
              <a:t>科研素养</a:t>
            </a:r>
            <a:endParaRPr lang="en-US" altLang="zh-CN" sz="2400" b="1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black">
          <a:xfrm>
            <a:off x="4848225" y="4930775"/>
            <a:ext cx="1792288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+mn-lt"/>
                <a:ea typeface="+mn-ea"/>
              </a:rPr>
              <a:t>科研能力</a:t>
            </a:r>
            <a:endParaRPr lang="en-US" altLang="zh-CN" sz="2400" b="1" dirty="0">
              <a:solidFill>
                <a:srgbClr val="FFFFFF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内容占位符 2"/>
          <p:cNvSpPr>
            <a:spLocks noGrp="1"/>
          </p:cNvSpPr>
          <p:nvPr>
            <p:ph idx="1"/>
          </p:nvPr>
        </p:nvSpPr>
        <p:spPr>
          <a:xfrm>
            <a:off x="357188" y="1214438"/>
            <a:ext cx="8572500" cy="857250"/>
          </a:xfrm>
        </p:spPr>
        <p:txBody>
          <a:bodyPr/>
          <a:lstStyle/>
          <a:p>
            <a:r>
              <a:rPr lang="zh-CN" altLang="en-US" smtClean="0"/>
              <a:t>（</a:t>
            </a:r>
            <a:r>
              <a:rPr lang="en-US" altLang="zh-CN" smtClean="0"/>
              <a:t>1</a:t>
            </a:r>
            <a:r>
              <a:rPr lang="zh-CN" altLang="en-US" smtClean="0"/>
              <a:t>）培养科研示范团队</a:t>
            </a:r>
          </a:p>
        </p:txBody>
      </p:sp>
      <p:sp>
        <p:nvSpPr>
          <p:cNvPr id="20483" name="矩形 3"/>
          <p:cNvSpPr>
            <a:spLocks noChangeArrowheads="1"/>
          </p:cNvSpPr>
          <p:nvPr/>
        </p:nvSpPr>
        <p:spPr bwMode="auto">
          <a:xfrm>
            <a:off x="3357563" y="2000250"/>
            <a:ext cx="2012950" cy="4572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itchFamily="2" charset="-122"/>
                <a:ea typeface="黑体" pitchFamily="2" charset="-122"/>
              </a:rPr>
              <a:t>确立团队试点</a:t>
            </a:r>
          </a:p>
        </p:txBody>
      </p:sp>
      <p:sp>
        <p:nvSpPr>
          <p:cNvPr id="20484" name="矩形 5"/>
          <p:cNvSpPr>
            <a:spLocks noChangeArrowheads="1"/>
          </p:cNvSpPr>
          <p:nvPr/>
        </p:nvSpPr>
        <p:spPr bwMode="auto">
          <a:xfrm>
            <a:off x="3348038" y="2714625"/>
            <a:ext cx="2012950" cy="4572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itchFamily="2" charset="-122"/>
                <a:ea typeface="黑体" pitchFamily="2" charset="-122"/>
              </a:rPr>
              <a:t>找准突破时机</a:t>
            </a:r>
          </a:p>
        </p:txBody>
      </p:sp>
      <p:sp>
        <p:nvSpPr>
          <p:cNvPr id="20485" name="矩形 6"/>
          <p:cNvSpPr>
            <a:spLocks noChangeArrowheads="1"/>
          </p:cNvSpPr>
          <p:nvPr/>
        </p:nvSpPr>
        <p:spPr bwMode="auto">
          <a:xfrm>
            <a:off x="3357563" y="3429000"/>
            <a:ext cx="2012950" cy="4572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itchFamily="2" charset="-122"/>
                <a:ea typeface="黑体" pitchFamily="2" charset="-122"/>
              </a:rPr>
              <a:t>领导具体指导</a:t>
            </a:r>
          </a:p>
        </p:txBody>
      </p:sp>
      <p:sp>
        <p:nvSpPr>
          <p:cNvPr id="20486" name="矩形 7"/>
          <p:cNvSpPr>
            <a:spLocks noChangeArrowheads="1"/>
          </p:cNvSpPr>
          <p:nvPr/>
        </p:nvSpPr>
        <p:spPr bwMode="auto">
          <a:xfrm>
            <a:off x="3348038" y="4124325"/>
            <a:ext cx="2012950" cy="4572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itchFamily="2" charset="-122"/>
                <a:ea typeface="黑体" pitchFamily="2" charset="-122"/>
              </a:rPr>
              <a:t>树立成长典范</a:t>
            </a:r>
          </a:p>
        </p:txBody>
      </p:sp>
      <p:sp>
        <p:nvSpPr>
          <p:cNvPr id="9" name="椭圆 8"/>
          <p:cNvSpPr/>
          <p:nvPr/>
        </p:nvSpPr>
        <p:spPr>
          <a:xfrm>
            <a:off x="1928813" y="5143500"/>
            <a:ext cx="928687" cy="7858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/>
              <a:t>团队</a:t>
            </a:r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10" name="椭圆 9"/>
          <p:cNvSpPr/>
          <p:nvPr/>
        </p:nvSpPr>
        <p:spPr>
          <a:xfrm>
            <a:off x="4572000" y="5072074"/>
            <a:ext cx="857250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/>
              <a:t>团队</a:t>
            </a:r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11" name="椭圆 10"/>
          <p:cNvSpPr/>
          <p:nvPr/>
        </p:nvSpPr>
        <p:spPr>
          <a:xfrm>
            <a:off x="5929313" y="5214938"/>
            <a:ext cx="928687" cy="78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/>
              <a:t>团队</a:t>
            </a:r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12" name="椭圆 11"/>
          <p:cNvSpPr/>
          <p:nvPr/>
        </p:nvSpPr>
        <p:spPr>
          <a:xfrm>
            <a:off x="3214688" y="5572125"/>
            <a:ext cx="928687" cy="7858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/>
              <a:t>团队</a:t>
            </a:r>
            <a:r>
              <a:rPr lang="en-US" altLang="zh-CN" dirty="0"/>
              <a:t>2</a:t>
            </a:r>
            <a:endParaRPr lang="zh-CN" altLang="en-US" dirty="0"/>
          </a:p>
        </p:txBody>
      </p:sp>
      <p:cxnSp>
        <p:nvCxnSpPr>
          <p:cNvPr id="14" name="直接连接符 13"/>
          <p:cNvCxnSpPr>
            <a:stCxn id="9" idx="7"/>
            <a:endCxn id="20486" idx="2"/>
          </p:cNvCxnSpPr>
          <p:nvPr/>
        </p:nvCxnSpPr>
        <p:spPr>
          <a:xfrm rot="5400000" flipH="1" flipV="1">
            <a:off x="3199478" y="4103545"/>
            <a:ext cx="677055" cy="1633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接连接符 15"/>
          <p:cNvCxnSpPr>
            <a:stCxn id="12" idx="0"/>
            <a:endCxn id="20486" idx="2"/>
          </p:cNvCxnSpPr>
          <p:nvPr/>
        </p:nvCxnSpPr>
        <p:spPr>
          <a:xfrm rot="5400000" flipH="1" flipV="1">
            <a:off x="3521472" y="4739085"/>
            <a:ext cx="990600" cy="6754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接连接符 17"/>
          <p:cNvCxnSpPr>
            <a:stCxn id="10" idx="0"/>
            <a:endCxn id="20486" idx="2"/>
          </p:cNvCxnSpPr>
          <p:nvPr/>
        </p:nvCxnSpPr>
        <p:spPr>
          <a:xfrm rot="16200000" flipV="1">
            <a:off x="4432295" y="4503744"/>
            <a:ext cx="490549" cy="6461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接连接符 19"/>
          <p:cNvCxnSpPr>
            <a:stCxn id="11" idx="0"/>
            <a:endCxn id="20486" idx="2"/>
          </p:cNvCxnSpPr>
          <p:nvPr/>
        </p:nvCxnSpPr>
        <p:spPr>
          <a:xfrm rot="16200000" flipV="1">
            <a:off x="5057379" y="3878660"/>
            <a:ext cx="633413" cy="2039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  <p:bldP spid="20484" grpId="0" animBg="1"/>
      <p:bldP spid="20485" grpId="0" animBg="1"/>
      <p:bldP spid="20486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内容占位符 2"/>
          <p:cNvSpPr>
            <a:spLocks noGrp="1"/>
          </p:cNvSpPr>
          <p:nvPr>
            <p:ph idx="1"/>
          </p:nvPr>
        </p:nvSpPr>
        <p:spPr>
          <a:xfrm>
            <a:off x="357188" y="765175"/>
            <a:ext cx="8572500" cy="5286375"/>
          </a:xfrm>
        </p:spPr>
        <p:txBody>
          <a:bodyPr/>
          <a:lstStyle/>
          <a:p>
            <a:pPr>
              <a:lnSpc>
                <a:spcPct val="200000"/>
              </a:lnSpc>
              <a:buFont typeface="Georgia" pitchFamily="18" charset="0"/>
              <a:buNone/>
            </a:pPr>
            <a:r>
              <a:rPr lang="zh-CN" altLang="en-US" smtClean="0"/>
              <a:t>（</a:t>
            </a:r>
            <a:r>
              <a:rPr lang="en-US" altLang="zh-CN" smtClean="0"/>
              <a:t>2</a:t>
            </a:r>
            <a:r>
              <a:rPr lang="zh-CN" altLang="en-US" smtClean="0"/>
              <a:t>）开展学术沙龙，激发科研思维</a:t>
            </a:r>
            <a:endParaRPr lang="en-US" altLang="zh-CN" smtClean="0"/>
          </a:p>
          <a:p>
            <a:pPr>
              <a:lnSpc>
                <a:spcPct val="200000"/>
              </a:lnSpc>
              <a:buFont typeface="Georgia" pitchFamily="18" charset="0"/>
              <a:buNone/>
            </a:pPr>
            <a:r>
              <a:rPr lang="zh-CN" altLang="en-US" smtClean="0"/>
              <a:t>     组织全学科范围的学术沙龙，参与者不限方向、不限团队所属，就学界、业界热点展开非正式研讨，各成员相互交流心得、启发思维、开拓视野，促进科研活力。</a:t>
            </a:r>
          </a:p>
          <a:p>
            <a:pPr>
              <a:buFont typeface="Georgia" pitchFamily="18" charset="0"/>
              <a:buNone/>
            </a:pP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首义汇报">
  <a:themeElements>
    <a:clrScheme name="中性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都市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都市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5465</TotalTime>
  <Words>724</Words>
  <PresentationFormat>全屏显示(4:3)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首义汇报</vt:lpstr>
      <vt:lpstr>2017科研工作会议报告</vt:lpstr>
      <vt:lpstr>幻灯片 2</vt:lpstr>
      <vt:lpstr>1.学院科研工作总体思路</vt:lpstr>
      <vt:lpstr>2.学院科研工作发展阶段</vt:lpstr>
      <vt:lpstr>3.学院科研工作主要措施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4.科研工作今后的难点及解决办法</vt:lpstr>
      <vt:lpstr>幻灯片 14</vt:lpstr>
      <vt:lpstr>幻灯片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yulin</cp:lastModifiedBy>
  <cp:revision>118</cp:revision>
  <dcterms:created xsi:type="dcterms:W3CDTF">2017-04-12T01:49:28Z</dcterms:created>
  <dcterms:modified xsi:type="dcterms:W3CDTF">2017-04-19T03:15:18Z</dcterms:modified>
</cp:coreProperties>
</file>