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5" r:id="rId2"/>
    <p:sldId id="256" r:id="rId3"/>
    <p:sldId id="354" r:id="rId4"/>
    <p:sldId id="310" r:id="rId5"/>
    <p:sldId id="287" r:id="rId6"/>
    <p:sldId id="320" r:id="rId7"/>
    <p:sldId id="311" r:id="rId8"/>
    <p:sldId id="315" r:id="rId9"/>
    <p:sldId id="295" r:id="rId10"/>
    <p:sldId id="296" r:id="rId11"/>
    <p:sldId id="297" r:id="rId12"/>
    <p:sldId id="298" r:id="rId13"/>
    <p:sldId id="312" r:id="rId14"/>
    <p:sldId id="329" r:id="rId15"/>
    <p:sldId id="321" r:id="rId16"/>
    <p:sldId id="328" r:id="rId17"/>
    <p:sldId id="330" r:id="rId18"/>
    <p:sldId id="335" r:id="rId19"/>
    <p:sldId id="352" r:id="rId20"/>
    <p:sldId id="349" r:id="rId21"/>
    <p:sldId id="350" r:id="rId22"/>
    <p:sldId id="353" r:id="rId23"/>
    <p:sldId id="331" r:id="rId24"/>
    <p:sldId id="332" r:id="rId25"/>
    <p:sldId id="333" r:id="rId26"/>
    <p:sldId id="334" r:id="rId27"/>
    <p:sldId id="339" r:id="rId28"/>
    <p:sldId id="340" r:id="rId29"/>
    <p:sldId id="341" r:id="rId30"/>
    <p:sldId id="342" r:id="rId31"/>
    <p:sldId id="343" r:id="rId32"/>
    <p:sldId id="344" r:id="rId33"/>
    <p:sldId id="345" r:id="rId34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9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66" autoAdjust="0"/>
    <p:restoredTop sz="94886"/>
  </p:normalViewPr>
  <p:slideViewPr>
    <p:cSldViewPr snapToGrid="0">
      <p:cViewPr varScale="1">
        <p:scale>
          <a:sx n="86" d="100"/>
          <a:sy n="86" d="100"/>
        </p:scale>
        <p:origin x="76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90"/>
            </a:lvl1pPr>
          </a:lstStyle>
          <a:p>
            <a:fld id="{0F9B84EA-7D68-4D60-9CB1-D50884785D1C}" type="datetimeFigureOut">
              <a:rPr lang="zh-CN" altLang="en-US" smtClean="0"/>
              <a:t>2021/8/23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9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5199A-C4A8-144F-B108-58433E1B2697}" type="datetimeFigureOut">
              <a:rPr kumimoji="1" lang="zh-CN" altLang="en-US" smtClean="0"/>
              <a:t>2021/8/23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6180E-7479-5542-AE26-8B628914A34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Q2.</a:t>
            </a:r>
            <a:r>
              <a:rPr lang="zh-CN" altLang="en-U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统一身份认证登录时账号密码错误怎么办？</a:t>
            </a:r>
            <a:endParaRPr lang="zh-CN" alt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：各位老师、同学，在登录虚拟教室、学习通时，均需通过学校统一认证，账号为学</a:t>
            </a:r>
            <a:r>
              <a:rPr lang="en-US" altLang="zh-CN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工号，初始密码一般为身份证号后</a:t>
            </a:r>
            <a:r>
              <a:rPr lang="en-US" altLang="zh-CN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位。如已在门户中绑定过手机，遗忘密码时可通过短信找回。如仍无法正常登陆，请于工作时间联系曹老师（</a:t>
            </a:r>
            <a:r>
              <a:rPr lang="en-US" altLang="zh-CN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13871340212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）、徐老师（</a:t>
            </a:r>
            <a:r>
              <a:rPr lang="en-US" altLang="zh-CN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18202789399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）、蒋老师（</a:t>
            </a:r>
            <a:r>
              <a:rPr lang="en-US" altLang="zh-CN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15972924272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）。</a:t>
            </a:r>
          </a:p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180E-7479-5542-AE26-8B628914A34E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Q4.</a:t>
            </a:r>
            <a:r>
              <a:rPr lang="zh-CN" altLang="en-U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为什么要激活课程，我可以自己建课建班联系学生加入班级吗？</a:t>
            </a:r>
            <a:endParaRPr lang="zh-CN" alt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：激活课程。步骤是将教务系统的学生数据直接同步到您的课程中，以保证和教务系统数据保持一致，所以不建议老师自己建课建班添加学生。</a:t>
            </a: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180E-7479-5542-AE26-8B628914A34E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180E-7479-5542-AE26-8B628914A34E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2021/8/23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syu.fanya.chaoxing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://apps.chaoxing.com/d/app/170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8408" y="2239861"/>
            <a:ext cx="10515600" cy="1505095"/>
          </a:xfrm>
          <a:solidFill>
            <a:srgbClr val="C00000"/>
          </a:solidFill>
        </p:spPr>
        <p:txBody>
          <a:bodyPr>
            <a:normAutofit/>
          </a:bodyPr>
          <a:lstStyle/>
          <a:p>
            <a:pPr algn="ctr"/>
            <a:r>
              <a:rPr kumimoji="1" lang="zh-CN" altLang="en-US" sz="5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武昌首义学院超星平台操作手册</a:t>
            </a:r>
          </a:p>
        </p:txBody>
      </p:sp>
      <p:sp>
        <p:nvSpPr>
          <p:cNvPr id="3" name="矩形 2"/>
          <p:cNvSpPr/>
          <p:nvPr/>
        </p:nvSpPr>
        <p:spPr>
          <a:xfrm>
            <a:off x="376823" y="237897"/>
            <a:ext cx="675195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网络教学平台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学习通“网课六步教学法”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4182" y="682591"/>
            <a:ext cx="5254090" cy="115568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①利用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录屏或其他录屏工具制作教学视频；</a:t>
            </a:r>
            <a:b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②上传准备好的视频、文档完善网络课程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;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4182" y="181340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电脑端编辑课程章节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603" y="2029348"/>
            <a:ext cx="11640822" cy="456252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  <p:sp>
        <p:nvSpPr>
          <p:cNvPr id="10" name="矩形 9"/>
          <p:cNvSpPr/>
          <p:nvPr/>
        </p:nvSpPr>
        <p:spPr>
          <a:xfrm>
            <a:off x="8557147" y="-5579"/>
            <a:ext cx="3634854" cy="46166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上传资料完善课程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2731" y="682591"/>
            <a:ext cx="5254090" cy="115568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①利用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录屏或其他录屏工具制作教学视频；</a:t>
            </a:r>
            <a:b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②上传准备好的视频、文档完善网络课程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;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2731" y="181340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电脑端编辑课程章节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347" y="1838280"/>
            <a:ext cx="11033038" cy="4704196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  <p:sp>
        <p:nvSpPr>
          <p:cNvPr id="10" name="矩形 9"/>
          <p:cNvSpPr/>
          <p:nvPr/>
        </p:nvSpPr>
        <p:spPr>
          <a:xfrm>
            <a:off x="8557147" y="-5579"/>
            <a:ext cx="3634854" cy="46166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上传资料完善课程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47472" y="734331"/>
            <a:ext cx="4844529" cy="923330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marL="107950"/>
            <a:r>
              <a:rPr kumimoji="1"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温馨提示：</a:t>
            </a:r>
            <a:endParaRPr kumimoji="1" lang="en-US" altLang="zh-CN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7950"/>
            <a:r>
              <a:rPr kumimoji="1"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直接上传至章节中的文档建议转成</a:t>
            </a:r>
            <a:r>
              <a:rPr kumimoji="1"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pdf</a:t>
            </a:r>
            <a:r>
              <a:rPr kumimoji="1"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格式后上传，避免转码后排版混乱。</a:t>
            </a:r>
            <a:endParaRPr kumimoji="1" lang="en-US" altLang="zh-CN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2691" y="656933"/>
            <a:ext cx="7646784" cy="99444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①智能导入功能帮助老师快速创建题库；</a:t>
            </a:r>
            <a:b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②上传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word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版测验题（含答案），系统自动识别，导入题库；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4071" y="181340"/>
            <a:ext cx="4243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电脑端智能导入题库</a:t>
            </a:r>
          </a:p>
        </p:txBody>
      </p:sp>
      <p:sp>
        <p:nvSpPr>
          <p:cNvPr id="10" name="矩形 9"/>
          <p:cNvSpPr/>
          <p:nvPr/>
        </p:nvSpPr>
        <p:spPr>
          <a:xfrm>
            <a:off x="8557147" y="-5579"/>
            <a:ext cx="3634854" cy="46166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上传资料完善课程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691" y="1651379"/>
            <a:ext cx="11240951" cy="504675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  <p:sp>
        <p:nvSpPr>
          <p:cNvPr id="6" name="矩形 5"/>
          <p:cNvSpPr/>
          <p:nvPr/>
        </p:nvSpPr>
        <p:spPr>
          <a:xfrm>
            <a:off x="7509397" y="656933"/>
            <a:ext cx="4682603" cy="646331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marL="107950"/>
            <a:r>
              <a:rPr kumimoji="1"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温馨提示：</a:t>
            </a:r>
            <a:endParaRPr kumimoji="1" lang="en-US" altLang="zh-CN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7950"/>
            <a:r>
              <a:rPr kumimoji="1"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客观题系统自动批阅，主观题需要老师批阅</a:t>
            </a:r>
            <a:endParaRPr kumimoji="1" lang="en-US" altLang="zh-CN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2690" y="702321"/>
            <a:ext cx="9242251" cy="99444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① 课程自带共享资料区，上传到资料区的资料学生都可以看到（可设置是否允许下载）；</a:t>
            </a:r>
            <a:b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② 资料格式不限：文档、视频、图片、音频、链接等等；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4014" y="163698"/>
            <a:ext cx="46987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电脑端上传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其他共享资料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671" y="1696767"/>
            <a:ext cx="10696416" cy="499610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  <p:sp>
        <p:nvSpPr>
          <p:cNvPr id="5" name="矩形 4"/>
          <p:cNvSpPr/>
          <p:nvPr/>
        </p:nvSpPr>
        <p:spPr>
          <a:xfrm>
            <a:off x="8557147" y="-5579"/>
            <a:ext cx="3634854" cy="46166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上传资料完善课程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4071" y="29393"/>
            <a:ext cx="46987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手机端自行编辑章节资料</a:t>
            </a:r>
          </a:p>
        </p:txBody>
      </p:sp>
      <p:pic>
        <p:nvPicPr>
          <p:cNvPr id="14" name="Picture 2" descr="https://p.ananas.chaoxing.com/star3/origin/d25ac388ec0127619742f1fd3236a6a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507" y="1932429"/>
            <a:ext cx="2346855" cy="4893193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164071" y="772251"/>
            <a:ext cx="9091124" cy="114938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Step1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：在我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课程中找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已激活的课程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，进入需要编辑的章节；</a:t>
            </a:r>
            <a:b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</a:b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step2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：单击编辑，左下角加号支持多种形式的资料上传；</a:t>
            </a:r>
            <a:b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</a:b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保存在手机上的资料，选择用其他方式打开里面找到学习通，可以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保存到云盘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br>
              <a:rPr lang="en-US" altLang="zh-CN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sz="1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557147" y="-5579"/>
            <a:ext cx="3634854" cy="46166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上传资料完善课程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1" name="组 20"/>
          <p:cNvGrpSpPr/>
          <p:nvPr/>
        </p:nvGrpSpPr>
        <p:grpSpPr>
          <a:xfrm>
            <a:off x="3588004" y="1921638"/>
            <a:ext cx="2337060" cy="4893193"/>
            <a:chOff x="2460281" y="1921639"/>
            <a:chExt cx="2337060" cy="489319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66"/>
            <a:stretch>
              <a:fillRect/>
            </a:stretch>
          </p:blipFill>
          <p:spPr>
            <a:xfrm>
              <a:off x="2460281" y="1921639"/>
              <a:ext cx="2337060" cy="489319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</p:pic>
        <p:sp>
          <p:nvSpPr>
            <p:cNvPr id="18" name="矩形 17"/>
            <p:cNvSpPr/>
            <p:nvPr/>
          </p:nvSpPr>
          <p:spPr>
            <a:xfrm>
              <a:off x="3089564" y="2604655"/>
              <a:ext cx="484909" cy="42949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557148" y="634541"/>
            <a:ext cx="3634853" cy="58477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marL="107950"/>
            <a:r>
              <a:rPr kumimoji="1"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温馨提示：超星云盘中的内容此处也可调用！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7"/>
          <a:stretch>
            <a:fillRect/>
          </a:stretch>
        </p:blipFill>
        <p:spPr>
          <a:xfrm>
            <a:off x="6222809" y="1921638"/>
            <a:ext cx="2353957" cy="4914777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8"/>
          <a:stretch>
            <a:fillRect/>
          </a:stretch>
        </p:blipFill>
        <p:spPr>
          <a:xfrm>
            <a:off x="8874511" y="1921639"/>
            <a:ext cx="2343534" cy="4914777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  <p:sp>
        <p:nvSpPr>
          <p:cNvPr id="24" name="矩形 23"/>
          <p:cNvSpPr/>
          <p:nvPr/>
        </p:nvSpPr>
        <p:spPr>
          <a:xfrm>
            <a:off x="6257985" y="3158836"/>
            <a:ext cx="2299162" cy="26323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896697" y="5292435"/>
            <a:ext cx="2299162" cy="1524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47093" y="3127405"/>
            <a:ext cx="24449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第二步：</a:t>
            </a:r>
            <a:endParaRPr lang="zh-CN" altLang="en-US" sz="4400" dirty="0"/>
          </a:p>
        </p:txBody>
      </p:sp>
      <p:sp>
        <p:nvSpPr>
          <p:cNvPr id="4" name="标题 1"/>
          <p:cNvSpPr txBox="1"/>
          <p:nvPr/>
        </p:nvSpPr>
        <p:spPr>
          <a:xfrm>
            <a:off x="457199" y="2419393"/>
            <a:ext cx="11244263" cy="1325563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zh-CN" altLang="en-US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第二步：发通知（布置学习任务）</a:t>
            </a:r>
          </a:p>
        </p:txBody>
      </p:sp>
      <p:sp>
        <p:nvSpPr>
          <p:cNvPr id="5" name="矩形 4"/>
          <p:cNvSpPr/>
          <p:nvPr/>
        </p:nvSpPr>
        <p:spPr>
          <a:xfrm>
            <a:off x="376823" y="237897"/>
            <a:ext cx="675195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网络教学平台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学习通“网课六步教学法”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2098" y="537845"/>
            <a:ext cx="7646784" cy="68100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教学计划、学习任务以通知的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形式发给学生；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4071" y="85804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电脑端发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通知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915" y="1272585"/>
            <a:ext cx="10567576" cy="551167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3899" y="497717"/>
            <a:ext cx="7646784" cy="99444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数据和电脑端同步；</a:t>
            </a:r>
            <a:b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手机端发布通知可多种渠道设置未读提醒；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4071" y="6824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手机端发通知</a:t>
            </a:r>
          </a:p>
        </p:txBody>
      </p:sp>
      <p:pic>
        <p:nvPicPr>
          <p:cNvPr id="7" name="Picture 2" descr="https://p.ananas.chaoxing.com/star3/origin/d25ac388ec0127619742f1fd3236a6a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454" y="1492162"/>
            <a:ext cx="2490701" cy="519311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6401" y="1492162"/>
            <a:ext cx="2480676" cy="519311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3862" y="1492162"/>
            <a:ext cx="2463947" cy="519311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2"/>
          <a:stretch>
            <a:fillRect/>
          </a:stretch>
        </p:blipFill>
        <p:spPr>
          <a:xfrm>
            <a:off x="3358940" y="1484207"/>
            <a:ext cx="2480676" cy="5201066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  <p:sp>
        <p:nvSpPr>
          <p:cNvPr id="10" name="矩形 9"/>
          <p:cNvSpPr/>
          <p:nvPr/>
        </p:nvSpPr>
        <p:spPr>
          <a:xfrm>
            <a:off x="5242526" y="2236198"/>
            <a:ext cx="484909" cy="4294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47093" y="3127405"/>
            <a:ext cx="24449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第二步：</a:t>
            </a:r>
            <a:endParaRPr lang="zh-CN" altLang="en-US" sz="4400" dirty="0"/>
          </a:p>
        </p:txBody>
      </p:sp>
      <p:sp>
        <p:nvSpPr>
          <p:cNvPr id="4" name="标题 1"/>
          <p:cNvSpPr txBox="1"/>
          <p:nvPr/>
        </p:nvSpPr>
        <p:spPr>
          <a:xfrm>
            <a:off x="457199" y="2419393"/>
            <a:ext cx="11244263" cy="1325563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zh-CN" altLang="en-US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第三步：课堂教学与异地同步教学</a:t>
            </a:r>
          </a:p>
        </p:txBody>
      </p:sp>
      <p:sp>
        <p:nvSpPr>
          <p:cNvPr id="5" name="矩形 4"/>
          <p:cNvSpPr/>
          <p:nvPr/>
        </p:nvSpPr>
        <p:spPr>
          <a:xfrm>
            <a:off x="376823" y="237897"/>
            <a:ext cx="675195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网络教学平台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学习通“网课六步教学法”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4013" y="706908"/>
            <a:ext cx="10928569" cy="113867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课堂上，老师可以对教案里的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进行投屏，并用手机控制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的翻页。也可以发起签到、投票、选人、抢答、主题讨论、随堂练习、问卷等课堂活动，及时收集学生的学习反馈。还可以将视频、图片、文档等资源通过手机投在大屏上，或发送给学生进行学习。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4014" y="122133"/>
            <a:ext cx="6583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课堂教学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1AE7D90-C88B-4C8F-A96B-0CC76109A7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834" y="1916706"/>
            <a:ext cx="2695951" cy="48012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B49BE44-ADC4-4865-91D8-2222FFDF08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764" y="1916706"/>
            <a:ext cx="2271568" cy="48012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66212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945480" y="307241"/>
            <a:ext cx="43116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登录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网络教学平台</a:t>
            </a:r>
          </a:p>
        </p:txBody>
      </p:sp>
      <p:sp>
        <p:nvSpPr>
          <p:cNvPr id="10" name="椭圆 9"/>
          <p:cNvSpPr/>
          <p:nvPr/>
        </p:nvSpPr>
        <p:spPr>
          <a:xfrm>
            <a:off x="245745" y="26670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rgbClr val="FFFF00"/>
                </a:solidFill>
              </a:rPr>
              <a:t>1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DE1F69-633E-4F0E-A07E-70200A3682FF}"/>
              </a:ext>
            </a:extLst>
          </p:cNvPr>
          <p:cNvSpPr txBox="1"/>
          <p:nvPr/>
        </p:nvSpPr>
        <p:spPr>
          <a:xfrm>
            <a:off x="394335" y="974725"/>
            <a:ext cx="9911715" cy="2459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电脑端访问网址：</a:t>
            </a:r>
            <a:r>
              <a:rPr lang="en-US" altLang="zh-CN" dirty="0"/>
              <a:t> 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hlinkClick r:id="rId3"/>
              </a:rPr>
              <a:t>http://wsyu.fanya.chaoxing.com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初次登录方式：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点击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登录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按钮，输入账号（教师工号）和初始密码（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s654321s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）登录。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登录后请绑定手机号并修改密码。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再次登录时，电脑端、学习通均可使用该手机号和密码登录。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  <a:cs typeface="+mj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如果登录遇到问题，可加入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QQ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群咨询：群名“武昌首义学院课程建设群”，群号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323935019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。</a:t>
            </a:r>
          </a:p>
          <a:p>
            <a:pPr>
              <a:lnSpc>
                <a:spcPct val="150000"/>
              </a:lnSpc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+mj-ea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FC8FE813-45AA-4A64-8E65-A34BA5CACC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660505"/>
            <a:ext cx="3608705" cy="21316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AC13B71B-6074-4ABE-B11C-18FDD4472852}"/>
              </a:ext>
            </a:extLst>
          </p:cNvPr>
          <p:cNvSpPr txBox="1"/>
          <p:nvPr/>
        </p:nvSpPr>
        <p:spPr>
          <a:xfrm>
            <a:off x="394335" y="3121019"/>
            <a:ext cx="101263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如果已在学习通登录并绑定工号，登录密码为修改后的密码，支持工号、手机号两种登录方式。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67A2A8B-9FD5-4204-9312-C54D544190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989" y="3660504"/>
            <a:ext cx="4956518" cy="213169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4014" y="706908"/>
            <a:ext cx="9544386" cy="681001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、手机直播</a:t>
            </a:r>
            <a:b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适用于需要人出镜的场合，您可以在讲课时架设一部手机，给学生同步授课，结束后支持回看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4014" y="122133"/>
            <a:ext cx="6583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异地同步教学</a:t>
            </a:r>
          </a:p>
        </p:txBody>
      </p:sp>
      <p:grpSp>
        <p:nvGrpSpPr>
          <p:cNvPr id="12" name="组 12">
            <a:extLst>
              <a:ext uri="{FF2B5EF4-FFF2-40B4-BE49-F238E27FC236}">
                <a16:creationId xmlns:a16="http://schemas.microsoft.com/office/drawing/2014/main" id="{CE626EB1-BDF5-4D5F-A89D-58E44D72C3E5}"/>
              </a:ext>
            </a:extLst>
          </p:cNvPr>
          <p:cNvGrpSpPr/>
          <p:nvPr/>
        </p:nvGrpSpPr>
        <p:grpSpPr>
          <a:xfrm>
            <a:off x="4309586" y="1621532"/>
            <a:ext cx="2497657" cy="5236468"/>
            <a:chOff x="4309586" y="1621532"/>
            <a:chExt cx="2497657" cy="5236468"/>
          </a:xfrm>
        </p:grpSpPr>
        <p:pic>
          <p:nvPicPr>
            <p:cNvPr id="15" name="Picture 3" descr="https://p.ananas.chaoxing.com/star3/origin/9fb9bed83062c827cd7867073189d2b5.png">
              <a:extLst>
                <a:ext uri="{FF2B5EF4-FFF2-40B4-BE49-F238E27FC236}">
                  <a16:creationId xmlns:a16="http://schemas.microsoft.com/office/drawing/2014/main" id="{5714DD4A-01F7-48B0-A8C1-8953C32B29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9586" y="1621532"/>
              <a:ext cx="2497657" cy="5236468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74287288-3F79-47F5-827C-BB58A3C8437B}"/>
                </a:ext>
              </a:extLst>
            </p:cNvPr>
            <p:cNvSpPr/>
            <p:nvPr/>
          </p:nvSpPr>
          <p:spPr>
            <a:xfrm>
              <a:off x="6251663" y="3273133"/>
              <a:ext cx="484909" cy="42949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92186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4014" y="706908"/>
            <a:ext cx="11255740" cy="1616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、电脑直播客户端</a:t>
            </a:r>
            <a:b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电脑端下载地址：</a:t>
            </a:r>
            <a:r>
              <a:rPr lang="en-US" altLang="zh-CN" sz="1800" dirty="0">
                <a:hlinkClick r:id="rId2"/>
              </a:rPr>
              <a:t>http://apps.chaoxing.com/d/app/170.html</a:t>
            </a:r>
            <a:b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适用于需要人和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都出镜的场合，您可以用电脑授课时直播，可以和学生文字或语音互动，结束后支持回看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4014" y="122133"/>
            <a:ext cx="6583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异地同步教学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A4DD660-087D-485E-84FF-D8DE6E4E8B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64" y="2701699"/>
            <a:ext cx="3007249" cy="18779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555FDCD-E0E9-49D5-A1F1-25E541E6FC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5312" y="2415773"/>
            <a:ext cx="4969198" cy="285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7135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4014" y="706908"/>
            <a:ext cx="11163972" cy="108833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、同步课堂</a:t>
            </a:r>
            <a:b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老师需在手机端发起，学生可以在手机或电脑端参与</a:t>
            </a:r>
            <a:b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适用于需要声音和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的场合，结束后可自动保存为速课，方便回看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4014" y="122133"/>
            <a:ext cx="6583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异地同步教学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F33AC0C-90E4-40CA-B5E1-B4D2E5C17D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490" y="1934597"/>
            <a:ext cx="2271568" cy="48012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9DDF50D2-AB3E-46D3-B2D1-733D57E3D832}"/>
              </a:ext>
            </a:extLst>
          </p:cNvPr>
          <p:cNvSpPr/>
          <p:nvPr/>
        </p:nvSpPr>
        <p:spPr>
          <a:xfrm>
            <a:off x="3514987" y="3858936"/>
            <a:ext cx="486562" cy="4362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8669523-3C22-4650-BD89-BA8B3A367D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998" y="1934597"/>
            <a:ext cx="2700715" cy="48012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685115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47093" y="3127405"/>
            <a:ext cx="24449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第二步：</a:t>
            </a:r>
            <a:endParaRPr lang="zh-CN" altLang="en-US" sz="4400" dirty="0"/>
          </a:p>
        </p:txBody>
      </p:sp>
      <p:sp>
        <p:nvSpPr>
          <p:cNvPr id="4" name="标题 1"/>
          <p:cNvSpPr txBox="1"/>
          <p:nvPr/>
        </p:nvSpPr>
        <p:spPr>
          <a:xfrm>
            <a:off x="457199" y="2419393"/>
            <a:ext cx="11244263" cy="1325563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zh-CN" altLang="en-US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第四步：学生自主学习</a:t>
            </a:r>
          </a:p>
        </p:txBody>
      </p:sp>
      <p:sp>
        <p:nvSpPr>
          <p:cNvPr id="5" name="矩形 4"/>
          <p:cNvSpPr/>
          <p:nvPr/>
        </p:nvSpPr>
        <p:spPr>
          <a:xfrm>
            <a:off x="376823" y="237897"/>
            <a:ext cx="675195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网络教学平台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学习通“网课六步教学法”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6036" y="652938"/>
            <a:ext cx="7683392" cy="936839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网络教学平台登录成功后，在个人学习空间中学习网络课程；</a:t>
            </a:r>
            <a:b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学习资料老师已提前上传至平台课程中，按照老师的教学计划完成线上学习；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6036" y="163698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电脑端学习网课</a:t>
            </a:r>
          </a:p>
        </p:txBody>
      </p:sp>
      <p:sp>
        <p:nvSpPr>
          <p:cNvPr id="10" name="矩形 9"/>
          <p:cNvSpPr/>
          <p:nvPr/>
        </p:nvSpPr>
        <p:spPr>
          <a:xfrm>
            <a:off x="10446327" y="-5579"/>
            <a:ext cx="1745673" cy="46166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学生学习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36" y="1685312"/>
            <a:ext cx="10836322" cy="4967972"/>
          </a:xfrm>
          <a:prstGeom prst="rect">
            <a:avLst/>
          </a:prstGeom>
          <a:ln>
            <a:solidFill>
              <a:srgbClr val="C00000"/>
            </a:solidFill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6036" y="458640"/>
            <a:ext cx="7683392" cy="12441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章节中的任务点完成后会变成绿色；</a:t>
            </a:r>
            <a:b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通知、作业、考试等学习活动单击导航栏相应内容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6036" y="160807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电脑端学习网课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36" y="1619852"/>
            <a:ext cx="10795266" cy="5176734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6" name="矩形 5"/>
          <p:cNvSpPr/>
          <p:nvPr/>
        </p:nvSpPr>
        <p:spPr>
          <a:xfrm>
            <a:off x="10446327" y="-5579"/>
            <a:ext cx="1745673" cy="46166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学生学习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3898" y="497717"/>
            <a:ext cx="12010029" cy="99444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数据和电脑端同步；</a:t>
            </a:r>
            <a:b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】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中参与老师发起的线上活动；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章节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】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中学习已上传的学习资料；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更多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】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中获取拓展资料和学习记录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7292" y="6885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手机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端学习网课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Picture 2" descr="https://p.ananas.chaoxing.com/star3/origin/d25ac388ec0127619742f1fd3236a6a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454" y="1574050"/>
            <a:ext cx="2490701" cy="519311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4550" y="1574049"/>
            <a:ext cx="2553038" cy="519311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809" y="1574049"/>
            <a:ext cx="2481153" cy="519311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74539" y="1574049"/>
            <a:ext cx="2509682" cy="519311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  <p:sp>
        <p:nvSpPr>
          <p:cNvPr id="9" name="矩形 8"/>
          <p:cNvSpPr/>
          <p:nvPr/>
        </p:nvSpPr>
        <p:spPr>
          <a:xfrm>
            <a:off x="10446327" y="-5579"/>
            <a:ext cx="1745673" cy="46166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学生学习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47093" y="3127405"/>
            <a:ext cx="24449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第二步：</a:t>
            </a:r>
            <a:endParaRPr lang="zh-CN" altLang="en-US" sz="4400" dirty="0"/>
          </a:p>
        </p:txBody>
      </p:sp>
      <p:sp>
        <p:nvSpPr>
          <p:cNvPr id="4" name="标题 1"/>
          <p:cNvSpPr txBox="1"/>
          <p:nvPr/>
        </p:nvSpPr>
        <p:spPr>
          <a:xfrm>
            <a:off x="457199" y="2419393"/>
            <a:ext cx="11244263" cy="1325563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zh-CN" altLang="en-US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第五步：作业考核</a:t>
            </a:r>
          </a:p>
        </p:txBody>
      </p:sp>
      <p:sp>
        <p:nvSpPr>
          <p:cNvPr id="5" name="矩形 4"/>
          <p:cNvSpPr/>
          <p:nvPr/>
        </p:nvSpPr>
        <p:spPr>
          <a:xfrm>
            <a:off x="376823" y="237897"/>
            <a:ext cx="675195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网络教学平台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学习通“网课六步教学法”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2098" y="537845"/>
            <a:ext cx="7646784" cy="68100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客观题系统自动批阅，主观题老师批阅；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4071" y="85804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电脑端发布作业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090" y="1218846"/>
            <a:ext cx="10866783" cy="550367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6401" y="830232"/>
            <a:ext cx="7646784" cy="68100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新建作业支持从题库中直接调用题目；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401" y="1670887"/>
            <a:ext cx="11481428" cy="488644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9461" y="204872"/>
            <a:ext cx="3554896" cy="14660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164071" y="85804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电脑端发布作业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792480" y="1121063"/>
            <a:ext cx="11257280" cy="1715371"/>
          </a:xfrm>
        </p:spPr>
        <p:txBody>
          <a:bodyPr>
            <a:no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</a:t>
            </a:r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在个人空间选择“课程”栏目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本学期要开</a:t>
            </a:r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的课程点击激活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b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</a:t>
            </a:r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选择生成新课程或者是从自己已有课程复制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br>
              <a:rPr lang="zh-CN" alt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zh-CN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直接生成新课程：</a:t>
            </a: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没有课程资料的空课</a:t>
            </a:r>
            <a:r>
              <a:rPr lang="zh-CN" altLang="zh-CN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br>
              <a:rPr lang="zh-CN" altLang="zh-CN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zh-CN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从已有课程复制数据：复制已</a:t>
            </a: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建好</a:t>
            </a:r>
            <a:r>
              <a:rPr lang="zh-CN" altLang="zh-CN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课程的所有课程教学内容。</a:t>
            </a:r>
            <a:br>
              <a:rPr lang="en-US" altLang="zh-CN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 生成之后您教学班的学生会自动导入您的课程班级中； </a:t>
            </a:r>
            <a:br>
              <a:rPr lang="zh-CN" altLang="zh-CN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sz="1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00025" y="198756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82345" y="198756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电脑端激活课程</a:t>
            </a:r>
          </a:p>
        </p:txBody>
      </p:sp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982345" y="3006977"/>
            <a:ext cx="4654367" cy="3702685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4"/>
          <a:stretch>
            <a:fillRect/>
          </a:stretch>
        </p:blipFill>
        <p:spPr>
          <a:xfrm>
            <a:off x="6064259" y="2998087"/>
            <a:ext cx="5274310" cy="370268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0050" y="529350"/>
            <a:ext cx="10250968" cy="68100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支持编辑发布后的题目自动保存到题库，也可从题库选题创建作业或者编辑好的作业库直接发布；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4071" y="85804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手机端发布作业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8"/>
          <a:stretch>
            <a:fillRect/>
          </a:stretch>
        </p:blipFill>
        <p:spPr>
          <a:xfrm>
            <a:off x="8990060" y="1218846"/>
            <a:ext cx="2635960" cy="5544057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2"/>
          <a:stretch>
            <a:fillRect/>
          </a:stretch>
        </p:blipFill>
        <p:spPr>
          <a:xfrm>
            <a:off x="3221318" y="1218846"/>
            <a:ext cx="2653739" cy="5563916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2"/>
          <a:stretch>
            <a:fillRect/>
          </a:stretch>
        </p:blipFill>
        <p:spPr>
          <a:xfrm>
            <a:off x="6104040" y="1218846"/>
            <a:ext cx="2657037" cy="5563916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3"/>
          <a:stretch>
            <a:fillRect/>
          </a:stretch>
        </p:blipFill>
        <p:spPr>
          <a:xfrm>
            <a:off x="320050" y="1218846"/>
            <a:ext cx="2672285" cy="5563916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  <p:sp>
        <p:nvSpPr>
          <p:cNvPr id="9" name="矩形 8"/>
          <p:cNvSpPr/>
          <p:nvPr/>
        </p:nvSpPr>
        <p:spPr>
          <a:xfrm>
            <a:off x="1737325" y="2527144"/>
            <a:ext cx="484909" cy="4294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72862" y="1218846"/>
            <a:ext cx="366138" cy="34671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90544" y="1565564"/>
            <a:ext cx="670533" cy="33428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96545" y="5167746"/>
            <a:ext cx="914400" cy="161501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47093" y="3127405"/>
            <a:ext cx="24449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第二步：</a:t>
            </a:r>
            <a:endParaRPr lang="zh-CN" altLang="en-US" sz="4400" dirty="0"/>
          </a:p>
        </p:txBody>
      </p:sp>
      <p:sp>
        <p:nvSpPr>
          <p:cNvPr id="4" name="标题 1"/>
          <p:cNvSpPr txBox="1"/>
          <p:nvPr/>
        </p:nvSpPr>
        <p:spPr>
          <a:xfrm>
            <a:off x="457199" y="2419393"/>
            <a:ext cx="11244263" cy="1325563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zh-CN" altLang="en-US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第六步：督学管理</a:t>
            </a:r>
          </a:p>
        </p:txBody>
      </p:sp>
      <p:sp>
        <p:nvSpPr>
          <p:cNvPr id="5" name="矩形 4"/>
          <p:cNvSpPr/>
          <p:nvPr/>
        </p:nvSpPr>
        <p:spPr>
          <a:xfrm>
            <a:off x="376823" y="237897"/>
            <a:ext cx="675195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网络教学平台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学习通“网课六步教学法”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453" y="164713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电脑端统计数据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217" y="922369"/>
            <a:ext cx="9425111" cy="583762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3899" y="497717"/>
            <a:ext cx="7646784" cy="99444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数据和电脑端同步；</a:t>
            </a:r>
            <a:b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统计页面最上方下拉选择班级查看数据；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4071" y="68240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手机端统计数据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5"/>
          <a:stretch>
            <a:fillRect/>
          </a:stretch>
        </p:blipFill>
        <p:spPr>
          <a:xfrm>
            <a:off x="645199" y="1600351"/>
            <a:ext cx="2485714" cy="52087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4"/>
          <a:stretch>
            <a:fillRect/>
          </a:stretch>
        </p:blipFill>
        <p:spPr>
          <a:xfrm>
            <a:off x="9028988" y="1587096"/>
            <a:ext cx="2485714" cy="52087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4"/>
          <a:stretch>
            <a:fillRect/>
          </a:stretch>
        </p:blipFill>
        <p:spPr>
          <a:xfrm>
            <a:off x="6229010" y="1587097"/>
            <a:ext cx="2475452" cy="52087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4"/>
          <a:stretch>
            <a:fillRect/>
          </a:stretch>
        </p:blipFill>
        <p:spPr>
          <a:xfrm>
            <a:off x="3455536" y="1600350"/>
            <a:ext cx="2475453" cy="52087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35619" y="964646"/>
            <a:ext cx="11257280" cy="834657"/>
          </a:xfrm>
        </p:spPr>
        <p:txBody>
          <a:bodyPr>
            <a:no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④ 单击课程封面进入首页，点击导航栏中的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管理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】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核查学生数据顺利导入；</a:t>
            </a:r>
            <a:b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如学生数据和教务系统一致，恭喜您已完成课程激活工作！</a:t>
            </a:r>
            <a:br>
              <a:rPr lang="zh-CN" altLang="zh-CN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sz="1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0025" y="198756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82345" y="198756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电脑端激活课程</a:t>
            </a:r>
          </a:p>
        </p:txBody>
      </p:sp>
      <p:grpSp>
        <p:nvGrpSpPr>
          <p:cNvPr id="4" name="组 3"/>
          <p:cNvGrpSpPr/>
          <p:nvPr/>
        </p:nvGrpSpPr>
        <p:grpSpPr>
          <a:xfrm>
            <a:off x="1030143" y="1666568"/>
            <a:ext cx="10068232" cy="4836347"/>
            <a:chOff x="1030143" y="1666568"/>
            <a:chExt cx="10068232" cy="48363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30143" y="1666568"/>
              <a:ext cx="10068232" cy="4836347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65486" y="3401117"/>
              <a:ext cx="810202" cy="2286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37761" y="180975"/>
            <a:ext cx="559319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手机端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下载安装学习通APP并登录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电脑端创建的课程会同步到学习通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5570" y="1399310"/>
            <a:ext cx="3008739" cy="1323534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扫描下方二维码或在手机应用市场中搜索“学习通”进行下载。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j-ea"/>
            </a:endParaRPr>
          </a:p>
        </p:txBody>
      </p:sp>
      <p:pic>
        <p:nvPicPr>
          <p:cNvPr id="2050" name="Picture 2" descr="https://p.ananas.chaoxing.com/star3/origin/80d35a6d4bd48579434f9f3e01d64a7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678" y="3158021"/>
            <a:ext cx="2514358" cy="2492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椭圆 8"/>
          <p:cNvSpPr/>
          <p:nvPr/>
        </p:nvSpPr>
        <p:spPr>
          <a:xfrm>
            <a:off x="183115" y="180975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rgbClr val="FFFF00"/>
                </a:solidFill>
              </a:rPr>
              <a:t>3</a:t>
            </a:r>
          </a:p>
        </p:txBody>
      </p:sp>
      <p:sp>
        <p:nvSpPr>
          <p:cNvPr id="10" name="标题 11">
            <a:extLst>
              <a:ext uri="{FF2B5EF4-FFF2-40B4-BE49-F238E27FC236}">
                <a16:creationId xmlns:a16="http://schemas.microsoft.com/office/drawing/2014/main" id="{DE9ADC2B-919C-4DA5-BB66-36A99E18A81C}"/>
              </a:ext>
            </a:extLst>
          </p:cNvPr>
          <p:cNvSpPr>
            <a:spLocks noGrp="1"/>
          </p:cNvSpPr>
          <p:nvPr/>
        </p:nvSpPr>
        <p:spPr>
          <a:xfrm>
            <a:off x="4375891" y="1278013"/>
            <a:ext cx="7706618" cy="1043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初次登录者：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点击右下方的“我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进入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登录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页面，选择“新用户注册”，输入手机号获取验证码并设置自己的密码，然后填写武昌工学院、输入自己的工号、姓名进行信息验证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（注意：信息验证一定不可跳过，必须写全称，不能使用简写或具体到学院）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1C299DA-735E-49A2-8D5C-857D8D95E400}"/>
              </a:ext>
            </a:extLst>
          </p:cNvPr>
          <p:cNvSpPr txBox="1"/>
          <p:nvPr/>
        </p:nvSpPr>
        <p:spPr>
          <a:xfrm>
            <a:off x="4375891" y="2267978"/>
            <a:ext cx="7086442" cy="4603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如果已在电脑端登录并绑定手机号，则可直接使用手机号登录。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FB2707DD-D663-46CC-8E46-400BCC59CF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7251" y="3151190"/>
            <a:ext cx="2178685" cy="3510915"/>
          </a:xfrm>
          <a:prstGeom prst="rect">
            <a:avLst/>
          </a:prstGeom>
          <a:ln w="12700" cmpd="sng">
            <a:solidFill>
              <a:schemeClr val="accent1"/>
            </a:solidFill>
            <a:prstDash val="solid"/>
          </a:ln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3CEA459-68E0-4E88-A1E2-AF1E840D146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599976" y="3151190"/>
            <a:ext cx="2022475" cy="3494405"/>
          </a:xfrm>
          <a:prstGeom prst="rect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3D11E994-2E1F-477D-BCF8-DE4BCBEBB6B0}"/>
              </a:ext>
            </a:extLst>
          </p:cNvPr>
          <p:cNvGrpSpPr/>
          <p:nvPr/>
        </p:nvGrpSpPr>
        <p:grpSpPr>
          <a:xfrm>
            <a:off x="9410736" y="3158021"/>
            <a:ext cx="2214245" cy="3494405"/>
            <a:chOff x="9820275" y="3322320"/>
            <a:chExt cx="2214245" cy="3494405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293FF266-6EAC-4395-A5CB-E7CD8F78FBE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820275" y="3322320"/>
              <a:ext cx="2214245" cy="3494405"/>
            </a:xfrm>
            <a:prstGeom prst="rect">
              <a:avLst/>
            </a:prstGeom>
            <a:ln w="12700" cmpd="sng">
              <a:solidFill>
                <a:schemeClr val="accent1">
                  <a:shade val="50000"/>
                </a:schemeClr>
              </a:solidFill>
              <a:prstDash val="solid"/>
            </a:ln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D2A27D6-718E-4258-BE4B-49FFC710BF50}"/>
                </a:ext>
              </a:extLst>
            </p:cNvPr>
            <p:cNvSpPr txBox="1"/>
            <p:nvPr/>
          </p:nvSpPr>
          <p:spPr>
            <a:xfrm>
              <a:off x="9921683" y="4254451"/>
              <a:ext cx="1398498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800">
                  <a:solidFill>
                    <a:schemeClr val="bg2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武昌工学院</a:t>
              </a:r>
              <a:endParaRPr lang="zh-CN" altLang="en-US" sz="800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47093" y="3127405"/>
            <a:ext cx="24449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第二步：</a:t>
            </a:r>
            <a:endParaRPr lang="zh-CN" altLang="en-US" sz="4400" dirty="0"/>
          </a:p>
        </p:txBody>
      </p:sp>
      <p:sp>
        <p:nvSpPr>
          <p:cNvPr id="4" name="标题 1"/>
          <p:cNvSpPr txBox="1"/>
          <p:nvPr/>
        </p:nvSpPr>
        <p:spPr>
          <a:xfrm>
            <a:off x="457199" y="2419393"/>
            <a:ext cx="11244263" cy="1325563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zh-CN" altLang="en-US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第一步：上传资料完善课程（请在电脑端完成）</a:t>
            </a:r>
          </a:p>
        </p:txBody>
      </p:sp>
      <p:sp>
        <p:nvSpPr>
          <p:cNvPr id="5" name="矩形 4"/>
          <p:cNvSpPr/>
          <p:nvPr/>
        </p:nvSpPr>
        <p:spPr>
          <a:xfrm>
            <a:off x="376823" y="237897"/>
            <a:ext cx="675195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网络教学平台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学习通“网课六步教学法”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35619" y="964646"/>
            <a:ext cx="11257280" cy="834657"/>
          </a:xfrm>
        </p:spPr>
        <p:txBody>
          <a:bodyPr>
            <a:no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助教和教师团队的区别在于助教可以是学生；</a:t>
            </a:r>
            <a:b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助教的权限由建课老师自行设置；</a:t>
            </a:r>
            <a:br>
              <a:rPr lang="zh-CN" altLang="zh-CN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sz="1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5619" y="191715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电脑端添加教师团队或助教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068" y="1674841"/>
            <a:ext cx="11756381" cy="511762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5688" y="2264775"/>
            <a:ext cx="3293190" cy="32429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8557147" y="-5579"/>
            <a:ext cx="3634854" cy="46166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给您的课程找个帮手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7919" y="179542"/>
            <a:ext cx="59298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电脑端上传</a:t>
            </a:r>
            <a:r>
              <a:rPr kumimoji="1"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资料至个人超星云盘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507956" y="871866"/>
            <a:ext cx="11448517" cy="80599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电脑端和学习通的云盘数据互通，上传在云盘中的资料可以随时调用至章节、资料、学习通群聊、教案等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；</a:t>
            </a:r>
            <a:b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</a:br>
            <a:endParaRPr lang="zh-CN" altLang="en-US" sz="1800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919" y="1785410"/>
            <a:ext cx="7930446" cy="472713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  <p:sp>
        <p:nvSpPr>
          <p:cNvPr id="8" name="矩形 7"/>
          <p:cNvSpPr/>
          <p:nvPr/>
        </p:nvSpPr>
        <p:spPr>
          <a:xfrm>
            <a:off x="8557147" y="-5579"/>
            <a:ext cx="3634854" cy="46166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上传资料完善课程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99985" y="2302316"/>
            <a:ext cx="3357583" cy="3693319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marL="107950"/>
            <a:r>
              <a:rPr kumimoji="1"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温馨提示：</a:t>
            </a:r>
            <a:endParaRPr kumimoji="1" lang="en-US" altLang="zh-CN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7950"/>
            <a:endParaRPr kumimoji="1" lang="en-US" altLang="zh-CN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7950"/>
            <a:r>
              <a:rPr kumimoji="1"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云盘按章节知识点建文件夹，方便查找。</a:t>
            </a:r>
            <a:endParaRPr kumimoji="1" lang="en-US" altLang="zh-CN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7950"/>
            <a:endParaRPr kumimoji="1" lang="en-US" altLang="zh-CN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7950"/>
            <a:r>
              <a:rPr kumimoji="1"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支持的资源格式：</a:t>
            </a:r>
            <a:endParaRPr kumimoji="1" lang="en-US" altLang="zh-CN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7950"/>
            <a:r>
              <a:rPr kumimoji="1"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文档、视频、音频、图片等资源主流格式；</a:t>
            </a:r>
            <a:endParaRPr kumimoji="1" lang="en-US" altLang="zh-CN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7950"/>
            <a:endParaRPr kumimoji="1" lang="en-US" altLang="zh-CN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7950"/>
            <a:r>
              <a:rPr kumimoji="1"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资源大小限制（建议）：</a:t>
            </a:r>
            <a:endParaRPr kumimoji="1" lang="en-US" altLang="zh-CN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7950"/>
            <a:r>
              <a:rPr kumimoji="1"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视频、音频资源不超过</a:t>
            </a:r>
            <a:r>
              <a:rPr kumimoji="1"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200M</a:t>
            </a:r>
          </a:p>
          <a:p>
            <a:pPr marL="107950"/>
            <a:r>
              <a:rPr kumimoji="1"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文档资源不超过</a:t>
            </a:r>
            <a:r>
              <a:rPr kumimoji="1"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30M</a:t>
            </a:r>
          </a:p>
          <a:p>
            <a:pPr marL="107950"/>
            <a:r>
              <a:rPr kumimoji="1"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减少转码等待时间</a:t>
            </a:r>
            <a:endParaRPr kumimoji="1" lang="en-US" altLang="zh-CN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0439" y="682591"/>
            <a:ext cx="5254090" cy="115568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①利用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录屏或其他录屏工具制作教学视频；</a:t>
            </a:r>
            <a:b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②上传准备好的视频、文档完善网络课程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;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0439" y="181340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电脑端编辑课程章节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6364" y="1838280"/>
            <a:ext cx="9607254" cy="479014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</p:pic>
      <p:sp>
        <p:nvSpPr>
          <p:cNvPr id="10" name="矩形 9"/>
          <p:cNvSpPr/>
          <p:nvPr/>
        </p:nvSpPr>
        <p:spPr>
          <a:xfrm>
            <a:off x="8557147" y="-5579"/>
            <a:ext cx="3634854" cy="46166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上传资料完善课程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472,&quot;width&quot;:3075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1659</Words>
  <Application>Microsoft Office PowerPoint</Application>
  <PresentationFormat>宽屏</PresentationFormat>
  <Paragraphs>118</Paragraphs>
  <Slides>33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9" baseType="lpstr">
      <vt:lpstr>DengXian</vt:lpstr>
      <vt:lpstr>微软雅黑</vt:lpstr>
      <vt:lpstr>Arial</vt:lpstr>
      <vt:lpstr>Calibri</vt:lpstr>
      <vt:lpstr>Calibri Light</vt:lpstr>
      <vt:lpstr>Office 主题</vt:lpstr>
      <vt:lpstr>武昌首义学院超星平台操作手册</vt:lpstr>
      <vt:lpstr>PowerPoint 演示文稿</vt:lpstr>
      <vt:lpstr>①在个人空间选择“课程”栏目，选择本学期要开的课程点击激活； ②选择生成新课程或者是从自己已有课程复制；     直接生成新课程：没有课程资料的空课。     从已有课程复制数据：复制已建好课程的所有课程教学内容。 ③ 生成之后您教学班的学生会自动导入您的课程班级中；  </vt:lpstr>
      <vt:lpstr>④ 单击课程封面进入首页，点击导航栏中的【管理】核查学生数据顺利导入；     如学生数据和教务系统一致，恭喜您已完成课程激活工作！ </vt:lpstr>
      <vt:lpstr>扫描下方二维码或在手机应用市场中搜索“学习通”进行下载。</vt:lpstr>
      <vt:lpstr>PowerPoint 演示文稿</vt:lpstr>
      <vt:lpstr>助教和教师团队的区别在于助教可以是学生； 助教的权限由建课老师自行设置； </vt:lpstr>
      <vt:lpstr>电脑端和学习通的云盘数据互通，上传在云盘中的资料可以随时调用至章节、资料、学习通群聊、教案等； </vt:lpstr>
      <vt:lpstr>①利用PPT录屏或其他录屏工具制作教学视频； ②上传准备好的视频、文档完善网络课程;</vt:lpstr>
      <vt:lpstr>①利用PPT录屏或其他录屏工具制作教学视频； ②上传准备好的视频、文档完善网络课程;</vt:lpstr>
      <vt:lpstr>①利用PPT录屏或其他录屏工具制作教学视频； ②上传准备好的视频、文档完善网络课程;</vt:lpstr>
      <vt:lpstr>①智能导入功能帮助老师快速创建题库； ②上传word版测验题（含答案），系统自动识别，导入题库；</vt:lpstr>
      <vt:lpstr>① 课程自带共享资料区，上传到资料区的资料学生都可以看到（可设置是否允许下载）； ② 资料格式不限：文档、视频、图片、音频、链接等等；</vt:lpstr>
      <vt:lpstr>Step1：在我—课程中找已激活的课程，进入需要编辑的章节； step2：单击编辑，左下角加号支持多种形式的资料上传； 保存在手机上的资料，选择用其他方式打开里面找到学习通，可以【保存到云盘】； </vt:lpstr>
      <vt:lpstr>PowerPoint 演示文稿</vt:lpstr>
      <vt:lpstr>教学计划、学习任务以通知的形式发给学生；</vt:lpstr>
      <vt:lpstr>数据和电脑端同步； 手机端发布通知可多种渠道设置未读提醒；</vt:lpstr>
      <vt:lpstr>PowerPoint 演示文稿</vt:lpstr>
      <vt:lpstr>课堂上，老师可以对教案里的PPT进行投屏，并用手机控制PPT的翻页。也可以发起签到、投票、选人、抢答、主题讨论、随堂练习、问卷等课堂活动，及时收集学生的学习反馈。还可以将视频、图片、文档等资源通过手机投在大屏上，或发送给学生进行学习。</vt:lpstr>
      <vt:lpstr>1、手机直播 适用于需要人出镜的场合，您可以在讲课时架设一部手机，给学生同步授课，结束后支持回看</vt:lpstr>
      <vt:lpstr>2、电脑直播客户端 电脑端下载地址：http://apps.chaoxing.com/d/app/170.html 适用于需要人和ppt都出镜的场合，您可以用电脑授课时直播，可以和学生文字或语音互动，结束后支持回看</vt:lpstr>
      <vt:lpstr>3、同步课堂 老师需在手机端发起，学生可以在手机或电脑端参与 适用于需要声音和ppt的场合，结束后可自动保存为速课，方便回看</vt:lpstr>
      <vt:lpstr>PowerPoint 演示文稿</vt:lpstr>
      <vt:lpstr>网络教学平台登录成功后，在个人学习空间中学习网络课程； 学习资料老师已提前上传至平台课程中，按照老师的教学计划完成线上学习；</vt:lpstr>
      <vt:lpstr>章节中的任务点完成后会变成绿色； 通知、作业、考试等学习活动单击导航栏相应内容</vt:lpstr>
      <vt:lpstr>数据和电脑端同步； 【任务】中参与老师发起的线上活动；【章节】中学习已上传的学习资料；【更多】中获取拓展资料和学习记录</vt:lpstr>
      <vt:lpstr>PowerPoint 演示文稿</vt:lpstr>
      <vt:lpstr>客观题系统自动批阅，主观题老师批阅；</vt:lpstr>
      <vt:lpstr>新建作业支持从题库中直接调用题目；</vt:lpstr>
      <vt:lpstr>支持编辑发布后的题目自动保存到题库，也可从题库选题创建作业或者编辑好的作业库直接发布；</vt:lpstr>
      <vt:lpstr>PowerPoint 演示文稿</vt:lpstr>
      <vt:lpstr>PowerPoint 演示文稿</vt:lpstr>
      <vt:lpstr>数据和电脑端同步； 统计页面最上方下拉选择班级查看数据；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sunrui</dc:creator>
  <cp:lastModifiedBy>叶 修</cp:lastModifiedBy>
  <cp:revision>286</cp:revision>
  <dcterms:created xsi:type="dcterms:W3CDTF">2019-11-05T05:20:00Z</dcterms:created>
  <dcterms:modified xsi:type="dcterms:W3CDTF">2021-08-23T03:07:54Z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