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438" r:id="rId3"/>
    <p:sldId id="418" r:id="rId4"/>
    <p:sldId id="429" r:id="rId5"/>
    <p:sldId id="419" r:id="rId6"/>
    <p:sldId id="420" r:id="rId7"/>
    <p:sldId id="421" r:id="rId8"/>
    <p:sldId id="422" r:id="rId9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rgbClr val="000000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rgbClr val="000000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rgbClr val="000000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rgbClr val="000000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rgbClr val="000000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rgbClr val="000000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rgbClr val="000000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rgbClr val="000000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rgbClr val="000000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6"/>
    <a:srgbClr val="003366"/>
    <a:srgbClr val="C0C0C0"/>
    <a:srgbClr val="C5C5C5"/>
    <a:srgbClr val="000066"/>
    <a:srgbClr val="FF0000"/>
    <a:srgbClr val="808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912"/>
    <p:restoredTop sz="93742"/>
  </p:normalViewPr>
  <p:slideViewPr>
    <p:cSldViewPr showGuides="1">
      <p:cViewPr>
        <p:scale>
          <a:sx n="66" d="100"/>
          <a:sy n="66" d="100"/>
        </p:scale>
        <p:origin x="-173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7" Type="http://schemas.openxmlformats.org/officeDocument/2006/relationships/image" Target="../media/image6.png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75"/>
          <p:cNvGrpSpPr/>
          <p:nvPr/>
        </p:nvGrpSpPr>
        <p:grpSpPr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6" name="Freeform 24"/>
            <p:cNvSpPr>
              <a:spLocks noChangeArrowheads="1"/>
            </p:cNvSpPr>
            <p:nvPr/>
          </p:nvSpPr>
          <p:spPr bwMode="auto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37" name="Freeform 25"/>
            <p:cNvSpPr>
              <a:spLocks noChangeArrowheads="1"/>
            </p:cNvSpPr>
            <p:nvPr/>
          </p:nvSpPr>
          <p:spPr bwMode="auto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38" name="Freeform 26"/>
            <p:cNvSpPr>
              <a:spLocks noChangeArrowheads="1"/>
            </p:cNvSpPr>
            <p:nvPr/>
          </p:nvSpPr>
          <p:spPr bwMode="auto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196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</p:grpSp>
      <p:sp>
        <p:nvSpPr>
          <p:cNvPr id="39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0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8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3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4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5" name="Group 7"/>
          <p:cNvGrpSpPr/>
          <p:nvPr/>
        </p:nvGrpSpPr>
        <p:grpSpPr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46" name="Freeform 8"/>
            <p:cNvSpPr>
              <a:spLocks noChangeArrowheads="1"/>
            </p:cNvSpPr>
            <p:nvPr/>
          </p:nvSpPr>
          <p:spPr bwMode="auto">
            <a:xfrm>
              <a:off x="1894" y="468"/>
              <a:ext cx="38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47" name="Freeform 9"/>
            <p:cNvSpPr>
              <a:spLocks noChangeArrowheads="1"/>
            </p:cNvSpPr>
            <p:nvPr/>
          </p:nvSpPr>
          <p:spPr bwMode="auto">
            <a:xfrm>
              <a:off x="2271" y="455"/>
              <a:ext cx="45" cy="138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48" name="Freeform 10"/>
            <p:cNvSpPr>
              <a:spLocks noChangeArrowheads="1"/>
            </p:cNvSpPr>
            <p:nvPr/>
          </p:nvSpPr>
          <p:spPr bwMode="auto">
            <a:xfrm>
              <a:off x="1771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49" name="Freeform 11"/>
            <p:cNvSpPr>
              <a:spLocks noChangeArrowheads="1"/>
            </p:cNvSpPr>
            <p:nvPr/>
          </p:nvSpPr>
          <p:spPr bwMode="auto">
            <a:xfrm>
              <a:off x="2795" y="378"/>
              <a:ext cx="143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0" name="Freeform 12"/>
            <p:cNvSpPr>
              <a:spLocks noChangeArrowheads="1"/>
            </p:cNvSpPr>
            <p:nvPr/>
          </p:nvSpPr>
          <p:spPr bwMode="auto">
            <a:xfrm>
              <a:off x="2634" y="457"/>
              <a:ext cx="88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1" name="Freeform 13"/>
            <p:cNvSpPr>
              <a:spLocks noChangeArrowheads="1"/>
            </p:cNvSpPr>
            <p:nvPr/>
          </p:nvSpPr>
          <p:spPr bwMode="auto">
            <a:xfrm>
              <a:off x="2433" y="405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2" name="Freeform 14"/>
            <p:cNvSpPr>
              <a:spLocks noChangeArrowheads="1"/>
            </p:cNvSpPr>
            <p:nvPr/>
          </p:nvSpPr>
          <p:spPr bwMode="auto">
            <a:xfrm>
              <a:off x="1917" y="238"/>
              <a:ext cx="164" cy="357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3" name="Freeform 15"/>
            <p:cNvSpPr>
              <a:spLocks noChangeArrowheads="1"/>
            </p:cNvSpPr>
            <p:nvPr/>
          </p:nvSpPr>
          <p:spPr bwMode="auto">
            <a:xfrm>
              <a:off x="2515" y="384"/>
              <a:ext cx="93" cy="209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4" name="Freeform 16"/>
            <p:cNvSpPr>
              <a:spLocks noChangeArrowheads="1"/>
            </p:cNvSpPr>
            <p:nvPr/>
          </p:nvSpPr>
          <p:spPr bwMode="auto">
            <a:xfrm>
              <a:off x="1567" y="302"/>
              <a:ext cx="128" cy="293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5" name="Freeform 17"/>
            <p:cNvSpPr>
              <a:spLocks noChangeArrowheads="1"/>
            </p:cNvSpPr>
            <p:nvPr/>
          </p:nvSpPr>
          <p:spPr bwMode="auto">
            <a:xfrm>
              <a:off x="2599" y="336"/>
              <a:ext cx="68" cy="254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6" name="Freeform 18"/>
            <p:cNvSpPr>
              <a:spLocks noChangeArrowheads="1"/>
            </p:cNvSpPr>
            <p:nvPr/>
          </p:nvSpPr>
          <p:spPr bwMode="auto">
            <a:xfrm>
              <a:off x="1674" y="167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7" name="Freeform 19"/>
            <p:cNvSpPr>
              <a:spLocks noChangeArrowheads="1"/>
            </p:cNvSpPr>
            <p:nvPr/>
          </p:nvSpPr>
          <p:spPr bwMode="auto">
            <a:xfrm>
              <a:off x="2065" y="366"/>
              <a:ext cx="100" cy="229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8" name="Freeform 20"/>
            <p:cNvSpPr>
              <a:spLocks noChangeArrowheads="1"/>
            </p:cNvSpPr>
            <p:nvPr/>
          </p:nvSpPr>
          <p:spPr bwMode="auto">
            <a:xfrm>
              <a:off x="2921" y="366"/>
              <a:ext cx="100" cy="229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59" name="Freeform 21"/>
            <p:cNvSpPr>
              <a:spLocks noChangeArrowheads="1"/>
            </p:cNvSpPr>
            <p:nvPr/>
          </p:nvSpPr>
          <p:spPr bwMode="auto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60" name="Freeform 22"/>
            <p:cNvSpPr>
              <a:spLocks noChangeArrowheads="1"/>
            </p:cNvSpPr>
            <p:nvPr/>
          </p:nvSpPr>
          <p:spPr bwMode="auto">
            <a:xfrm>
              <a:off x="2161" y="220"/>
              <a:ext cx="97" cy="370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61" name="Freeform 23"/>
            <p:cNvSpPr>
              <a:spLocks noChangeArrowheads="1"/>
            </p:cNvSpPr>
            <p:nvPr/>
          </p:nvSpPr>
          <p:spPr bwMode="auto">
            <a:xfrm>
              <a:off x="2708" y="220"/>
              <a:ext cx="97" cy="370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</p:grpSp>
      <p:sp>
        <p:nvSpPr>
          <p:cNvPr id="62" name="Freeform 27" descr="Dark upward diagonal"/>
          <p:cNvSpPr>
            <a:spLocks noChangeArrowheads="1"/>
          </p:cNvSpPr>
          <p:nvPr/>
        </p:nvSpPr>
        <p:spPr bwMode="auto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6862"/>
              </a:schemeClr>
            </a:fgClr>
            <a:bgClr>
              <a:schemeClr val="tx1">
                <a:alpha val="76862"/>
              </a:schemeClr>
            </a:bgClr>
          </a:patt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63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64" name="Group 74"/>
          <p:cNvGrpSpPr/>
          <p:nvPr/>
        </p:nvGrpSpPr>
        <p:grpSpPr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65" name="Freeform 30"/>
            <p:cNvSpPr>
              <a:spLocks noChangeArrowheads="1"/>
            </p:cNvSpPr>
            <p:nvPr/>
          </p:nvSpPr>
          <p:spPr bwMode="auto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66" name="Freeform 31"/>
            <p:cNvSpPr>
              <a:spLocks noChangeArrowheads="1"/>
            </p:cNvSpPr>
            <p:nvPr/>
          </p:nvSpPr>
          <p:spPr bwMode="auto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67" name="Freeform 32"/>
            <p:cNvSpPr>
              <a:spLocks noChangeArrowheads="1"/>
            </p:cNvSpPr>
            <p:nvPr/>
          </p:nvSpPr>
          <p:spPr bwMode="auto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196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</p:grpSp>
      <p:sp>
        <p:nvSpPr>
          <p:cNvPr id="68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9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0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1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8"/>
          </a:xfrm>
          <a:prstGeom prst="rect">
            <a:avLst/>
          </a:prstGeom>
          <a:solidFill>
            <a:srgbClr val="D7D7D7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2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3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4" name="Rectangle 50"/>
          <p:cNvSpPr>
            <a:spLocks noChangeArrowheads="1"/>
          </p:cNvSpPr>
          <p:nvPr/>
        </p:nvSpPr>
        <p:spPr bwMode="gray">
          <a:xfrm>
            <a:off x="128588" y="4511675"/>
            <a:ext cx="741363" cy="74295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5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6" name="Picture 43" descr="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175" y="2911475"/>
            <a:ext cx="1347788" cy="1531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7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 lvl="0" fontAlgn="base"/>
            <a:r>
              <a:rPr lang="zh-CN" altLang="en-US" strike="noStrike" noProof="0" smtClean="0"/>
              <a:t>单击此处编辑母版副标题样式</a:t>
            </a:r>
            <a:endParaRPr lang="zh-CN" altLang="en-US" strike="noStrike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pPr lvl="0" fontAlgn="base"/>
            <a:r>
              <a:rPr lang="zh-CN" altLang="en-US" strike="noStrike" noProof="0" smtClean="0"/>
              <a:t>单击此处编辑母版标题样式</a:t>
            </a:r>
            <a:endParaRPr lang="zh-CN" altLang="en-US" strike="noStrike" noProof="0" smtClean="0"/>
          </a:p>
        </p:txBody>
      </p:sp>
      <p:sp>
        <p:nvSpPr>
          <p:cNvPr id="7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31775" y="6445250"/>
            <a:ext cx="2205038" cy="317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574925" y="6445250"/>
            <a:ext cx="2990850" cy="317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700713" y="6445250"/>
            <a:ext cx="2205038" cy="317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4" grpId="0" animBg="1"/>
      <p:bldP spid="63" grpId="0" animBg="1"/>
      <p:bldP spid="68" grpId="0" animBg="1"/>
      <p:bldP spid="72" grpId="0" animBg="1"/>
      <p:bldP spid="73" grpId="0" animBg="1"/>
      <p:bldP spid="7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9.jpeg"/><Relationship Id="rId12" Type="http://schemas.openxmlformats.org/officeDocument/2006/relationships/image" Target="../media/image8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1" name="Group 7"/>
          <p:cNvGrpSpPr/>
          <p:nvPr/>
        </p:nvGrpSpPr>
        <p:grpSpPr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27" name="Freeform 8"/>
            <p:cNvSpPr>
              <a:spLocks noChangeArrowheads="1"/>
            </p:cNvSpPr>
            <p:nvPr/>
          </p:nvSpPr>
          <p:spPr bwMode="auto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28" name="Freeform 9"/>
            <p:cNvSpPr>
              <a:spLocks noChangeArrowheads="1"/>
            </p:cNvSpPr>
            <p:nvPr/>
          </p:nvSpPr>
          <p:spPr bwMode="auto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29" name="Freeform 10"/>
            <p:cNvSpPr>
              <a:spLocks noChangeArrowheads="1"/>
            </p:cNvSpPr>
            <p:nvPr/>
          </p:nvSpPr>
          <p:spPr bwMode="auto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30" name="Freeform 11"/>
            <p:cNvSpPr>
              <a:spLocks noChangeArrowheads="1"/>
            </p:cNvSpPr>
            <p:nvPr/>
          </p:nvSpPr>
          <p:spPr bwMode="auto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2" name="Freeform 12"/>
            <p:cNvSpPr>
              <a:spLocks noChangeArrowheads="1"/>
            </p:cNvSpPr>
            <p:nvPr/>
          </p:nvSpPr>
          <p:spPr bwMode="auto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32" name="Freeform 13"/>
            <p:cNvSpPr>
              <a:spLocks noChangeArrowheads="1"/>
            </p:cNvSpPr>
            <p:nvPr/>
          </p:nvSpPr>
          <p:spPr bwMode="auto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33" name="Freeform 14"/>
            <p:cNvSpPr>
              <a:spLocks noChangeArrowheads="1"/>
            </p:cNvSpPr>
            <p:nvPr/>
          </p:nvSpPr>
          <p:spPr bwMode="auto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34" name="Freeform 15"/>
            <p:cNvSpPr>
              <a:spLocks noChangeArrowheads="1"/>
            </p:cNvSpPr>
            <p:nvPr/>
          </p:nvSpPr>
          <p:spPr bwMode="auto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2" name="Freeform 16"/>
            <p:cNvSpPr>
              <a:spLocks noChangeArrowheads="1"/>
            </p:cNvSpPr>
            <p:nvPr/>
          </p:nvSpPr>
          <p:spPr bwMode="auto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36" name="Freeform 17"/>
            <p:cNvSpPr>
              <a:spLocks noChangeArrowheads="1"/>
            </p:cNvSpPr>
            <p:nvPr/>
          </p:nvSpPr>
          <p:spPr bwMode="auto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37" name="Freeform 18"/>
            <p:cNvSpPr>
              <a:spLocks noChangeArrowheads="1"/>
            </p:cNvSpPr>
            <p:nvPr/>
          </p:nvSpPr>
          <p:spPr bwMode="auto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38" name="Freeform 19"/>
            <p:cNvSpPr>
              <a:spLocks noChangeArrowheads="1"/>
            </p:cNvSpPr>
            <p:nvPr/>
          </p:nvSpPr>
          <p:spPr bwMode="auto">
            <a:xfrm>
              <a:off x="2065" y="362"/>
              <a:ext cx="98" cy="227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39" name="Freeform 20"/>
            <p:cNvSpPr>
              <a:spLocks noChangeArrowheads="1"/>
            </p:cNvSpPr>
            <p:nvPr/>
          </p:nvSpPr>
          <p:spPr bwMode="auto">
            <a:xfrm>
              <a:off x="2921" y="362"/>
              <a:ext cx="100" cy="227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40" name="Freeform 21"/>
            <p:cNvSpPr>
              <a:spLocks noChangeArrowheads="1"/>
            </p:cNvSpPr>
            <p:nvPr/>
          </p:nvSpPr>
          <p:spPr bwMode="auto">
            <a:xfrm>
              <a:off x="2273" y="187"/>
              <a:ext cx="181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41" name="Freeform 22"/>
            <p:cNvSpPr>
              <a:spLocks noChangeArrowheads="1"/>
            </p:cNvSpPr>
            <p:nvPr/>
          </p:nvSpPr>
          <p:spPr bwMode="auto">
            <a:xfrm>
              <a:off x="2161" y="215"/>
              <a:ext cx="98" cy="374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  <p:sp>
          <p:nvSpPr>
            <p:cNvPr id="1042" name="Freeform 23"/>
            <p:cNvSpPr>
              <a:spLocks noChangeArrowheads="1"/>
            </p:cNvSpPr>
            <p:nvPr/>
          </p:nvSpPr>
          <p:spPr bwMode="auto">
            <a:xfrm>
              <a:off x="2708" y="215"/>
              <a:ext cx="97" cy="374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</p:txBody>
        </p:sp>
      </p:grpSp>
      <p:sp>
        <p:nvSpPr>
          <p:cNvPr id="1043" name="Freeform 25"/>
          <p:cNvSpPr>
            <a:spLocks noChangeArrowheads="1"/>
          </p:cNvSpPr>
          <p:nvPr/>
        </p:nvSpPr>
        <p:spPr bwMode="auto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044" name="Freeform 26"/>
          <p:cNvSpPr>
            <a:spLocks noChangeArrowheads="1"/>
          </p:cNvSpPr>
          <p:nvPr/>
        </p:nvSpPr>
        <p:spPr bwMode="auto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045" name="Freeform 27" descr="Dark upward diagonal"/>
          <p:cNvSpPr>
            <a:spLocks noChangeArrowheads="1"/>
          </p:cNvSpPr>
          <p:nvPr/>
        </p:nvSpPr>
        <p:spPr bwMode="auto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046" name="Freeform 28"/>
          <p:cNvSpPr>
            <a:spLocks noChangeArrowheads="1"/>
          </p:cNvSpPr>
          <p:nvPr/>
        </p:nvSpPr>
        <p:spPr bwMode="auto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3" name="Freeform 29"/>
          <p:cNvSpPr/>
          <p:nvPr/>
        </p:nvSpPr>
        <p:spPr bwMode="gray">
          <a:xfrm>
            <a:off x="92075" y="306388"/>
            <a:ext cx="8955088" cy="836613"/>
          </a:xfrm>
          <a:custGeom>
            <a:avLst/>
            <a:gdLst>
              <a:gd name="T0" fmla="*/ 5446 w 5446"/>
              <a:gd name="T1" fmla="*/ 0 h 531"/>
              <a:gd name="T2" fmla="*/ 0 w 5446"/>
              <a:gd name="T3" fmla="*/ 0 h 531"/>
              <a:gd name="T4" fmla="*/ 2 w 5446"/>
              <a:gd name="T5" fmla="*/ 470 h 531"/>
              <a:gd name="T6" fmla="*/ 4078 w 5446"/>
              <a:gd name="T7" fmla="*/ 474 h 531"/>
              <a:gd name="T8" fmla="*/ 4178 w 5446"/>
              <a:gd name="T9" fmla="*/ 527 h 531"/>
              <a:gd name="T10" fmla="*/ 5446 w 5446"/>
              <a:gd name="T11" fmla="*/ 531 h 531"/>
              <a:gd name="T12" fmla="*/ 5446 w 5446"/>
              <a:gd name="T13" fmla="*/ 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4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9" name="Freeform 35"/>
          <p:cNvSpPr>
            <a:spLocks noChangeArrowheads="1"/>
          </p:cNvSpPr>
          <p:nvPr/>
        </p:nvSpPr>
        <p:spPr bwMode="auto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51" name="Rectangle 3"/>
          <p:cNvSpPr>
            <a:spLocks noGrp="1"/>
          </p:cNvSpPr>
          <p:nvPr>
            <p:ph type="body"/>
          </p:nvPr>
        </p:nvSpPr>
        <p:spPr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Tx/>
              <a:buNone/>
              <a:defRPr sz="1000">
                <a:latin typeface="+mn-lt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000">
                <a:latin typeface="+mn-lt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gray">
          <a:xfrm>
            <a:off x="144463" y="6443663"/>
            <a:ext cx="184150" cy="260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1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196"/>
            </a:srgbClr>
          </a:solidFill>
          <a:ln w="9525">
            <a:solidFill>
              <a:srgbClr val="FFFFFF"/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9" grpId="0" animBg="1"/>
      <p:bldP spid="10" grpId="0" animBg="1"/>
      <p:bldP spid="1060" grpId="0" animBg="1"/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圆角矩形 109569"/>
          <p:cNvSpPr/>
          <p:nvPr/>
        </p:nvSpPr>
        <p:spPr>
          <a:xfrm>
            <a:off x="1042988" y="2133600"/>
            <a:ext cx="7200900" cy="2087563"/>
          </a:xfrm>
          <a:prstGeom prst="roundRect">
            <a:avLst>
              <a:gd name="adj" fmla="val 16667"/>
            </a:avLst>
          </a:prstGeom>
          <a:solidFill>
            <a:srgbClr val="FFFFFF">
              <a:alpha val="89803"/>
            </a:srgbClr>
          </a:solidFill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endParaRPr lang="zh-CN" altLang="en-US" dirty="0">
              <a:latin typeface="黑体" panose="02010609060101010101" pitchFamily="2" charset="-122"/>
            </a:endParaRPr>
          </a:p>
        </p:txBody>
      </p:sp>
      <p:sp>
        <p:nvSpPr>
          <p:cNvPr id="4098" name="矩形 109570"/>
          <p:cNvSpPr/>
          <p:nvPr/>
        </p:nvSpPr>
        <p:spPr>
          <a:xfrm>
            <a:off x="1187450" y="2159953"/>
            <a:ext cx="7056438" cy="1938020"/>
          </a:xfrm>
          <a:prstGeom prst="rect">
            <a:avLst/>
          </a:prstGeom>
          <a:noFill/>
          <a:ln w="28575">
            <a:noFill/>
          </a:ln>
        </p:spPr>
        <p:txBody>
          <a:bodyPr anchor="ctr" anchorCtr="0">
            <a:spAutoFit/>
          </a:bodyPr>
          <a:p>
            <a:pPr algn="ctr" eaLnBrk="0" hangingPunct="0"/>
            <a:r>
              <a:rPr lang="en-US" altLang="zh-CN" sz="6000" b="1" dirty="0">
                <a:solidFill>
                  <a:srgbClr val="003366"/>
                </a:solidFill>
                <a:latin typeface="黑体" panose="02010609060101010101" pitchFamily="2" charset="-122"/>
              </a:rPr>
              <a:t>2022</a:t>
            </a:r>
            <a:r>
              <a:rPr lang="zh-CN" altLang="en-US" sz="6000" b="1" dirty="0">
                <a:solidFill>
                  <a:srgbClr val="003366"/>
                </a:solidFill>
                <a:latin typeface="黑体" panose="02010609060101010101" pitchFamily="2" charset="-122"/>
              </a:rPr>
              <a:t>级学生登记表</a:t>
            </a:r>
            <a:endParaRPr lang="en-US" altLang="zh-CN" sz="6000" b="1" dirty="0">
              <a:solidFill>
                <a:srgbClr val="003366"/>
              </a:solidFill>
              <a:latin typeface="黑体" panose="02010609060101010101" pitchFamily="2" charset="-122"/>
            </a:endParaRPr>
          </a:p>
          <a:p>
            <a:pPr algn="ctr" eaLnBrk="0" hangingPunct="0"/>
            <a:r>
              <a:rPr lang="zh-CN" altLang="en-US" sz="6000" b="1" dirty="0">
                <a:solidFill>
                  <a:srgbClr val="003366"/>
                </a:solidFill>
                <a:latin typeface="黑体" panose="02010609060101010101" pitchFamily="2" charset="-122"/>
              </a:rPr>
              <a:t>填写规范</a:t>
            </a:r>
            <a:endParaRPr lang="zh-CN" altLang="en-US" sz="6000" b="1" dirty="0">
              <a:solidFill>
                <a:srgbClr val="003366"/>
              </a:solidFill>
              <a:latin typeface="黑体" panose="02010609060101010101" pitchFamily="2" charset="-12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84998"/>
          <p:cNvSpPr/>
          <p:nvPr/>
        </p:nvSpPr>
        <p:spPr>
          <a:xfrm>
            <a:off x="323850" y="1125538"/>
            <a:ext cx="8496300" cy="5327650"/>
          </a:xfrm>
          <a:prstGeom prst="rect">
            <a:avLst/>
          </a:prstGeom>
          <a:solidFill>
            <a:srgbClr val="FFFFFF">
              <a:alpha val="89803"/>
            </a:srgbClr>
          </a:solidFill>
          <a:ln w="4127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algn="ctr"/>
            <a:endParaRPr lang="zh-CN" altLang="en-US" dirty="0">
              <a:latin typeface="黑体" panose="02010609060101010101" pitchFamily="2" charset="-122"/>
            </a:endParaRPr>
          </a:p>
        </p:txBody>
      </p:sp>
      <p:sp>
        <p:nvSpPr>
          <p:cNvPr id="5122" name="文本框 3"/>
          <p:cNvSpPr txBox="1"/>
          <p:nvPr/>
        </p:nvSpPr>
        <p:spPr>
          <a:xfrm>
            <a:off x="323850" y="1268413"/>
            <a:ext cx="8280400" cy="51212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000" b="1" dirty="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、本表要以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严肃认真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的态度填写。</a:t>
            </a:r>
            <a:endParaRPr lang="zh-CN" altLang="en-US" sz="3000" b="1" dirty="0">
              <a:latin typeface="仿宋_GB2312" pitchFamily="49" charset="-122"/>
              <a:ea typeface="仿宋_GB2312" pitchFamily="49" charset="-122"/>
            </a:endParaRPr>
          </a:p>
          <a:p>
            <a:r>
              <a:rPr lang="en-US" altLang="zh-CN" sz="3000" b="1" dirty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、一律用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黑色签字笔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填写，字体要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清楚整齐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。</a:t>
            </a:r>
            <a:endParaRPr lang="zh-CN" altLang="en-US" sz="3000" b="1" dirty="0">
              <a:latin typeface="仿宋_GB2312" pitchFamily="49" charset="-122"/>
              <a:ea typeface="仿宋_GB2312" pitchFamily="49" charset="-122"/>
            </a:endParaRPr>
          </a:p>
          <a:p>
            <a:r>
              <a:rPr lang="en-US" altLang="zh-CN" sz="3000" b="1" dirty="0"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、籍贯与现在家庭住址必须填写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全称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。</a:t>
            </a:r>
            <a:endParaRPr lang="zh-CN" altLang="en-US" sz="3000" b="1" dirty="0">
              <a:latin typeface="仿宋_GB2312" pitchFamily="49" charset="-122"/>
              <a:ea typeface="仿宋_GB2312" pitchFamily="49" charset="-122"/>
            </a:endParaRPr>
          </a:p>
          <a:p>
            <a:r>
              <a:rPr lang="en-US" altLang="zh-CN" sz="3000" b="1" dirty="0">
                <a:latin typeface="仿宋_GB2312" pitchFamily="49" charset="-122"/>
                <a:ea typeface="仿宋_GB2312" pitchFamily="49" charset="-122"/>
              </a:rPr>
              <a:t>4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、家庭成员指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直系亲属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（父母、兄弟、姐妹等）及其他生活在一起，经济上互相依赖的成员。</a:t>
            </a:r>
            <a:endParaRPr lang="zh-CN" altLang="en-US" sz="3000" b="1" dirty="0">
              <a:latin typeface="仿宋_GB2312" pitchFamily="49" charset="-122"/>
              <a:ea typeface="仿宋_GB2312" pitchFamily="49" charset="-122"/>
            </a:endParaRPr>
          </a:p>
          <a:p>
            <a:r>
              <a:rPr lang="en-US" altLang="zh-CN" sz="3000" b="1" dirty="0">
                <a:latin typeface="仿宋_GB2312" pitchFamily="49" charset="-122"/>
                <a:ea typeface="仿宋_GB2312" pitchFamily="49" charset="-122"/>
              </a:rPr>
              <a:t>5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、填写完毕后应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签名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并贴上一寸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彩色登记照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。</a:t>
            </a:r>
            <a:endParaRPr lang="zh-CN" altLang="en-US" sz="3000" b="1" dirty="0">
              <a:latin typeface="仿宋_GB2312" pitchFamily="49" charset="-122"/>
              <a:ea typeface="仿宋_GB2312" pitchFamily="49" charset="-122"/>
            </a:endParaRPr>
          </a:p>
          <a:p>
            <a:r>
              <a:rPr lang="en-US" altLang="zh-CN" sz="3000" b="1" dirty="0">
                <a:latin typeface="仿宋_GB2312" pitchFamily="49" charset="-122"/>
                <a:ea typeface="仿宋_GB2312" pitchFamily="49" charset="-122"/>
              </a:rPr>
              <a:t>6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、此表填写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一式两份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。一份由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学校存档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，一份放</a:t>
            </a:r>
            <a:r>
              <a:rPr lang="zh-CN" altLang="en-US" sz="3000" b="1" dirty="0">
                <a:solidFill>
                  <a:srgbClr val="060606"/>
                </a:solidFill>
                <a:latin typeface="仿宋_GB2312" pitchFamily="49" charset="-122"/>
                <a:ea typeface="仿宋_GB2312" pitchFamily="49" charset="-122"/>
              </a:rPr>
              <a:t>入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学生档案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。</a:t>
            </a:r>
            <a:endParaRPr lang="zh-CN" altLang="en-US" sz="3000" b="1" dirty="0">
              <a:latin typeface="仿宋_GB2312" pitchFamily="49" charset="-122"/>
              <a:ea typeface="仿宋_GB2312" pitchFamily="49" charset="-122"/>
            </a:endParaRPr>
          </a:p>
          <a:p>
            <a:r>
              <a:rPr lang="en-US" altLang="zh-CN" sz="3000" b="1" dirty="0">
                <a:latin typeface="仿宋_GB2312" pitchFamily="49" charset="-122"/>
                <a:ea typeface="仿宋_GB2312" pitchFamily="49" charset="-122"/>
              </a:rPr>
              <a:t>7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、表内所列项目必须全部如实填写，</a:t>
            </a:r>
            <a:r>
              <a:rPr lang="zh-CN" altLang="en-US" sz="3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不得留空白</a:t>
            </a:r>
            <a:r>
              <a:rPr lang="zh-CN" altLang="en-US" sz="3000" b="1" dirty="0">
                <a:latin typeface="仿宋_GB2312" pitchFamily="49" charset="-122"/>
                <a:ea typeface="仿宋_GB2312" pitchFamily="49" charset="-122"/>
              </a:rPr>
              <a:t>，如有情况不明无法填写时，应写“不清”、“不详”及其原因，如无该项情况，亦写“无”。</a:t>
            </a:r>
            <a:endParaRPr lang="zh-CN" altLang="en-US" sz="3000" b="1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123" name="矩形 84999"/>
          <p:cNvSpPr/>
          <p:nvPr/>
        </p:nvSpPr>
        <p:spPr>
          <a:xfrm>
            <a:off x="1331913" y="333375"/>
            <a:ext cx="5264150" cy="701675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4000" b="1" dirty="0">
                <a:solidFill>
                  <a:srgbClr val="060606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学生登记表填写总要求</a:t>
            </a:r>
            <a:endParaRPr lang="zh-CN" altLang="en-US" sz="4000" b="1" dirty="0">
              <a:solidFill>
                <a:srgbClr val="060606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Picture 19" descr="C:\Documents and Settings\Administrator\Application Data\Tencent\Users\393481752\QQ\WinTemp\RichOle\HXGML$_DL5AB58[`E7GO)J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313" y="1285875"/>
            <a:ext cx="3786187" cy="4638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8306" name="标题 98305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anose="02010800040101010101" pitchFamily="2" charset="-122"/>
                <a:cs typeface="+mj-cs"/>
              </a:rPr>
              <a:t>具体填写办法</a:t>
            </a:r>
            <a:endParaRPr kumimoji="0" lang="zh-CN" altLang="en-US" sz="4000" b="1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anose="02010800040101010101" pitchFamily="2" charset="-122"/>
              <a:cs typeface="+mj-cs"/>
            </a:endParaRPr>
          </a:p>
        </p:txBody>
      </p:sp>
      <p:grpSp>
        <p:nvGrpSpPr>
          <p:cNvPr id="6147" name="组合 98310"/>
          <p:cNvGrpSpPr/>
          <p:nvPr/>
        </p:nvGrpSpPr>
        <p:grpSpPr>
          <a:xfrm>
            <a:off x="3071813" y="2500313"/>
            <a:ext cx="5645150" cy="860425"/>
            <a:chOff x="1837" y="164"/>
            <a:chExt cx="2086" cy="542"/>
          </a:xfrm>
        </p:grpSpPr>
        <p:sp>
          <p:nvSpPr>
            <p:cNvPr id="6148" name="圆角矩形 98311"/>
            <p:cNvSpPr/>
            <p:nvPr/>
          </p:nvSpPr>
          <p:spPr>
            <a:xfrm>
              <a:off x="2365" y="164"/>
              <a:ext cx="1558" cy="363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89803"/>
              </a:srgbClr>
            </a:solidFill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r>
                <a:rPr lang="zh-CN" altLang="en-US" dirty="0">
                  <a:latin typeface="黑体" panose="02010609060101010101" pitchFamily="2" charset="-122"/>
                </a:rPr>
                <a:t>根据实际填本科或专科（或“专升本”）</a:t>
              </a:r>
              <a:endParaRPr lang="zh-CN" altLang="en-US" dirty="0">
                <a:latin typeface="黑体" panose="02010609060101010101" pitchFamily="2" charset="-122"/>
                <a:ea typeface="Times New Roman" panose="02020603050405020304" pitchFamily="18" charset="0"/>
              </a:endParaRPr>
            </a:p>
          </p:txBody>
        </p:sp>
        <p:sp>
          <p:nvSpPr>
            <p:cNvPr id="6149" name="直接连接符 98312"/>
            <p:cNvSpPr/>
            <p:nvPr/>
          </p:nvSpPr>
          <p:spPr>
            <a:xfrm flipV="1">
              <a:off x="1837" y="479"/>
              <a:ext cx="499" cy="227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6150" name="组合 98316"/>
          <p:cNvGrpSpPr/>
          <p:nvPr/>
        </p:nvGrpSpPr>
        <p:grpSpPr>
          <a:xfrm>
            <a:off x="2627313" y="3860800"/>
            <a:ext cx="5659437" cy="711200"/>
            <a:chOff x="2699" y="663"/>
            <a:chExt cx="1857" cy="448"/>
          </a:xfrm>
        </p:grpSpPr>
        <p:sp>
          <p:nvSpPr>
            <p:cNvPr id="6151" name="直接连接符 98317"/>
            <p:cNvSpPr/>
            <p:nvPr/>
          </p:nvSpPr>
          <p:spPr>
            <a:xfrm flipV="1">
              <a:off x="2699" y="799"/>
              <a:ext cx="589" cy="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6152" name="圆角矩形 98318"/>
            <p:cNvSpPr/>
            <p:nvPr/>
          </p:nvSpPr>
          <p:spPr>
            <a:xfrm>
              <a:off x="3290" y="663"/>
              <a:ext cx="1266" cy="448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89803"/>
              </a:srgbClr>
            </a:solidFill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r>
                <a:rPr lang="zh-CN" altLang="en-US" dirty="0">
                  <a:latin typeface="黑体" panose="02010609060101010101" pitchFamily="2" charset="-122"/>
                </a:rPr>
                <a:t>各学院、专业班级均应填写规范的</a:t>
              </a:r>
              <a:r>
                <a:rPr lang="zh-CN" altLang="en-US" dirty="0">
                  <a:solidFill>
                    <a:srgbClr val="FF0000"/>
                  </a:solidFill>
                  <a:latin typeface="黑体" panose="02010609060101010101" pitchFamily="2" charset="-122"/>
                </a:rPr>
                <a:t>全称</a:t>
              </a:r>
              <a:r>
                <a:rPr lang="zh-CN" altLang="en-US" dirty="0">
                  <a:solidFill>
                    <a:srgbClr val="060606"/>
                  </a:solidFill>
                  <a:latin typeface="黑体" panose="02010609060101010101" pitchFamily="2" charset="-122"/>
                </a:rPr>
                <a:t>。</a:t>
              </a:r>
              <a:endParaRPr lang="en-US" altLang="zh-CN" dirty="0">
                <a:solidFill>
                  <a:srgbClr val="060606"/>
                </a:solidFill>
                <a:latin typeface="黑体" panose="02010609060101010101" pitchFamily="2" charset="-122"/>
                <a:ea typeface="Times New Roman" panose="02020603050405020304" pitchFamily="18" charset="0"/>
              </a:endParaRPr>
            </a:p>
          </p:txBody>
        </p:sp>
      </p:grpSp>
      <p:grpSp>
        <p:nvGrpSpPr>
          <p:cNvPr id="6153" name="组合 98331"/>
          <p:cNvGrpSpPr/>
          <p:nvPr/>
        </p:nvGrpSpPr>
        <p:grpSpPr>
          <a:xfrm>
            <a:off x="2987675" y="4429125"/>
            <a:ext cx="4679950" cy="1736725"/>
            <a:chOff x="1882" y="2790"/>
            <a:chExt cx="2948" cy="1094"/>
          </a:xfrm>
        </p:grpSpPr>
        <p:grpSp>
          <p:nvGrpSpPr>
            <p:cNvPr id="6154" name="组合 98330"/>
            <p:cNvGrpSpPr/>
            <p:nvPr/>
          </p:nvGrpSpPr>
          <p:grpSpPr>
            <a:xfrm>
              <a:off x="1882" y="2790"/>
              <a:ext cx="2948" cy="1094"/>
              <a:chOff x="1882" y="2790"/>
              <a:chExt cx="2948" cy="1094"/>
            </a:xfrm>
          </p:grpSpPr>
          <p:sp>
            <p:nvSpPr>
              <p:cNvPr id="6155" name="直接连接符 98322"/>
              <p:cNvSpPr/>
              <p:nvPr/>
            </p:nvSpPr>
            <p:spPr>
              <a:xfrm flipV="1">
                <a:off x="1882" y="2790"/>
                <a:ext cx="953" cy="141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6156" name="直接连接符 98323"/>
              <p:cNvSpPr/>
              <p:nvPr/>
            </p:nvSpPr>
            <p:spPr>
              <a:xfrm>
                <a:off x="1882" y="3203"/>
                <a:ext cx="862" cy="27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6157" name="直接连接符 98324"/>
              <p:cNvSpPr/>
              <p:nvPr/>
            </p:nvSpPr>
            <p:spPr>
              <a:xfrm>
                <a:off x="1890" y="3600"/>
                <a:ext cx="810" cy="45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6158" name="圆角矩形 98328"/>
              <p:cNvSpPr/>
              <p:nvPr/>
            </p:nvSpPr>
            <p:spPr>
              <a:xfrm>
                <a:off x="2925" y="3113"/>
                <a:ext cx="1905" cy="771"/>
              </a:xfrm>
              <a:prstGeom prst="roundRect">
                <a:avLst>
                  <a:gd name="adj" fmla="val 16667"/>
                </a:avLst>
              </a:prstGeom>
              <a:solidFill>
                <a:srgbClr val="FFCC99">
                  <a:alpha val="89803"/>
                </a:srgbClr>
              </a:solidFill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 algn="ctr"/>
                <a:endParaRPr lang="zh-CN" altLang="en-US" dirty="0">
                  <a:latin typeface="黑体" panose="02010609060101010101" pitchFamily="2" charset="-122"/>
                </a:endParaRPr>
              </a:p>
            </p:txBody>
          </p:sp>
        </p:grpSp>
        <p:sp>
          <p:nvSpPr>
            <p:cNvPr id="6159" name="文本框 98329"/>
            <p:cNvSpPr txBox="1"/>
            <p:nvPr/>
          </p:nvSpPr>
          <p:spPr>
            <a:xfrm>
              <a:off x="3061" y="3249"/>
              <a:ext cx="1679" cy="404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800" dirty="0">
                  <a:latin typeface="黑体" panose="02010609060101010101" pitchFamily="2" charset="-122"/>
                </a:rPr>
                <a:t>学号、姓名等均据实填写清楚，日期采用</a:t>
              </a:r>
              <a:r>
                <a:rPr lang="zh-CN" altLang="en-US" sz="1800" dirty="0">
                  <a:solidFill>
                    <a:srgbClr val="FF0000"/>
                  </a:solidFill>
                  <a:latin typeface="黑体" panose="02010609060101010101" pitchFamily="2" charset="-122"/>
                </a:rPr>
                <a:t>公历</a:t>
              </a:r>
              <a:endPara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Times New Roman" panose="02020603050405020304" pitchFamily="18" charset="0"/>
              </a:endParaRPr>
            </a:p>
          </p:txBody>
        </p:sp>
      </p:grpSp>
      <p:sp>
        <p:nvSpPr>
          <p:cNvPr id="6160" name="文本占位符 98307"/>
          <p:cNvSpPr>
            <a:spLocks noGrp="1"/>
          </p:cNvSpPr>
          <p:nvPr/>
        </p:nvSpPr>
        <p:spPr>
          <a:xfrm>
            <a:off x="-214312" y="1000125"/>
            <a:ext cx="4032250" cy="5399088"/>
          </a:xfrm>
          <a:prstGeom prst="roundRect">
            <a:avLst>
              <a:gd name="adj" fmla="val 16667"/>
            </a:avLst>
          </a:prstGeom>
          <a:solidFill>
            <a:srgbClr val="FFFFFF">
              <a:alpha val="0"/>
            </a:srgbClr>
          </a:solidFill>
          <a:ln w="28575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00" y="836613"/>
            <a:ext cx="4383088" cy="588168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170" name="文本框 6"/>
          <p:cNvSpPr txBox="1"/>
          <p:nvPr/>
        </p:nvSpPr>
        <p:spPr>
          <a:xfrm>
            <a:off x="1406525" y="1779588"/>
            <a:ext cx="2408238" cy="2746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2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籍贯为父辈的出生地</a:t>
            </a:r>
            <a:endParaRPr lang="zh-CN" altLang="en-US" sz="1200" b="1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" name="五角星 12"/>
          <p:cNvSpPr/>
          <p:nvPr/>
        </p:nvSpPr>
        <p:spPr>
          <a:xfrm>
            <a:off x="1328738" y="1844675"/>
            <a:ext cx="144463" cy="144463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五角星 14"/>
          <p:cNvSpPr/>
          <p:nvPr/>
        </p:nvSpPr>
        <p:spPr>
          <a:xfrm>
            <a:off x="1643063" y="2428875"/>
            <a:ext cx="144463" cy="144463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五角星 15"/>
          <p:cNvSpPr/>
          <p:nvPr/>
        </p:nvSpPr>
        <p:spPr>
          <a:xfrm>
            <a:off x="3697288" y="1844675"/>
            <a:ext cx="144463" cy="144463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4" name="文本框 17"/>
          <p:cNvSpPr txBox="1"/>
          <p:nvPr/>
        </p:nvSpPr>
        <p:spPr>
          <a:xfrm>
            <a:off x="1785938" y="2357438"/>
            <a:ext cx="3071812" cy="3381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高中（</a:t>
            </a:r>
            <a:r>
              <a:rPr lang="zh-CN" altLang="en-US" sz="13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专升本的学生此处填大专</a:t>
            </a:r>
            <a:r>
              <a:rPr lang="zh-CN" altLang="en-US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）</a:t>
            </a:r>
            <a:endParaRPr lang="zh-CN" altLang="en-US" b="1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9" name="五角星 18"/>
          <p:cNvSpPr/>
          <p:nvPr/>
        </p:nvSpPr>
        <p:spPr>
          <a:xfrm>
            <a:off x="1328738" y="2152650"/>
            <a:ext cx="144463" cy="142875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6" name="文本框 22"/>
          <p:cNvSpPr txBox="1"/>
          <p:nvPr/>
        </p:nvSpPr>
        <p:spPr>
          <a:xfrm>
            <a:off x="1406525" y="2071688"/>
            <a:ext cx="3452813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4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填写详细通讯地址，收信人填较固定的人</a:t>
            </a:r>
            <a:endParaRPr lang="zh-CN" altLang="en-US" sz="1400" b="1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7177" name="文本框 6"/>
          <p:cNvSpPr txBox="1"/>
          <p:nvPr/>
        </p:nvSpPr>
        <p:spPr>
          <a:xfrm>
            <a:off x="1258888" y="1484313"/>
            <a:ext cx="2408237" cy="2746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2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据实填写</a:t>
            </a:r>
            <a:endParaRPr lang="zh-CN" altLang="en-US" sz="1200" b="1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grpSp>
        <p:nvGrpSpPr>
          <p:cNvPr id="7178" name="组合 86079"/>
          <p:cNvGrpSpPr/>
          <p:nvPr/>
        </p:nvGrpSpPr>
        <p:grpSpPr>
          <a:xfrm>
            <a:off x="3995738" y="1700213"/>
            <a:ext cx="4968875" cy="792162"/>
            <a:chOff x="2517" y="1071"/>
            <a:chExt cx="3130" cy="499"/>
          </a:xfrm>
        </p:grpSpPr>
        <p:grpSp>
          <p:nvGrpSpPr>
            <p:cNvPr id="7179" name="组合 86075"/>
            <p:cNvGrpSpPr/>
            <p:nvPr/>
          </p:nvGrpSpPr>
          <p:grpSpPr>
            <a:xfrm>
              <a:off x="3515" y="1071"/>
              <a:ext cx="2132" cy="499"/>
              <a:chOff x="3515" y="1071"/>
              <a:chExt cx="2132" cy="499"/>
            </a:xfrm>
          </p:grpSpPr>
          <p:sp>
            <p:nvSpPr>
              <p:cNvPr id="7180" name="圆角矩形 86031"/>
              <p:cNvSpPr/>
              <p:nvPr/>
            </p:nvSpPr>
            <p:spPr>
              <a:xfrm>
                <a:off x="3515" y="1071"/>
                <a:ext cx="2132" cy="499"/>
              </a:xfrm>
              <a:prstGeom prst="roundRect">
                <a:avLst>
                  <a:gd name="adj" fmla="val 16667"/>
                </a:avLst>
              </a:prstGeom>
              <a:solidFill>
                <a:srgbClr val="FFCC00">
                  <a:alpha val="89803"/>
                </a:srgbClr>
              </a:solidFill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 algn="ctr"/>
                <a:endParaRPr lang="zh-CN" altLang="en-US" dirty="0">
                  <a:latin typeface="黑体" panose="02010609060101010101" pitchFamily="2" charset="-122"/>
                </a:endParaRPr>
              </a:p>
            </p:txBody>
          </p:sp>
          <p:sp>
            <p:nvSpPr>
              <p:cNvPr id="7181" name="文本框 23"/>
              <p:cNvSpPr txBox="1"/>
              <p:nvPr/>
            </p:nvSpPr>
            <p:spPr>
              <a:xfrm>
                <a:off x="3628" y="1117"/>
                <a:ext cx="2019" cy="3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zh-CN" altLang="en-US" dirty="0">
                    <a:latin typeface="黑体" panose="02010609060101010101" pitchFamily="2" charset="-122"/>
                  </a:rPr>
                  <a:t>本人健康状况主要填写有无疾病和体质强弱状况，一般填写</a:t>
                </a:r>
                <a:r>
                  <a:rPr lang="zh-CN" altLang="en-US" dirty="0">
                    <a:latin typeface="Arial" panose="020B0604020202020204" pitchFamily="34" charset="0"/>
                  </a:rPr>
                  <a:t>“</a:t>
                </a:r>
                <a:r>
                  <a:rPr lang="zh-CN" altLang="en-US" dirty="0">
                    <a:latin typeface="黑体" panose="02010609060101010101" pitchFamily="2" charset="-122"/>
                  </a:rPr>
                  <a:t>良好</a:t>
                </a:r>
                <a:r>
                  <a:rPr lang="zh-CN" altLang="en-US" dirty="0">
                    <a:latin typeface="Arial" panose="020B0604020202020204" pitchFamily="34" charset="0"/>
                  </a:rPr>
                  <a:t>”</a:t>
                </a:r>
                <a:r>
                  <a:rPr lang="zh-CN" altLang="en-US" dirty="0">
                    <a:latin typeface="黑体" panose="02010609060101010101" pitchFamily="2" charset="-122"/>
                  </a:rPr>
                  <a:t> </a:t>
                </a:r>
                <a:endParaRPr lang="zh-CN" altLang="en-US" dirty="0">
                  <a:latin typeface="黑体" panose="02010609060101010101" pitchFamily="2" charset="-122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7182" name="直接连接符 86051"/>
            <p:cNvSpPr/>
            <p:nvPr/>
          </p:nvSpPr>
          <p:spPr>
            <a:xfrm flipV="1">
              <a:off x="2517" y="1207"/>
              <a:ext cx="953" cy="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7183" name="组合 86072"/>
          <p:cNvGrpSpPr/>
          <p:nvPr/>
        </p:nvGrpSpPr>
        <p:grpSpPr>
          <a:xfrm>
            <a:off x="4356100" y="3068638"/>
            <a:ext cx="4608513" cy="1512887"/>
            <a:chOff x="2744" y="1933"/>
            <a:chExt cx="2903" cy="953"/>
          </a:xfrm>
        </p:grpSpPr>
        <p:sp>
          <p:nvSpPr>
            <p:cNvPr id="7184" name="圆角矩形 86042"/>
            <p:cNvSpPr/>
            <p:nvPr/>
          </p:nvSpPr>
          <p:spPr>
            <a:xfrm>
              <a:off x="3742" y="1933"/>
              <a:ext cx="1905" cy="953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89803"/>
              </a:srgbClr>
            </a:solidFill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algn="ctr"/>
              <a:endParaRPr lang="zh-CN" altLang="en-US" dirty="0">
                <a:latin typeface="黑体" panose="02010609060101010101" pitchFamily="2" charset="-122"/>
              </a:endParaRPr>
            </a:p>
          </p:txBody>
        </p:sp>
        <p:sp>
          <p:nvSpPr>
            <p:cNvPr id="7185" name="文本框 86043"/>
            <p:cNvSpPr txBox="1"/>
            <p:nvPr/>
          </p:nvSpPr>
          <p:spPr>
            <a:xfrm>
              <a:off x="3809" y="1979"/>
              <a:ext cx="1747" cy="828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党员</a:t>
              </a:r>
              <a:r>
                <a:rPr lang="zh-CN" altLang="en-US" b="1" dirty="0">
                  <a:latin typeface="宋体" panose="02010600030101010101" pitchFamily="2" charset="-122"/>
                  <a:ea typeface="宋体" panose="02010600030101010101" pitchFamily="2" charset="-122"/>
                </a:rPr>
                <a:t>需要分别填写入党和入团的情况，</a:t>
              </a:r>
              <a:r>
                <a:rPr lang="zh-CN" altLang="en-US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团员</a:t>
              </a:r>
              <a:r>
                <a:rPr lang="zh-CN" altLang="en-US" b="1" dirty="0">
                  <a:latin typeface="宋体" panose="02010600030101010101" pitchFamily="2" charset="-122"/>
                  <a:ea typeface="宋体" panose="02010600030101010101" pitchFamily="2" charset="-122"/>
                </a:rPr>
                <a:t>需要填写入团的情况，</a:t>
              </a:r>
              <a:r>
                <a:rPr lang="zh-CN" altLang="en-US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群众</a:t>
              </a:r>
              <a:r>
                <a:rPr lang="zh-CN" altLang="en-US" b="1" dirty="0">
                  <a:latin typeface="宋体" panose="02010600030101010101" pitchFamily="2" charset="-122"/>
                  <a:ea typeface="宋体" panose="02010600030101010101" pitchFamily="2" charset="-122"/>
                </a:rPr>
                <a:t>填 写“无”。必须将时间、地点、介绍人等项内容全部填写清楚。</a:t>
              </a:r>
              <a:endParaRPr lang="zh-CN" altLang="en-US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186" name="直接连接符 86052"/>
            <p:cNvSpPr/>
            <p:nvPr/>
          </p:nvSpPr>
          <p:spPr>
            <a:xfrm flipV="1">
              <a:off x="2744" y="2160"/>
              <a:ext cx="953" cy="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7187" name="直接连接符 86053"/>
            <p:cNvSpPr/>
            <p:nvPr/>
          </p:nvSpPr>
          <p:spPr>
            <a:xfrm flipV="1">
              <a:off x="2789" y="2704"/>
              <a:ext cx="953" cy="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7188" name="组合 86084"/>
          <p:cNvGrpSpPr/>
          <p:nvPr/>
        </p:nvGrpSpPr>
        <p:grpSpPr>
          <a:xfrm>
            <a:off x="4284663" y="4868863"/>
            <a:ext cx="3671887" cy="504825"/>
            <a:chOff x="2699" y="3067"/>
            <a:chExt cx="2313" cy="318"/>
          </a:xfrm>
        </p:grpSpPr>
        <p:grpSp>
          <p:nvGrpSpPr>
            <p:cNvPr id="7189" name="组合 86073"/>
            <p:cNvGrpSpPr/>
            <p:nvPr/>
          </p:nvGrpSpPr>
          <p:grpSpPr>
            <a:xfrm>
              <a:off x="2699" y="3067"/>
              <a:ext cx="2313" cy="318"/>
              <a:chOff x="2699" y="3067"/>
              <a:chExt cx="2313" cy="318"/>
            </a:xfrm>
          </p:grpSpPr>
          <p:sp>
            <p:nvSpPr>
              <p:cNvPr id="7190" name="圆角矩形 86049"/>
              <p:cNvSpPr/>
              <p:nvPr/>
            </p:nvSpPr>
            <p:spPr>
              <a:xfrm>
                <a:off x="3651" y="3067"/>
                <a:ext cx="1361" cy="318"/>
              </a:xfrm>
              <a:prstGeom prst="roundRect">
                <a:avLst>
                  <a:gd name="adj" fmla="val 16667"/>
                </a:avLst>
              </a:prstGeom>
              <a:solidFill>
                <a:srgbClr val="FFCC00">
                  <a:alpha val="89803"/>
                </a:srgbClr>
              </a:solidFill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 algn="ctr"/>
                <a:endParaRPr lang="zh-CN" altLang="en-US" dirty="0">
                  <a:latin typeface="黑体" panose="02010609060101010101" pitchFamily="2" charset="-122"/>
                </a:endParaRPr>
              </a:p>
            </p:txBody>
          </p:sp>
          <p:sp>
            <p:nvSpPr>
              <p:cNvPr id="7191" name="直接连接符 86054"/>
              <p:cNvSpPr/>
              <p:nvPr/>
            </p:nvSpPr>
            <p:spPr>
              <a:xfrm flipV="1">
                <a:off x="2699" y="3249"/>
                <a:ext cx="953" cy="1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sp>
          <p:nvSpPr>
            <p:cNvPr id="7192" name="文本框 86050"/>
            <p:cNvSpPr txBox="1"/>
            <p:nvPr/>
          </p:nvSpPr>
          <p:spPr>
            <a:xfrm>
              <a:off x="3651" y="3113"/>
              <a:ext cx="1316" cy="211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 anchorCtr="0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latin typeface="黑体" panose="02010609060101010101" pitchFamily="2" charset="-122"/>
                </a:rPr>
                <a:t>  中学期间任职情况</a:t>
              </a:r>
              <a:endParaRPr lang="zh-CN" altLang="en-US" dirty="0">
                <a:latin typeface="黑体" panose="02010609060101010101" pitchFamily="2" charset="-122"/>
                <a:ea typeface="Times New Roman" panose="02020603050405020304" pitchFamily="18" charset="0"/>
              </a:endParaRPr>
            </a:p>
          </p:txBody>
        </p:sp>
      </p:grpSp>
      <p:grpSp>
        <p:nvGrpSpPr>
          <p:cNvPr id="7193" name="组合 86099"/>
          <p:cNvGrpSpPr/>
          <p:nvPr/>
        </p:nvGrpSpPr>
        <p:grpSpPr>
          <a:xfrm>
            <a:off x="4211638" y="5661025"/>
            <a:ext cx="4716462" cy="936625"/>
            <a:chOff x="2653" y="3566"/>
            <a:chExt cx="2971" cy="590"/>
          </a:xfrm>
        </p:grpSpPr>
        <p:sp>
          <p:nvSpPr>
            <p:cNvPr id="7194" name="圆角矩形 86045"/>
            <p:cNvSpPr/>
            <p:nvPr/>
          </p:nvSpPr>
          <p:spPr>
            <a:xfrm>
              <a:off x="3606" y="3566"/>
              <a:ext cx="2018" cy="590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89803"/>
              </a:srgbClr>
            </a:solidFill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algn="ctr"/>
              <a:endParaRPr lang="zh-CN" altLang="en-US" dirty="0">
                <a:latin typeface="黑体" panose="02010609060101010101" pitchFamily="2" charset="-122"/>
              </a:endParaRPr>
            </a:p>
          </p:txBody>
        </p:sp>
        <p:grpSp>
          <p:nvGrpSpPr>
            <p:cNvPr id="7195" name="组合 86074"/>
            <p:cNvGrpSpPr/>
            <p:nvPr/>
          </p:nvGrpSpPr>
          <p:grpSpPr>
            <a:xfrm>
              <a:off x="2653" y="3612"/>
              <a:ext cx="2903" cy="516"/>
              <a:chOff x="2653" y="3612"/>
              <a:chExt cx="2903" cy="516"/>
            </a:xfrm>
          </p:grpSpPr>
          <p:sp>
            <p:nvSpPr>
              <p:cNvPr id="7196" name="文本框 86047"/>
              <p:cNvSpPr txBox="1"/>
              <p:nvPr/>
            </p:nvSpPr>
            <p:spPr>
              <a:xfrm>
                <a:off x="3742" y="3612"/>
                <a:ext cx="1814" cy="5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撰写中学期间所获得的奖惩情况，最好按照时间先后顺序填写，条理清楚</a:t>
                </a:r>
                <a:endParaRPr lang="zh-CN" altLang="en-US" b="1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7197" name="直接连接符 86055"/>
              <p:cNvSpPr/>
              <p:nvPr/>
            </p:nvSpPr>
            <p:spPr>
              <a:xfrm flipV="1">
                <a:off x="2653" y="3838"/>
                <a:ext cx="953" cy="1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7198" name="组合 86058"/>
          <p:cNvGrpSpPr/>
          <p:nvPr/>
        </p:nvGrpSpPr>
        <p:grpSpPr>
          <a:xfrm>
            <a:off x="3492500" y="404813"/>
            <a:ext cx="2808288" cy="576262"/>
            <a:chOff x="2154" y="164"/>
            <a:chExt cx="1769" cy="454"/>
          </a:xfrm>
        </p:grpSpPr>
        <p:sp>
          <p:nvSpPr>
            <p:cNvPr id="7199" name="圆角矩形 86034"/>
            <p:cNvSpPr/>
            <p:nvPr/>
          </p:nvSpPr>
          <p:spPr>
            <a:xfrm>
              <a:off x="2699" y="164"/>
              <a:ext cx="1224" cy="363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89803"/>
              </a:srgbClr>
            </a:solidFill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r>
                <a:rPr lang="zh-CN" altLang="en-US" dirty="0">
                  <a:latin typeface="黑体" panose="02010609060101010101" pitchFamily="2" charset="-122"/>
                </a:rPr>
                <a:t>没有就填写无</a:t>
              </a:r>
              <a:endParaRPr lang="zh-CN" altLang="en-US" dirty="0">
                <a:latin typeface="黑体" panose="02010609060101010101" pitchFamily="2" charset="-122"/>
                <a:ea typeface="Times New Roman" panose="02020603050405020304" pitchFamily="18" charset="0"/>
              </a:endParaRPr>
            </a:p>
          </p:txBody>
        </p:sp>
        <p:sp>
          <p:nvSpPr>
            <p:cNvPr id="7200" name="直接连接符 86056"/>
            <p:cNvSpPr/>
            <p:nvPr/>
          </p:nvSpPr>
          <p:spPr>
            <a:xfrm flipV="1">
              <a:off x="2154" y="391"/>
              <a:ext cx="499" cy="227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7201" name="组合 86078"/>
          <p:cNvGrpSpPr/>
          <p:nvPr/>
        </p:nvGrpSpPr>
        <p:grpSpPr>
          <a:xfrm>
            <a:off x="284163" y="333375"/>
            <a:ext cx="3927475" cy="1008063"/>
            <a:chOff x="179" y="210"/>
            <a:chExt cx="2474" cy="635"/>
          </a:xfrm>
        </p:grpSpPr>
        <p:grpSp>
          <p:nvGrpSpPr>
            <p:cNvPr id="7202" name="组合 86077"/>
            <p:cNvGrpSpPr/>
            <p:nvPr/>
          </p:nvGrpSpPr>
          <p:grpSpPr>
            <a:xfrm>
              <a:off x="1156" y="527"/>
              <a:ext cx="545" cy="318"/>
              <a:chOff x="1156" y="527"/>
              <a:chExt cx="545" cy="318"/>
            </a:xfrm>
          </p:grpSpPr>
          <p:sp>
            <p:nvSpPr>
              <p:cNvPr id="7203" name="直接连接符 86062"/>
              <p:cNvSpPr/>
              <p:nvPr/>
            </p:nvSpPr>
            <p:spPr>
              <a:xfrm flipH="1" flipV="1">
                <a:off x="1156" y="527"/>
                <a:ext cx="0" cy="181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7204" name="直接连接符 86063"/>
              <p:cNvSpPr/>
              <p:nvPr/>
            </p:nvSpPr>
            <p:spPr>
              <a:xfrm flipV="1">
                <a:off x="1701" y="572"/>
                <a:ext cx="0" cy="273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sp>
          <p:nvSpPr>
            <p:cNvPr id="7205" name="圆角矩形 86064"/>
            <p:cNvSpPr/>
            <p:nvPr/>
          </p:nvSpPr>
          <p:spPr>
            <a:xfrm>
              <a:off x="179" y="210"/>
              <a:ext cx="2474" cy="272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89803"/>
              </a:srgbClr>
            </a:solidFill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r>
                <a:rPr lang="zh-CN" altLang="en-US" dirty="0">
                  <a:latin typeface="黑体" panose="02010609060101010101" pitchFamily="2" charset="-122"/>
                </a:rPr>
                <a:t>姓名、出生日期应和高考档案一致</a:t>
              </a:r>
              <a:endParaRPr lang="zh-CN" altLang="en-US" dirty="0">
                <a:latin typeface="黑体" panose="02010609060101010101" pitchFamily="2" charset="-122"/>
                <a:ea typeface="Times New Roman" panose="02020603050405020304" pitchFamily="18" charset="0"/>
              </a:endParaRPr>
            </a:p>
          </p:txBody>
        </p:sp>
      </p:grpSp>
      <p:grpSp>
        <p:nvGrpSpPr>
          <p:cNvPr id="7206" name="组合 86067"/>
          <p:cNvGrpSpPr/>
          <p:nvPr/>
        </p:nvGrpSpPr>
        <p:grpSpPr>
          <a:xfrm>
            <a:off x="2051050" y="1484313"/>
            <a:ext cx="2376488" cy="431800"/>
            <a:chOff x="2154" y="164"/>
            <a:chExt cx="1769" cy="454"/>
          </a:xfrm>
        </p:grpSpPr>
        <p:sp>
          <p:nvSpPr>
            <p:cNvPr id="7207" name="圆角矩形 86068"/>
            <p:cNvSpPr/>
            <p:nvPr/>
          </p:nvSpPr>
          <p:spPr>
            <a:xfrm>
              <a:off x="2699" y="164"/>
              <a:ext cx="1224" cy="363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89803"/>
              </a:srgbClr>
            </a:solidFill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r>
                <a:rPr lang="zh-CN" altLang="en-US" dirty="0">
                  <a:latin typeface="黑体" panose="02010609060101010101" pitchFamily="2" charset="-122"/>
                </a:rPr>
                <a:t>填写到省市县</a:t>
              </a:r>
              <a:endParaRPr lang="zh-CN" altLang="en-US" dirty="0">
                <a:latin typeface="黑体" panose="02010609060101010101" pitchFamily="2" charset="-122"/>
                <a:ea typeface="Times New Roman" panose="02020603050405020304" pitchFamily="18" charset="0"/>
              </a:endParaRPr>
            </a:p>
          </p:txBody>
        </p:sp>
        <p:sp>
          <p:nvSpPr>
            <p:cNvPr id="7208" name="直接连接符 86069"/>
            <p:cNvSpPr/>
            <p:nvPr/>
          </p:nvSpPr>
          <p:spPr>
            <a:xfrm flipV="1">
              <a:off x="2154" y="391"/>
              <a:ext cx="499" cy="227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7209" name="组合 86085"/>
          <p:cNvGrpSpPr/>
          <p:nvPr/>
        </p:nvGrpSpPr>
        <p:grpSpPr>
          <a:xfrm>
            <a:off x="4351338" y="1125538"/>
            <a:ext cx="2308225" cy="360362"/>
            <a:chOff x="2741" y="709"/>
            <a:chExt cx="1454" cy="227"/>
          </a:xfrm>
        </p:grpSpPr>
        <p:sp>
          <p:nvSpPr>
            <p:cNvPr id="7210" name="直接连接符 86036"/>
            <p:cNvSpPr/>
            <p:nvPr/>
          </p:nvSpPr>
          <p:spPr>
            <a:xfrm flipV="1">
              <a:off x="2741" y="799"/>
              <a:ext cx="504" cy="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grpSp>
          <p:nvGrpSpPr>
            <p:cNvPr id="7211" name="组合 86083"/>
            <p:cNvGrpSpPr/>
            <p:nvPr/>
          </p:nvGrpSpPr>
          <p:grpSpPr>
            <a:xfrm>
              <a:off x="3334" y="709"/>
              <a:ext cx="861" cy="227"/>
              <a:chOff x="3334" y="709"/>
              <a:chExt cx="861" cy="227"/>
            </a:xfrm>
          </p:grpSpPr>
          <p:sp>
            <p:nvSpPr>
              <p:cNvPr id="7212" name="圆角矩形 86080"/>
              <p:cNvSpPr/>
              <p:nvPr/>
            </p:nvSpPr>
            <p:spPr>
              <a:xfrm>
                <a:off x="3334" y="709"/>
                <a:ext cx="861" cy="227"/>
              </a:xfrm>
              <a:prstGeom prst="roundRect">
                <a:avLst>
                  <a:gd name="adj" fmla="val 16667"/>
                </a:avLst>
              </a:prstGeom>
              <a:solidFill>
                <a:srgbClr val="FFFFFF">
                  <a:alpha val="89803"/>
                </a:srgbClr>
              </a:solidFill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 algn="ctr"/>
                <a:endParaRPr lang="zh-CN" altLang="en-US" dirty="0">
                  <a:latin typeface="黑体" panose="02010609060101010101" pitchFamily="2" charset="-122"/>
                </a:endParaRPr>
              </a:p>
            </p:txBody>
          </p:sp>
          <p:sp>
            <p:nvSpPr>
              <p:cNvPr id="7213" name="文本框 86081"/>
              <p:cNvSpPr txBox="1"/>
              <p:nvPr/>
            </p:nvSpPr>
            <p:spPr>
              <a:xfrm>
                <a:off x="3379" y="709"/>
                <a:ext cx="726" cy="21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anchor="t" anchorCtr="0"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zh-CN" altLang="en-US" dirty="0">
                    <a:latin typeface="黑体" panose="02010609060101010101" pitchFamily="2" charset="-122"/>
                  </a:rPr>
                  <a:t>一寸彩照</a:t>
                </a:r>
                <a:endParaRPr lang="zh-CN" altLang="en-US" dirty="0">
                  <a:latin typeface="黑体" panose="02010609060101010101" pitchFamily="2" charset="-122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圆角矩形 87046"/>
          <p:cNvSpPr/>
          <p:nvPr/>
        </p:nvSpPr>
        <p:spPr>
          <a:xfrm>
            <a:off x="5435600" y="1196975"/>
            <a:ext cx="3529013" cy="532765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endParaRPr lang="zh-CN" altLang="en-US" dirty="0">
              <a:latin typeface="黑体" panose="02010609060101010101" pitchFamily="2" charset="-122"/>
            </a:endParaRPr>
          </a:p>
        </p:txBody>
      </p:sp>
      <p:sp>
        <p:nvSpPr>
          <p:cNvPr id="8194" name="文本框 99"/>
          <p:cNvSpPr txBox="1"/>
          <p:nvPr/>
        </p:nvSpPr>
        <p:spPr>
          <a:xfrm>
            <a:off x="5580063" y="1412875"/>
            <a:ext cx="3384550" cy="52435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家庭成员：</a:t>
            </a:r>
            <a:r>
              <a:rPr lang="zh-CN" altLang="en-US" sz="2000" b="1" dirty="0">
                <a:solidFill>
                  <a:srgbClr val="060606"/>
                </a:solidFill>
                <a:latin typeface="仿宋_GB2312" pitchFamily="49" charset="-122"/>
                <a:ea typeface="仿宋_GB2312" pitchFamily="49" charset="-122"/>
              </a:rPr>
              <a:t>直系亲属（父母、兄弟、姐妹等）及其他生活在一起，经济上互相依赖的成员。</a:t>
            </a:r>
            <a:endParaRPr lang="zh-CN" altLang="en-US" sz="2000" b="1" dirty="0">
              <a:solidFill>
                <a:srgbClr val="060606"/>
              </a:solidFill>
              <a:latin typeface="仿宋_GB2312" pitchFamily="49" charset="-122"/>
              <a:ea typeface="仿宋_GB2312" pitchFamily="49" charset="-122"/>
            </a:endParaRPr>
          </a:p>
          <a:p>
            <a:endParaRPr lang="zh-CN" altLang="en-US" sz="2000" b="1" dirty="0">
              <a:solidFill>
                <a:srgbClr val="060606"/>
              </a:solidFill>
              <a:latin typeface="仿宋_GB2312" pitchFamily="49" charset="-122"/>
              <a:ea typeface="仿宋_GB2312" pitchFamily="49" charset="-122"/>
            </a:endParaRPr>
          </a:p>
          <a:p>
            <a:r>
              <a:rPr lang="zh-CN" altLang="en-US" sz="2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政治面貌</a:t>
            </a:r>
            <a:r>
              <a:rPr lang="zh-CN" altLang="en-US" sz="2000" b="1" dirty="0">
                <a:solidFill>
                  <a:srgbClr val="060606"/>
                </a:solidFill>
                <a:latin typeface="仿宋_GB2312" pitchFamily="49" charset="-122"/>
                <a:ea typeface="仿宋_GB2312" pitchFamily="49" charset="-122"/>
              </a:rPr>
              <a:t>：党员、团员（父母的政治面貌不能填团员）或群众</a:t>
            </a:r>
            <a:endParaRPr lang="zh-CN" altLang="en-US" sz="2000" b="1" dirty="0">
              <a:solidFill>
                <a:srgbClr val="060606"/>
              </a:solidFill>
              <a:latin typeface="仿宋_GB2312" pitchFamily="49" charset="-122"/>
              <a:ea typeface="仿宋_GB2312" pitchFamily="49" charset="-122"/>
            </a:endParaRPr>
          </a:p>
          <a:p>
            <a:endParaRPr lang="zh-CN" altLang="en-US" sz="2000" b="1" dirty="0">
              <a:solidFill>
                <a:srgbClr val="060606"/>
              </a:solidFill>
              <a:latin typeface="仿宋_GB2312" pitchFamily="49" charset="-122"/>
              <a:ea typeface="仿宋_GB2312" pitchFamily="49" charset="-122"/>
            </a:endParaRPr>
          </a:p>
          <a:p>
            <a:r>
              <a:rPr lang="zh-CN" altLang="en-US" sz="2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社会关系：</a:t>
            </a:r>
            <a:r>
              <a:rPr lang="zh-CN" altLang="en-US" sz="2000" b="1" dirty="0">
                <a:solidFill>
                  <a:srgbClr val="060606"/>
                </a:solidFill>
                <a:latin typeface="仿宋_GB2312" pitchFamily="49" charset="-122"/>
                <a:ea typeface="仿宋_GB2312" pitchFamily="49" charset="-122"/>
              </a:rPr>
              <a:t>对本人影响较大、关系亲密的亲属（一般是父母的兄弟姐妹，如：舅舅、大伯等）</a:t>
            </a:r>
            <a:endParaRPr lang="zh-CN" altLang="en-US" sz="2000" b="1" dirty="0">
              <a:solidFill>
                <a:srgbClr val="060606"/>
              </a:solidFill>
              <a:latin typeface="仿宋_GB2312" pitchFamily="49" charset="-122"/>
              <a:ea typeface="仿宋_GB2312" pitchFamily="49" charset="-122"/>
            </a:endParaRPr>
          </a:p>
          <a:p>
            <a:endParaRPr lang="zh-CN" altLang="en-US" sz="2000" b="1" dirty="0">
              <a:solidFill>
                <a:srgbClr val="060606"/>
              </a:solidFill>
              <a:latin typeface="仿宋_GB2312" pitchFamily="49" charset="-122"/>
              <a:ea typeface="仿宋_GB2312" pitchFamily="49" charset="-122"/>
            </a:endParaRPr>
          </a:p>
          <a:p>
            <a:r>
              <a:rPr lang="zh-CN" altLang="en-US" sz="20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现工作单位、职务要填写清楚，不可空缺</a:t>
            </a:r>
            <a:endParaRPr lang="zh-CN" altLang="en-US" sz="2000" b="1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endParaRPr lang="zh-CN" altLang="en-US" sz="1800" b="1" dirty="0">
              <a:solidFill>
                <a:srgbClr val="060606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pic>
        <p:nvPicPr>
          <p:cNvPr id="8195" name="图片 870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1125538"/>
            <a:ext cx="5113337" cy="5256212"/>
          </a:xfrm>
          <a:prstGeom prst="rect">
            <a:avLst/>
          </a:prstGeom>
          <a:noFill/>
          <a:ln w="28575">
            <a:noFill/>
          </a:ln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圆角矩形 88072"/>
          <p:cNvSpPr/>
          <p:nvPr/>
        </p:nvSpPr>
        <p:spPr>
          <a:xfrm>
            <a:off x="755650" y="3933825"/>
            <a:ext cx="7848600" cy="2519363"/>
          </a:xfrm>
          <a:prstGeom prst="roundRect">
            <a:avLst>
              <a:gd name="adj" fmla="val 16667"/>
            </a:avLst>
          </a:prstGeom>
          <a:solidFill>
            <a:srgbClr val="FFCC99">
              <a:alpha val="89803"/>
            </a:srgbClr>
          </a:solidFill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endParaRPr lang="zh-CN" altLang="en-US" dirty="0">
              <a:latin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981075"/>
            <a:ext cx="6432550" cy="28194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219" name="文本框 2"/>
          <p:cNvSpPr txBox="1"/>
          <p:nvPr/>
        </p:nvSpPr>
        <p:spPr>
          <a:xfrm>
            <a:off x="1763713" y="1905000"/>
            <a:ext cx="5757862" cy="3381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**年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****年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b="1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某省某市某小学            班主任姓名</a:t>
            </a:r>
            <a:endParaRPr lang="zh-CN" altLang="en-US" b="1" dirty="0">
              <a:solidFill>
                <a:srgbClr val="0033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文本框 3"/>
          <p:cNvSpPr txBox="1"/>
          <p:nvPr/>
        </p:nvSpPr>
        <p:spPr>
          <a:xfrm>
            <a:off x="1895475" y="2239963"/>
            <a:ext cx="5626100" cy="3381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**年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****年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    </a:t>
            </a:r>
            <a:r>
              <a:rPr lang="zh-CN" altLang="en-US" b="1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某省某市某中学            班主任姓名</a:t>
            </a:r>
            <a:endParaRPr lang="zh-CN" altLang="en-US" b="1" dirty="0">
              <a:solidFill>
                <a:srgbClr val="0033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文本框 5"/>
          <p:cNvSpPr txBox="1"/>
          <p:nvPr/>
        </p:nvSpPr>
        <p:spPr>
          <a:xfrm>
            <a:off x="1895475" y="2603500"/>
            <a:ext cx="5624513" cy="3381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**年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****年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    </a:t>
            </a:r>
            <a:r>
              <a:rPr lang="zh-CN" altLang="en-US" b="1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某省某市某高中            班主任姓名</a:t>
            </a:r>
            <a:endParaRPr lang="zh-CN" altLang="en-US" b="1" dirty="0">
              <a:solidFill>
                <a:srgbClr val="0033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2" name="文本框 6"/>
          <p:cNvSpPr txBox="1"/>
          <p:nvPr/>
        </p:nvSpPr>
        <p:spPr>
          <a:xfrm>
            <a:off x="1908175" y="2997200"/>
            <a:ext cx="5611813" cy="3371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2022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b="1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至今</a:t>
            </a:r>
            <a:r>
              <a:rPr lang="en-US" altLang="zh-CN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r>
              <a:rPr lang="zh-CN" altLang="en-US" b="1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武昌首义学院            辅导员姓名</a:t>
            </a:r>
            <a:endParaRPr lang="zh-CN" altLang="en-US" b="1" dirty="0">
              <a:solidFill>
                <a:srgbClr val="0033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3" name="文本框 7"/>
          <p:cNvSpPr txBox="1"/>
          <p:nvPr/>
        </p:nvSpPr>
        <p:spPr>
          <a:xfrm>
            <a:off x="755650" y="4076700"/>
            <a:ext cx="7632700" cy="23082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【注意】</a:t>
            </a:r>
            <a:r>
              <a:rPr lang="zh-CN" altLang="en-US" sz="2400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、本人学历及社会经历自入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小学</a:t>
            </a:r>
            <a:r>
              <a:rPr lang="zh-CN" altLang="en-US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时写起；</a:t>
            </a:r>
            <a:endParaRPr lang="zh-CN" altLang="en-US" sz="2400" b="1" dirty="0">
              <a:solidFill>
                <a:srgbClr val="06060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400" b="1" dirty="0">
              <a:solidFill>
                <a:srgbClr val="06060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2</a:t>
            </a:r>
            <a:r>
              <a:rPr lang="zh-CN" altLang="en-US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、学历经历依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时间顺序</a:t>
            </a:r>
            <a:r>
              <a:rPr lang="zh-CN" altLang="en-US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填写，年月要衔接；</a:t>
            </a:r>
            <a:endParaRPr lang="zh-CN" altLang="en-US" sz="2400" b="1" dirty="0">
              <a:solidFill>
                <a:srgbClr val="06060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400" b="1" dirty="0">
              <a:solidFill>
                <a:srgbClr val="06060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</a:t>
            </a:r>
            <a:r>
              <a:rPr lang="en-US" altLang="zh-CN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6060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、中途间断学习和工作的时间也要填写（如：   留级、转学、休学、辍学、复读等）</a:t>
            </a:r>
            <a:endParaRPr lang="zh-CN" altLang="en-US" sz="2400" b="1" dirty="0">
              <a:solidFill>
                <a:srgbClr val="06060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5578475" y="1917700"/>
            <a:ext cx="144463" cy="12954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1" name="图片 14" descr="1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0063" y="785813"/>
            <a:ext cx="4286250" cy="571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2" name="云形标注 4"/>
          <p:cNvSpPr/>
          <p:nvPr/>
        </p:nvSpPr>
        <p:spPr>
          <a:xfrm>
            <a:off x="5292725" y="476250"/>
            <a:ext cx="3095625" cy="1944688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F99CC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3429000" y="4643438"/>
            <a:ext cx="1296988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4" name="云形标注 8"/>
          <p:cNvSpPr/>
          <p:nvPr/>
        </p:nvSpPr>
        <p:spPr>
          <a:xfrm>
            <a:off x="5651500" y="2852738"/>
            <a:ext cx="2881313" cy="1728787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FCC99"/>
          </a:solidFill>
          <a:ln w="12700" cap="flat" cmpd="sng">
            <a:solidFill>
              <a:srgbClr val="0070C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5" name="云形标注 9"/>
          <p:cNvSpPr/>
          <p:nvPr/>
        </p:nvSpPr>
        <p:spPr>
          <a:xfrm>
            <a:off x="5740400" y="4857750"/>
            <a:ext cx="3403600" cy="1773238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CCFFFF"/>
          </a:solidFill>
          <a:ln w="12700" cap="flat" cmpd="sng">
            <a:solidFill>
              <a:srgbClr val="0070C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虚尾箭头 11"/>
          <p:cNvSpPr/>
          <p:nvPr/>
        </p:nvSpPr>
        <p:spPr>
          <a:xfrm>
            <a:off x="3419475" y="1484313"/>
            <a:ext cx="1800225" cy="282575"/>
          </a:xfrm>
          <a:prstGeom prst="stripedRightArrow">
            <a:avLst/>
          </a:prstGeom>
          <a:solidFill>
            <a:srgbClr val="DF684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虚尾箭头 12"/>
          <p:cNvSpPr/>
          <p:nvPr/>
        </p:nvSpPr>
        <p:spPr>
          <a:xfrm>
            <a:off x="3571875" y="5786438"/>
            <a:ext cx="2047875" cy="215900"/>
          </a:xfrm>
          <a:prstGeom prst="stripedRightArrow">
            <a:avLst/>
          </a:prstGeom>
          <a:solidFill>
            <a:srgbClr val="DF684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右箭头 13"/>
          <p:cNvSpPr/>
          <p:nvPr/>
        </p:nvSpPr>
        <p:spPr>
          <a:xfrm>
            <a:off x="1500188" y="3357563"/>
            <a:ext cx="3965575" cy="1377950"/>
          </a:xfrm>
          <a:prstGeom prst="bentArrow">
            <a:avLst/>
          </a:prstGeom>
          <a:solidFill>
            <a:srgbClr val="DF684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9" name="文本框 6"/>
          <p:cNvSpPr txBox="1"/>
          <p:nvPr/>
        </p:nvSpPr>
        <p:spPr>
          <a:xfrm>
            <a:off x="5580063" y="981075"/>
            <a:ext cx="2757487" cy="11906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800" b="1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其他需要补充说明的问题有则如实填写，如没有，填写</a:t>
            </a:r>
            <a:r>
              <a:rPr lang="en-US" altLang="zh-CN" sz="1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1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无</a:t>
            </a:r>
            <a:r>
              <a:rPr lang="en-US" altLang="zh-CN" sz="1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1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0" name="文本框 89101"/>
          <p:cNvSpPr txBox="1"/>
          <p:nvPr/>
        </p:nvSpPr>
        <p:spPr>
          <a:xfrm>
            <a:off x="6156325" y="3284538"/>
            <a:ext cx="1944688" cy="119221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r>
              <a:rPr lang="zh-CN" altLang="en-US" b="1" dirty="0">
                <a:solidFill>
                  <a:srgbClr val="003366"/>
                </a:solidFill>
                <a:latin typeface="黑体" panose="02010609060101010101" pitchFamily="2" charset="-122"/>
              </a:rPr>
              <a:t>填表人应由学生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</a:rPr>
              <a:t>本人手写签名，写明填表日期（公历）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zh-CN" altLang="en-US" dirty="0">
              <a:latin typeface="黑体" panose="0201060906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10251" name="文本框 89102"/>
          <p:cNvSpPr txBox="1"/>
          <p:nvPr/>
        </p:nvSpPr>
        <p:spPr>
          <a:xfrm>
            <a:off x="6084888" y="5300663"/>
            <a:ext cx="2663825" cy="830262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</a:rPr>
              <a:t>审核后</a:t>
            </a:r>
            <a:r>
              <a:rPr lang="zh-CN" altLang="en-US" b="1" dirty="0">
                <a:solidFill>
                  <a:srgbClr val="003366"/>
                </a:solidFill>
                <a:latin typeface="黑体" panose="02010609060101010101" pitchFamily="2" charset="-122"/>
              </a:rPr>
              <a:t>学院意见一栏填写</a:t>
            </a:r>
            <a:r>
              <a:rPr lang="en-US" altLang="zh-CN" b="1" dirty="0">
                <a:solidFill>
                  <a:srgbClr val="003366"/>
                </a:solidFill>
                <a:latin typeface="Arial" panose="020B0604020202020204" pitchFamily="34" charset="0"/>
              </a:rPr>
              <a:t>“</a:t>
            </a:r>
            <a:r>
              <a:rPr lang="zh-CN" altLang="en-US" b="1" dirty="0">
                <a:solidFill>
                  <a:srgbClr val="003366"/>
                </a:solidFill>
                <a:latin typeface="黑体" panose="02010609060101010101" pitchFamily="2" charset="-122"/>
              </a:rPr>
              <a:t>该生情况属实</a:t>
            </a:r>
            <a:r>
              <a:rPr lang="en-US" altLang="zh-CN" b="1" dirty="0">
                <a:solidFill>
                  <a:srgbClr val="003366"/>
                </a:solidFill>
                <a:latin typeface="Arial" panose="020B0604020202020204" pitchFamily="34" charset="0"/>
              </a:rPr>
              <a:t>”</a:t>
            </a:r>
            <a:r>
              <a:rPr lang="zh-CN" altLang="en-US" b="1" dirty="0">
                <a:solidFill>
                  <a:srgbClr val="003366"/>
                </a:solidFill>
                <a:latin typeface="黑体" panose="02010609060101010101" pitchFamily="2" charset="-122"/>
              </a:rPr>
              <a:t>或</a:t>
            </a:r>
            <a:r>
              <a:rPr lang="en-US" altLang="zh-CN" b="1" dirty="0">
                <a:solidFill>
                  <a:srgbClr val="003366"/>
                </a:solidFill>
                <a:latin typeface="Arial" panose="020B0604020202020204" pitchFamily="34" charset="0"/>
              </a:rPr>
              <a:t>“</a:t>
            </a:r>
            <a:r>
              <a:rPr lang="zh-CN" altLang="en-US" b="1" dirty="0">
                <a:solidFill>
                  <a:srgbClr val="003366"/>
                </a:solidFill>
                <a:latin typeface="黑体" panose="02010609060101010101" pitchFamily="2" charset="-122"/>
              </a:rPr>
              <a:t>情况属实</a:t>
            </a:r>
            <a:r>
              <a:rPr lang="en-US" altLang="zh-CN" b="1" dirty="0">
                <a:solidFill>
                  <a:srgbClr val="003366"/>
                </a:solidFill>
                <a:latin typeface="Arial" panose="020B0604020202020204" pitchFamily="34" charset="0"/>
              </a:rPr>
              <a:t>”</a:t>
            </a:r>
            <a:r>
              <a:rPr lang="zh-CN" altLang="en-US" b="1" dirty="0">
                <a:solidFill>
                  <a:srgbClr val="003366"/>
                </a:solidFill>
                <a:latin typeface="黑体" panose="02010609060101010101" pitchFamily="2" charset="-122"/>
              </a:rPr>
              <a:t>并签名。盖各</a:t>
            </a:r>
            <a:r>
              <a:rPr lang="zh-CN" altLang="en-US" dirty="0">
                <a:solidFill>
                  <a:srgbClr val="0033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学院</a:t>
            </a:r>
            <a:r>
              <a:rPr lang="zh-CN" altLang="en-US" b="1" dirty="0">
                <a:solidFill>
                  <a:srgbClr val="003366"/>
                </a:solidFill>
                <a:latin typeface="黑体" panose="02010609060101010101" pitchFamily="2" charset="-122"/>
              </a:rPr>
              <a:t>公章。</a:t>
            </a:r>
            <a:endParaRPr lang="zh-CN" altLang="en-US" dirty="0">
              <a:latin typeface="黑体" panose="02010609060101010101" pitchFamily="2" charset="-122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tags/tag1.xml><?xml version="1.0" encoding="utf-8"?>
<p:tagLst xmlns:p="http://schemas.openxmlformats.org/presentationml/2006/main">
  <p:tag name="COMMONDATA" val="eyJoZGlkIjoiNTljNTE5ZjY1YmQ5NjVmZWI5MjBiOGUwYzFjZGNmNmIifQ=="/>
  <p:tag name="KSO_WPP_MARK_KEY" val="08063c9c-a8d2-4962-9ea4-50f2457a1587"/>
</p:tagLst>
</file>

<file path=ppt/theme/theme1.xml><?xml version="1.0" encoding="utf-8"?>
<a:theme xmlns:a="http://schemas.openxmlformats.org/drawingml/2006/main" name="574TGp_natural_light_ani">
  <a:themeElements>
    <a:clrScheme name="574TGp_natural_light_ani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574TGp_natu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>
            <a:alpha val="89999"/>
          </a:srgbClr>
        </a:solidFill>
        <a:ln w="285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黑体" panose="02010609060101010101" pitchFamily="2" charset="-122"/>
            <a:ea typeface="黑体" panose="02010609060101010101" pitchFamily="2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>
            <a:alpha val="89999"/>
          </a:srgbClr>
        </a:solidFill>
        <a:ln w="285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黑体" panose="02010609060101010101" pitchFamily="2" charset="-122"/>
            <a:ea typeface="黑体" panose="02010609060101010101" pitchFamily="2" charset="-122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574TGp_natural_light_ani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574TGp_natural_light_ani</Template>
  <TotalTime>0</TotalTime>
  <Words>1003</Words>
  <Application>WPS 演示</Application>
  <PresentationFormat>全屏显示(4:3)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黑体</vt:lpstr>
      <vt:lpstr>Times New Roman</vt:lpstr>
      <vt:lpstr>仿宋_GB2312</vt:lpstr>
      <vt:lpstr>仿宋</vt:lpstr>
      <vt:lpstr>华文行楷</vt:lpstr>
      <vt:lpstr>微软雅黑</vt:lpstr>
      <vt:lpstr>Arial Unicode MS</vt:lpstr>
      <vt:lpstr>574TGp_natural_light_ani</vt:lpstr>
      <vt:lpstr>PowerPoint 演示文稿</vt:lpstr>
      <vt:lpstr>PowerPoint 演示文稿</vt:lpstr>
      <vt:lpstr>具体填写办法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微软用户</dc:creator>
  <cp:lastModifiedBy>語言兿術</cp:lastModifiedBy>
  <cp:revision>263</cp:revision>
  <dcterms:created xsi:type="dcterms:W3CDTF">2009-01-19T07:01:00Z</dcterms:created>
  <dcterms:modified xsi:type="dcterms:W3CDTF">2022-10-18T06:09:54Z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5561D3A40AF7436DB440EB8ACDB3197E</vt:lpwstr>
  </property>
</Properties>
</file>