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01" r:id="rId3"/>
    <p:sldId id="294" r:id="rId5"/>
    <p:sldId id="326" r:id="rId6"/>
    <p:sldId id="323" r:id="rId7"/>
    <p:sldId id="329" r:id="rId8"/>
    <p:sldId id="338" r:id="rId9"/>
    <p:sldId id="297" r:id="rId10"/>
    <p:sldId id="340" r:id="rId11"/>
    <p:sldId id="315" r:id="rId12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544"/>
    <a:srgbClr val="FFFFFF"/>
    <a:srgbClr val="000044"/>
    <a:srgbClr val="CE57C1"/>
    <a:srgbClr val="0000FE"/>
    <a:srgbClr val="1AC3B9"/>
    <a:srgbClr val="18B4AB"/>
    <a:srgbClr val="1FD9CF"/>
    <a:srgbClr val="D200FE"/>
    <a:srgbClr val="FD7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7" autoAdjust="0"/>
    <p:restoredTop sz="89884" autoAdjust="0"/>
  </p:normalViewPr>
  <p:slideViewPr>
    <p:cSldViewPr snapToGrid="0" snapToObjects="1" showGuides="1">
      <p:cViewPr varScale="1">
        <p:scale>
          <a:sx n="90" d="100"/>
          <a:sy n="90" d="100"/>
        </p:scale>
        <p:origin x="480" y="78"/>
      </p:cViewPr>
      <p:guideLst>
        <p:guide orient="horz" pos="214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6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BADF8-166D-464F-9CD6-EB1A92ACA0C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7EA8C-4442-2B43-BEFB-AB7F822E773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/>
              <a:t>Chinese Title: </a:t>
            </a:r>
            <a:r>
              <a:rPr lang="en-US" altLang="zh-CN" baseline="0" dirty="0" err="1"/>
              <a:t>Heiti</a:t>
            </a:r>
            <a:r>
              <a:rPr lang="en-US" altLang="zh-CN" baseline="0" dirty="0"/>
              <a:t> </a:t>
            </a:r>
            <a:r>
              <a:rPr lang="en-US" baseline="0" dirty="0"/>
              <a:t>(</a:t>
            </a:r>
            <a:r>
              <a:rPr lang="zh-CN" altLang="en-US" baseline="0" dirty="0"/>
              <a:t>黑体</a:t>
            </a:r>
            <a:r>
              <a:rPr lang="en-GB" altLang="zh-CN" baseline="0" dirty="0"/>
              <a:t>) </a:t>
            </a:r>
            <a:r>
              <a:rPr lang="en-US" baseline="0" dirty="0"/>
              <a:t>Bold, size </a:t>
            </a:r>
            <a:r>
              <a:rPr lang="en-US" altLang="zh-CN" baseline="0" dirty="0"/>
              <a:t>60, </a:t>
            </a:r>
            <a:r>
              <a:rPr lang="en-US" baseline="0" dirty="0"/>
              <a:t>XJTLU Navy</a:t>
            </a:r>
            <a:endParaRPr lang="en-US" altLang="zh-CN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/>
              <a:t>Chinese Subtitle: </a:t>
            </a:r>
            <a:r>
              <a:rPr lang="en-US" baseline="0" dirty="0" err="1"/>
              <a:t>Heiti</a:t>
            </a:r>
            <a:r>
              <a:rPr lang="en-US" baseline="0" dirty="0"/>
              <a:t> (</a:t>
            </a:r>
            <a:r>
              <a:rPr lang="zh-CN" altLang="en-US" baseline="0" dirty="0"/>
              <a:t>黑体</a:t>
            </a:r>
            <a:r>
              <a:rPr lang="en-GB" altLang="zh-CN" baseline="0" dirty="0"/>
              <a:t>) </a:t>
            </a:r>
            <a:r>
              <a:rPr lang="en-US" baseline="0" dirty="0"/>
              <a:t>Regular, size 3</a:t>
            </a:r>
            <a:r>
              <a:rPr lang="en-US" altLang="zh-CN" baseline="0" dirty="0"/>
              <a:t>6, </a:t>
            </a:r>
            <a:r>
              <a:rPr lang="en-US" baseline="0" dirty="0"/>
              <a:t>XJTLU Navy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EA8C-4442-2B43-BEFB-AB7F822E773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/>
              <a:t>Chinese </a:t>
            </a:r>
            <a:r>
              <a:rPr lang="en-US" altLang="zh-CN" baseline="0" dirty="0"/>
              <a:t>header</a:t>
            </a:r>
            <a:r>
              <a:rPr lang="en-US" baseline="0" dirty="0"/>
              <a:t>: </a:t>
            </a:r>
            <a:r>
              <a:rPr lang="en-US" altLang="zh-CN" baseline="0" dirty="0" err="1"/>
              <a:t>Heiti</a:t>
            </a:r>
            <a:r>
              <a:rPr lang="en-US" altLang="zh-CN" baseline="0" dirty="0"/>
              <a:t> </a:t>
            </a:r>
            <a:r>
              <a:rPr lang="en-US" baseline="0" dirty="0"/>
              <a:t>(</a:t>
            </a:r>
            <a:r>
              <a:rPr lang="zh-CN" altLang="en-US" baseline="0" dirty="0"/>
              <a:t>黑体</a:t>
            </a:r>
            <a:r>
              <a:rPr lang="en-GB" altLang="zh-CN" baseline="0" dirty="0"/>
              <a:t>) </a:t>
            </a:r>
            <a:r>
              <a:rPr lang="en-US" baseline="0" dirty="0"/>
              <a:t>Bold, size </a:t>
            </a:r>
            <a:r>
              <a:rPr lang="en-US" altLang="zh-CN" baseline="0" dirty="0"/>
              <a:t>28, </a:t>
            </a:r>
            <a:r>
              <a:rPr lang="en-US" baseline="0" dirty="0"/>
              <a:t>XJTLU Navy</a:t>
            </a: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/>
              <a:t>Chinese Body text: </a:t>
            </a:r>
            <a:r>
              <a:rPr lang="en-US" baseline="0" dirty="0" err="1"/>
              <a:t>Heiti</a:t>
            </a:r>
            <a:r>
              <a:rPr lang="en-US" baseline="0" dirty="0"/>
              <a:t> (</a:t>
            </a:r>
            <a:r>
              <a:rPr lang="zh-CN" altLang="en-US" baseline="0" dirty="0"/>
              <a:t>黑体</a:t>
            </a:r>
            <a:r>
              <a:rPr lang="en-GB" altLang="zh-CN" baseline="0" dirty="0"/>
              <a:t>) </a:t>
            </a:r>
            <a:r>
              <a:rPr lang="en-US" baseline="0" dirty="0"/>
              <a:t>Regular, size </a:t>
            </a:r>
            <a:r>
              <a:rPr lang="en-US" altLang="zh-CN" baseline="0" dirty="0"/>
              <a:t>14, Black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EA8C-4442-2B43-BEFB-AB7F822E773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/>
              <a:t>Chinese </a:t>
            </a:r>
            <a:r>
              <a:rPr lang="en-US" altLang="zh-CN" baseline="0" dirty="0"/>
              <a:t>header</a:t>
            </a:r>
            <a:r>
              <a:rPr lang="en-US" baseline="0" dirty="0"/>
              <a:t>: </a:t>
            </a:r>
            <a:r>
              <a:rPr lang="en-US" altLang="zh-CN" baseline="0" dirty="0" err="1"/>
              <a:t>Heiti</a:t>
            </a:r>
            <a:r>
              <a:rPr lang="en-US" altLang="zh-CN" baseline="0" dirty="0"/>
              <a:t> </a:t>
            </a:r>
            <a:r>
              <a:rPr lang="en-US" baseline="0" dirty="0"/>
              <a:t>(</a:t>
            </a:r>
            <a:r>
              <a:rPr lang="zh-CN" altLang="en-US" baseline="0" dirty="0"/>
              <a:t>黑体</a:t>
            </a:r>
            <a:r>
              <a:rPr lang="en-GB" altLang="zh-CN" baseline="0" dirty="0"/>
              <a:t>) </a:t>
            </a:r>
            <a:r>
              <a:rPr lang="en-US" baseline="0" dirty="0"/>
              <a:t>Bold, size </a:t>
            </a:r>
            <a:r>
              <a:rPr lang="en-US" altLang="zh-CN" baseline="0" dirty="0"/>
              <a:t>28, </a:t>
            </a:r>
            <a:r>
              <a:rPr lang="en-US" baseline="0" dirty="0"/>
              <a:t>XJTLU Navy</a:t>
            </a: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/>
              <a:t>Chinese Body text: </a:t>
            </a:r>
            <a:r>
              <a:rPr lang="en-US" baseline="0" dirty="0" err="1"/>
              <a:t>Heiti</a:t>
            </a:r>
            <a:r>
              <a:rPr lang="en-US" baseline="0" dirty="0"/>
              <a:t> (</a:t>
            </a:r>
            <a:r>
              <a:rPr lang="zh-CN" altLang="en-US" baseline="0" dirty="0"/>
              <a:t>黑体</a:t>
            </a:r>
            <a:r>
              <a:rPr lang="en-GB" altLang="zh-CN" baseline="0" dirty="0"/>
              <a:t>) </a:t>
            </a:r>
            <a:r>
              <a:rPr lang="en-US" baseline="0" dirty="0"/>
              <a:t>Regular, size </a:t>
            </a:r>
            <a:r>
              <a:rPr lang="en-US" altLang="zh-CN" baseline="0" dirty="0"/>
              <a:t>14, Black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EA8C-4442-2B43-BEFB-AB7F822E773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/>
              <a:t>Chinese </a:t>
            </a:r>
            <a:r>
              <a:rPr lang="en-US" altLang="zh-CN" baseline="0" dirty="0"/>
              <a:t>header</a:t>
            </a:r>
            <a:r>
              <a:rPr lang="en-US" baseline="0" dirty="0"/>
              <a:t>: </a:t>
            </a:r>
            <a:r>
              <a:rPr lang="en-US" altLang="zh-CN" baseline="0" dirty="0" err="1"/>
              <a:t>Heiti</a:t>
            </a:r>
            <a:r>
              <a:rPr lang="en-US" altLang="zh-CN" baseline="0" dirty="0"/>
              <a:t> </a:t>
            </a:r>
            <a:r>
              <a:rPr lang="en-US" baseline="0" dirty="0"/>
              <a:t>(</a:t>
            </a:r>
            <a:r>
              <a:rPr lang="zh-CN" altLang="en-US" baseline="0" dirty="0"/>
              <a:t>黑体</a:t>
            </a:r>
            <a:r>
              <a:rPr lang="en-GB" altLang="zh-CN" baseline="0" dirty="0"/>
              <a:t>) </a:t>
            </a:r>
            <a:r>
              <a:rPr lang="en-US" baseline="0" dirty="0"/>
              <a:t>Bold, size </a:t>
            </a:r>
            <a:r>
              <a:rPr lang="en-US" altLang="zh-CN" baseline="0" dirty="0"/>
              <a:t>28, </a:t>
            </a:r>
            <a:r>
              <a:rPr lang="en-US" baseline="0" dirty="0"/>
              <a:t>XJTLU Navy</a:t>
            </a: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/>
              <a:t>Chinese Body text: </a:t>
            </a:r>
            <a:r>
              <a:rPr lang="en-US" baseline="0" dirty="0" err="1"/>
              <a:t>Heiti</a:t>
            </a:r>
            <a:r>
              <a:rPr lang="en-US" baseline="0" dirty="0"/>
              <a:t> (</a:t>
            </a:r>
            <a:r>
              <a:rPr lang="zh-CN" altLang="en-US" baseline="0" dirty="0"/>
              <a:t>黑体</a:t>
            </a:r>
            <a:r>
              <a:rPr lang="en-GB" altLang="zh-CN" baseline="0" dirty="0"/>
              <a:t>) </a:t>
            </a:r>
            <a:r>
              <a:rPr lang="en-US" baseline="0" dirty="0"/>
              <a:t>Regular, size </a:t>
            </a:r>
            <a:r>
              <a:rPr lang="en-US" altLang="zh-CN" baseline="0" dirty="0"/>
              <a:t>14, Black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EA8C-4442-2B43-BEFB-AB7F822E773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/>
              <a:t>Chinese </a:t>
            </a:r>
            <a:r>
              <a:rPr lang="en-US" altLang="zh-CN" baseline="0" dirty="0"/>
              <a:t>header</a:t>
            </a:r>
            <a:r>
              <a:rPr lang="en-US" baseline="0" dirty="0"/>
              <a:t>: </a:t>
            </a:r>
            <a:r>
              <a:rPr lang="en-US" altLang="zh-CN" baseline="0" dirty="0" err="1"/>
              <a:t>Heiti</a:t>
            </a:r>
            <a:r>
              <a:rPr lang="en-US" altLang="zh-CN" baseline="0" dirty="0"/>
              <a:t> </a:t>
            </a:r>
            <a:r>
              <a:rPr lang="en-US" baseline="0" dirty="0"/>
              <a:t>(</a:t>
            </a:r>
            <a:r>
              <a:rPr lang="zh-CN" altLang="en-US" baseline="0" dirty="0"/>
              <a:t>黑体</a:t>
            </a:r>
            <a:r>
              <a:rPr lang="en-GB" altLang="zh-CN" baseline="0" dirty="0"/>
              <a:t>) </a:t>
            </a:r>
            <a:r>
              <a:rPr lang="en-US" baseline="0" dirty="0"/>
              <a:t>Bold, size </a:t>
            </a:r>
            <a:r>
              <a:rPr lang="en-US" altLang="zh-CN" baseline="0" dirty="0"/>
              <a:t>28, </a:t>
            </a:r>
            <a:r>
              <a:rPr lang="en-US" baseline="0" dirty="0"/>
              <a:t>XJTLU Navy</a:t>
            </a: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/>
              <a:t>Chinese Body text: </a:t>
            </a:r>
            <a:r>
              <a:rPr lang="en-US" baseline="0" dirty="0" err="1"/>
              <a:t>Heiti</a:t>
            </a:r>
            <a:r>
              <a:rPr lang="en-US" baseline="0" dirty="0"/>
              <a:t> (</a:t>
            </a:r>
            <a:r>
              <a:rPr lang="zh-CN" altLang="en-US" baseline="0" dirty="0"/>
              <a:t>黑体</a:t>
            </a:r>
            <a:r>
              <a:rPr lang="en-GB" altLang="zh-CN" baseline="0" dirty="0"/>
              <a:t>) </a:t>
            </a:r>
            <a:r>
              <a:rPr lang="en-US" baseline="0" dirty="0"/>
              <a:t>Regular, size </a:t>
            </a:r>
            <a:r>
              <a:rPr lang="en-US" altLang="zh-CN" baseline="0" dirty="0"/>
              <a:t>14, Black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EA8C-4442-2B43-BEFB-AB7F822E773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Chinese header:</a:t>
            </a:r>
            <a:r>
              <a:rPr lang="en-GB" baseline="0" dirty="0"/>
              <a:t> </a:t>
            </a:r>
            <a:r>
              <a:rPr lang="en-US" altLang="zh-CN" baseline="0" dirty="0" err="1"/>
              <a:t>Heiti</a:t>
            </a:r>
            <a:r>
              <a:rPr lang="en-US" altLang="zh-CN" baseline="0" dirty="0"/>
              <a:t> </a:t>
            </a:r>
            <a:r>
              <a:rPr lang="en-US" baseline="0" dirty="0"/>
              <a:t>(</a:t>
            </a:r>
            <a:r>
              <a:rPr lang="zh-CN" altLang="en-US" baseline="0" dirty="0"/>
              <a:t>黑体</a:t>
            </a:r>
            <a:r>
              <a:rPr lang="en-GB" altLang="zh-CN" baseline="0" dirty="0"/>
              <a:t>) </a:t>
            </a:r>
            <a:r>
              <a:rPr lang="en-US" baseline="0" dirty="0"/>
              <a:t>Bold, size </a:t>
            </a:r>
            <a:r>
              <a:rPr lang="en-US" altLang="zh-CN" baseline="0" dirty="0"/>
              <a:t>28, </a:t>
            </a:r>
            <a:r>
              <a:rPr lang="en-US" baseline="0" dirty="0"/>
              <a:t>XJTLU Navy</a:t>
            </a:r>
            <a:endParaRPr lang="en-US" baseline="0" dirty="0"/>
          </a:p>
          <a:p>
            <a:r>
              <a:rPr lang="en-GB" baseline="0" dirty="0"/>
              <a:t>Chinese key text: </a:t>
            </a:r>
            <a:r>
              <a:rPr lang="en-US" altLang="zh-CN" baseline="0" dirty="0" err="1"/>
              <a:t>Heiti</a:t>
            </a:r>
            <a:r>
              <a:rPr lang="en-US" altLang="zh-CN" baseline="0" dirty="0"/>
              <a:t> </a:t>
            </a:r>
            <a:r>
              <a:rPr lang="en-US" baseline="0" dirty="0"/>
              <a:t>(</a:t>
            </a:r>
            <a:r>
              <a:rPr lang="zh-CN" altLang="en-US" baseline="0" dirty="0"/>
              <a:t>黑体</a:t>
            </a:r>
            <a:r>
              <a:rPr lang="en-GB" altLang="zh-CN" baseline="0" dirty="0"/>
              <a:t>) </a:t>
            </a:r>
            <a:r>
              <a:rPr lang="en-US" baseline="0" dirty="0"/>
              <a:t>Bold, size 14, Black</a:t>
            </a:r>
            <a:endParaRPr lang="en-US" baseline="0" dirty="0"/>
          </a:p>
          <a:p>
            <a:r>
              <a:rPr lang="en-GB" baseline="0" dirty="0"/>
              <a:t>Charts and tables should use the XJTLU colour palette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EA8C-4442-2B43-BEFB-AB7F822E773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Chinese header:</a:t>
            </a:r>
            <a:r>
              <a:rPr lang="en-GB" baseline="0" dirty="0"/>
              <a:t> </a:t>
            </a:r>
            <a:r>
              <a:rPr lang="en-US" altLang="zh-CN" baseline="0" dirty="0" err="1"/>
              <a:t>Heiti</a:t>
            </a:r>
            <a:r>
              <a:rPr lang="en-US" altLang="zh-CN" baseline="0" dirty="0"/>
              <a:t> </a:t>
            </a:r>
            <a:r>
              <a:rPr lang="en-US" baseline="0" dirty="0"/>
              <a:t>(</a:t>
            </a:r>
            <a:r>
              <a:rPr lang="zh-CN" altLang="en-US" baseline="0" dirty="0"/>
              <a:t>黑体</a:t>
            </a:r>
            <a:r>
              <a:rPr lang="en-GB" altLang="zh-CN" baseline="0" dirty="0"/>
              <a:t>) </a:t>
            </a:r>
            <a:r>
              <a:rPr lang="en-US" baseline="0" dirty="0"/>
              <a:t>Bold, size </a:t>
            </a:r>
            <a:r>
              <a:rPr lang="en-US" altLang="zh-CN" baseline="0" dirty="0"/>
              <a:t>28, </a:t>
            </a:r>
            <a:r>
              <a:rPr lang="en-US" baseline="0" dirty="0"/>
              <a:t>XJTLU Navy</a:t>
            </a:r>
            <a:endParaRPr lang="en-US" baseline="0" dirty="0"/>
          </a:p>
          <a:p>
            <a:r>
              <a:rPr lang="en-GB" baseline="0" dirty="0"/>
              <a:t>Chinese key text: </a:t>
            </a:r>
            <a:r>
              <a:rPr lang="en-US" altLang="zh-CN" baseline="0" dirty="0" err="1"/>
              <a:t>Heiti</a:t>
            </a:r>
            <a:r>
              <a:rPr lang="en-US" altLang="zh-CN" baseline="0" dirty="0"/>
              <a:t> </a:t>
            </a:r>
            <a:r>
              <a:rPr lang="en-US" baseline="0" dirty="0"/>
              <a:t>(</a:t>
            </a:r>
            <a:r>
              <a:rPr lang="zh-CN" altLang="en-US" baseline="0" dirty="0"/>
              <a:t>黑体</a:t>
            </a:r>
            <a:r>
              <a:rPr lang="en-GB" altLang="zh-CN" baseline="0" dirty="0"/>
              <a:t>) </a:t>
            </a:r>
            <a:r>
              <a:rPr lang="en-US" baseline="0" dirty="0"/>
              <a:t>Bold, size 14, Black</a:t>
            </a:r>
            <a:endParaRPr lang="en-US" baseline="0" dirty="0"/>
          </a:p>
          <a:p>
            <a:r>
              <a:rPr lang="en-GB" baseline="0" dirty="0"/>
              <a:t>Charts and tables should use the XJTLU colour palette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EA8C-4442-2B43-BEFB-AB7F822E773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Chinese header:</a:t>
            </a:r>
            <a:r>
              <a:rPr lang="en-GB" baseline="0" dirty="0"/>
              <a:t> </a:t>
            </a:r>
            <a:r>
              <a:rPr lang="en-US" altLang="zh-CN" baseline="0" dirty="0" err="1"/>
              <a:t>Heiti</a:t>
            </a:r>
            <a:r>
              <a:rPr lang="en-US" altLang="zh-CN" baseline="0" dirty="0"/>
              <a:t> </a:t>
            </a:r>
            <a:r>
              <a:rPr lang="en-US" baseline="0" dirty="0"/>
              <a:t>(</a:t>
            </a:r>
            <a:r>
              <a:rPr lang="zh-CN" altLang="en-US" baseline="0" dirty="0"/>
              <a:t>黑体</a:t>
            </a:r>
            <a:r>
              <a:rPr lang="en-GB" altLang="zh-CN" baseline="0" dirty="0"/>
              <a:t>) </a:t>
            </a:r>
            <a:r>
              <a:rPr lang="en-US" baseline="0" dirty="0"/>
              <a:t>Bold, size </a:t>
            </a:r>
            <a:r>
              <a:rPr lang="en-US" altLang="zh-CN" baseline="0" dirty="0"/>
              <a:t>28, </a:t>
            </a:r>
            <a:r>
              <a:rPr lang="en-US" baseline="0" dirty="0"/>
              <a:t>XJTLU Navy</a:t>
            </a:r>
            <a:endParaRPr lang="en-US" baseline="0" dirty="0"/>
          </a:p>
          <a:p>
            <a:r>
              <a:rPr lang="en-GB" baseline="0" dirty="0"/>
              <a:t>Chinese key text: </a:t>
            </a:r>
            <a:r>
              <a:rPr lang="en-US" altLang="zh-CN" baseline="0" dirty="0" err="1"/>
              <a:t>Heiti</a:t>
            </a:r>
            <a:r>
              <a:rPr lang="en-US" altLang="zh-CN" baseline="0" dirty="0"/>
              <a:t> </a:t>
            </a:r>
            <a:r>
              <a:rPr lang="en-US" baseline="0" dirty="0"/>
              <a:t>(</a:t>
            </a:r>
            <a:r>
              <a:rPr lang="zh-CN" altLang="en-US" baseline="0" dirty="0"/>
              <a:t>黑体</a:t>
            </a:r>
            <a:r>
              <a:rPr lang="en-GB" altLang="zh-CN" baseline="0" dirty="0"/>
              <a:t>) </a:t>
            </a:r>
            <a:r>
              <a:rPr lang="en-US" baseline="0" dirty="0"/>
              <a:t>Bold, size 14, Black</a:t>
            </a:r>
            <a:endParaRPr lang="en-US" baseline="0" dirty="0"/>
          </a:p>
          <a:p>
            <a:r>
              <a:rPr lang="en-GB" baseline="0" dirty="0"/>
              <a:t>Charts and tables should use the XJTLU colour palette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EA8C-4442-2B43-BEFB-AB7F822E773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Title:</a:t>
            </a:r>
            <a:r>
              <a:rPr lang="en-US" baseline="0" dirty="0"/>
              <a:t> Uppercase, Calibri size 60, XJTLU Navy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7EA8C-4442-2B43-BEFB-AB7F822E773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1B10-1EBC-FD4C-9140-0291364A581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1B10-1EBC-FD4C-9140-0291364A581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1B10-1EBC-FD4C-9140-0291364A581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1B10-1EBC-FD4C-9140-0291364A581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1B10-1EBC-FD4C-9140-0291364A581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1B10-1EBC-FD4C-9140-0291364A581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1B10-1EBC-FD4C-9140-0291364A581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1B10-1EBC-FD4C-9140-0291364A581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1B10-1EBC-FD4C-9140-0291364A581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1B10-1EBC-FD4C-9140-0291364A581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1B10-1EBC-FD4C-9140-0291364A581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B98-1115-2D49-A18E-6B66BF9F60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image" Target="../media/image1.png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F1B10-1EBC-FD4C-9140-0291364A581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4AB98-1115-2D49-A18E-6B66BF9F60CB}" type="slidenum">
              <a:rPr lang="en-US" smtClean="0"/>
            </a:fld>
            <a:endParaRPr lang="en-US"/>
          </a:p>
        </p:txBody>
      </p:sp>
      <p:sp>
        <p:nvSpPr>
          <p:cNvPr id="7" name="Rectangle 6"/>
          <p:cNvSpPr/>
          <p:nvPr userDrawn="1">
            <p:custDataLst>
              <p:tags r:id="rId12"/>
            </p:custDataLst>
          </p:nvPr>
        </p:nvSpPr>
        <p:spPr>
          <a:xfrm rot="10800000">
            <a:off x="-635" y="6672580"/>
            <a:ext cx="12192000" cy="214630"/>
          </a:xfrm>
          <a:prstGeom prst="rect">
            <a:avLst/>
          </a:prstGeom>
          <a:gradFill>
            <a:gsLst>
              <a:gs pos="100000">
                <a:srgbClr val="CE57C1"/>
              </a:gs>
              <a:gs pos="27000">
                <a:srgbClr val="000044"/>
              </a:gs>
            </a:gsLst>
            <a:lin ang="135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014927" y="6096162"/>
            <a:ext cx="3347676" cy="5764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580" y="5845175"/>
            <a:ext cx="3001010" cy="8159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.png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8794" y="1193800"/>
            <a:ext cx="8614410" cy="2351405"/>
          </a:xfrm>
        </p:spPr>
        <p:txBody>
          <a:bodyPr>
            <a:noAutofit/>
          </a:bodyPr>
          <a:lstStyle/>
          <a:p>
            <a:r>
              <a:rPr lang="zh-CN" altLang="en-US" sz="6600" b="1" dirty="0">
                <a:solidFill>
                  <a:srgbClr val="00054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实践项目标题</a:t>
            </a:r>
            <a:endParaRPr lang="en-US" sz="6600" b="1" cap="all" spc="300" dirty="0">
              <a:solidFill>
                <a:srgbClr val="00054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2530" y="3802105"/>
            <a:ext cx="6686939" cy="1441425"/>
          </a:xfrm>
        </p:spPr>
        <p:txBody>
          <a:bodyPr>
            <a:noAutofit/>
          </a:bodyPr>
          <a:lstStyle/>
          <a:p>
            <a:r>
              <a:rPr lang="zh-CN" altLang="en-US" sz="3600" cap="all" dirty="0">
                <a:solidFill>
                  <a:srgbClr val="000044"/>
                </a:solidFill>
                <a:latin typeface="微软雅黑" panose="020B0503020204020204" charset="-122"/>
                <a:ea typeface="黑体" panose="02010609060101010101" charset="-122"/>
                <a:cs typeface="微软雅黑" panose="020B0503020204020204" charset="-122"/>
              </a:rPr>
              <a:t>教学创新展示</a:t>
            </a:r>
            <a:endParaRPr lang="zh-CN" altLang="en-US" sz="3600" cap="all" dirty="0">
              <a:solidFill>
                <a:srgbClr val="000044"/>
              </a:solidFill>
              <a:latin typeface="微软雅黑" panose="020B0503020204020204" charset="-122"/>
              <a:ea typeface="黑体" panose="02010609060101010101" charset="-122"/>
              <a:cs typeface="微软雅黑" panose="020B0503020204020204" charset="-122"/>
            </a:endParaRPr>
          </a:p>
          <a:p>
            <a:r>
              <a:rPr lang="zh-CN" altLang="en-US" sz="3600" cap="all" dirty="0">
                <a:solidFill>
                  <a:srgbClr val="000044"/>
                </a:solidFill>
                <a:latin typeface="微软雅黑" panose="020B0503020204020204" charset="-122"/>
                <a:ea typeface="黑体" panose="02010609060101010101" charset="-122"/>
                <a:cs typeface="微软雅黑" panose="020B0503020204020204" charset="-122"/>
              </a:rPr>
              <a:t>教师姓名 | 所属学院 | 课程名称</a:t>
            </a:r>
            <a:endParaRPr lang="zh-CN" altLang="en-US" sz="3600" cap="all" dirty="0">
              <a:solidFill>
                <a:srgbClr val="000044"/>
              </a:solidFill>
              <a:latin typeface="微软雅黑" panose="020B0503020204020204" charset="-122"/>
              <a:ea typeface="黑体" panose="02010609060101010101" charset="-122"/>
              <a:cs typeface="微软雅黑" panose="020B050302020402020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alphaModFix amt="7000"/>
            <a:duotone>
              <a:prstClr val="black"/>
              <a:schemeClr val="accent2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8906874" y="-197554"/>
            <a:ext cx="1881342" cy="70847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alphaModFix amt="7000"/>
            <a:duotone>
              <a:prstClr val="black"/>
              <a:schemeClr val="accent2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8906873" y="-69120"/>
            <a:ext cx="1847237" cy="6956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>
              <a:buFont typeface="Arial" panose="020B0604020202020204" pitchFamily="34" charset="0"/>
            </a:pPr>
            <a:r>
              <a:rPr lang="zh-CN" sz="6000" b="1" dirty="0">
                <a:solidFill>
                  <a:srgbClr val="00004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目录</a:t>
            </a:r>
            <a:endParaRPr lang="zh-CN" sz="6000" b="1" dirty="0">
              <a:solidFill>
                <a:srgbClr val="00004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360545" y="1761490"/>
            <a:ext cx="5521960" cy="3639185"/>
            <a:chOff x="6867" y="2774"/>
            <a:chExt cx="8696" cy="5731"/>
          </a:xfrm>
        </p:grpSpPr>
        <p:sp>
          <p:nvSpPr>
            <p:cNvPr id="8" name="TextBox 5"/>
            <p:cNvSpPr txBox="1"/>
            <p:nvPr>
              <p:custDataLst>
                <p:tags r:id="rId2"/>
              </p:custDataLst>
            </p:nvPr>
          </p:nvSpPr>
          <p:spPr>
            <a:xfrm>
              <a:off x="6867" y="6863"/>
              <a:ext cx="6734" cy="16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2800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教学成效与反思</a:t>
              </a:r>
              <a:endPara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0" name="TextBox 5"/>
            <p:cNvSpPr txBox="1"/>
            <p:nvPr>
              <p:custDataLst>
                <p:tags r:id="rId3"/>
              </p:custDataLst>
            </p:nvPr>
          </p:nvSpPr>
          <p:spPr>
            <a:xfrm>
              <a:off x="6867" y="4031"/>
              <a:ext cx="6734" cy="16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2800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教学创新设计与实施</a:t>
              </a:r>
              <a:endPara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indent="0">
                <a:buFont typeface="Arial" panose="020B0604020202020204"/>
                <a:buNone/>
              </a:pPr>
              <a:endParaRPr lang="en-US" sz="2800" dirty="0"/>
            </a:p>
          </p:txBody>
        </p:sp>
        <p:sp>
          <p:nvSpPr>
            <p:cNvPr id="11" name="TextBox 5"/>
            <p:cNvSpPr txBox="1"/>
            <p:nvPr>
              <p:custDataLst>
                <p:tags r:id="rId4"/>
              </p:custDataLst>
            </p:nvPr>
          </p:nvSpPr>
          <p:spPr>
            <a:xfrm>
              <a:off x="6867" y="5447"/>
              <a:ext cx="8697" cy="16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2800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课堂实践证据与学生反馈</a:t>
              </a:r>
              <a:endPara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2" name="TextBox 5"/>
            <p:cNvSpPr txBox="1"/>
            <p:nvPr>
              <p:custDataLst>
                <p:tags r:id="rId5"/>
              </p:custDataLst>
            </p:nvPr>
          </p:nvSpPr>
          <p:spPr>
            <a:xfrm>
              <a:off x="6867" y="2774"/>
              <a:ext cx="6734" cy="164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2800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教学问题与目标</a:t>
              </a:r>
              <a:endPara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 rot="10800000">
            <a:off x="-635" y="6672580"/>
            <a:ext cx="12192000" cy="214630"/>
          </a:xfrm>
          <a:prstGeom prst="rect">
            <a:avLst/>
          </a:prstGeom>
          <a:gradFill>
            <a:gsLst>
              <a:gs pos="100000">
                <a:srgbClr val="CE57C1"/>
              </a:gs>
              <a:gs pos="27000">
                <a:srgbClr val="000044"/>
              </a:gs>
            </a:gsLst>
            <a:lin ang="135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014927" y="6096162"/>
            <a:ext cx="3347676" cy="576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alphaModFix amt="7000"/>
            <a:duotone>
              <a:prstClr val="black"/>
              <a:schemeClr val="accent2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8906873" y="-69120"/>
            <a:ext cx="1847237" cy="6956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2281"/>
            <a:ext cx="7975330" cy="11430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004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教学问题与目标</a:t>
            </a:r>
            <a:endParaRPr lang="zh-CN" altLang="en-US" sz="2800" b="1" dirty="0">
              <a:solidFill>
                <a:srgbClr val="00004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TextBox 5"/>
          <p:cNvSpPr txBox="1"/>
          <p:nvPr>
            <p:custDataLst>
              <p:tags r:id="rId2"/>
            </p:custDataLst>
          </p:nvPr>
        </p:nvSpPr>
        <p:spPr>
          <a:xfrm>
            <a:off x="1981200" y="1475740"/>
            <a:ext cx="8583227" cy="1043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简述课程定位与育人目标，精准分析学情差异。核心要求：必须明确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1-2 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个基于教学实际的关键痛点，并设定可衡量、可检测的创新解决目标，体现问题导向。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 rot="10800000">
            <a:off x="-635" y="6672580"/>
            <a:ext cx="12192000" cy="214630"/>
          </a:xfrm>
          <a:prstGeom prst="rect">
            <a:avLst/>
          </a:prstGeom>
          <a:gradFill>
            <a:gsLst>
              <a:gs pos="100000">
                <a:srgbClr val="CE57C1"/>
              </a:gs>
              <a:gs pos="27000">
                <a:srgbClr val="000044"/>
              </a:gs>
            </a:gsLst>
            <a:lin ang="135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014927" y="6096162"/>
            <a:ext cx="3347676" cy="576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alphaModFix amt="7000"/>
            <a:duotone>
              <a:prstClr val="black"/>
              <a:schemeClr val="accent2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8906873" y="-69120"/>
            <a:ext cx="1847237" cy="6956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2281"/>
            <a:ext cx="7975330" cy="11430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004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教学创新设计与实施</a:t>
            </a:r>
            <a:endParaRPr lang="zh-CN" altLang="en-US" sz="2800" b="1" dirty="0">
              <a:solidFill>
                <a:srgbClr val="00004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TextBox 5"/>
          <p:cNvSpPr txBox="1"/>
          <p:nvPr>
            <p:custDataLst>
              <p:tags r:id="rId2"/>
            </p:custDataLst>
          </p:nvPr>
        </p:nvSpPr>
        <p:spPr>
          <a:xfrm>
            <a:off x="1981200" y="1475740"/>
            <a:ext cx="7616825" cy="1043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紧扣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两性一度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（高阶性、创新性、挑战度）要求。核心要求：阐述基于学生中心的设计思路，突出明确、合理的核心创新策略（如教法革新、技术赋能、内容重构），展示完整的课堂实施流程及师生互动设计细节。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 rot="10800000">
            <a:off x="-635" y="6672580"/>
            <a:ext cx="12192000" cy="214630"/>
          </a:xfrm>
          <a:prstGeom prst="rect">
            <a:avLst/>
          </a:prstGeom>
          <a:gradFill>
            <a:gsLst>
              <a:gs pos="100000">
                <a:srgbClr val="CE57C1"/>
              </a:gs>
              <a:gs pos="27000">
                <a:srgbClr val="000044"/>
              </a:gs>
            </a:gsLst>
            <a:lin ang="135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014927" y="6096162"/>
            <a:ext cx="3347676" cy="5764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alphaModFix amt="7000"/>
            <a:duotone>
              <a:prstClr val="black"/>
              <a:schemeClr val="accent2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8906873" y="-69120"/>
            <a:ext cx="1847237" cy="6956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2281"/>
            <a:ext cx="7975330" cy="11430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004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课堂实践证据与学生反馈</a:t>
            </a:r>
            <a:endParaRPr lang="zh-CN" altLang="en-US" sz="2800" b="1" dirty="0">
              <a:solidFill>
                <a:srgbClr val="00004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TextBox 5"/>
          <p:cNvSpPr txBox="1"/>
          <p:nvPr>
            <p:custDataLst>
              <p:tags r:id="rId2"/>
            </p:custDataLst>
          </p:nvPr>
        </p:nvSpPr>
        <p:spPr>
          <a:xfrm>
            <a:off x="1981200" y="1475740"/>
            <a:ext cx="7616825" cy="1043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必须提供真实、有说服力的实证材料。建议包含：学生高质量作品、课堂互动实录、课前课后的量化数据对比（如成绩提升、参与度变化），全方位佐证教学效果。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 rot="10800000">
            <a:off x="-635" y="6672580"/>
            <a:ext cx="12192000" cy="214630"/>
          </a:xfrm>
          <a:prstGeom prst="rect">
            <a:avLst/>
          </a:prstGeom>
          <a:gradFill>
            <a:gsLst>
              <a:gs pos="100000">
                <a:srgbClr val="CE57C1"/>
              </a:gs>
              <a:gs pos="27000">
                <a:srgbClr val="000044"/>
              </a:gs>
            </a:gsLst>
            <a:lin ang="135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014927" y="6096162"/>
            <a:ext cx="3347676" cy="576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alphaModFix amt="7000"/>
            <a:duotone>
              <a:prstClr val="black"/>
              <a:schemeClr val="accent2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8906874" y="-197554"/>
            <a:ext cx="1881342" cy="7084799"/>
          </a:xfrm>
          <a:prstGeom prst="rect">
            <a:avLst/>
          </a:prstGeom>
        </p:spPr>
      </p:pic>
      <p:sp>
        <p:nvSpPr>
          <p:cNvPr id="8" name="Rectangle 6"/>
          <p:cNvSpPr/>
          <p:nvPr>
            <p:custDataLst>
              <p:tags r:id="rId2"/>
            </p:custDataLst>
          </p:nvPr>
        </p:nvSpPr>
        <p:spPr>
          <a:xfrm rot="10800000">
            <a:off x="-635" y="6672580"/>
            <a:ext cx="12192000" cy="214630"/>
          </a:xfrm>
          <a:prstGeom prst="rect">
            <a:avLst/>
          </a:prstGeom>
          <a:gradFill>
            <a:gsLst>
              <a:gs pos="100000">
                <a:srgbClr val="CE57C1"/>
              </a:gs>
              <a:gs pos="27000">
                <a:srgbClr val="000044"/>
              </a:gs>
            </a:gsLst>
            <a:lin ang="135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014927" y="6096162"/>
            <a:ext cx="3347676" cy="576481"/>
          </a:xfrm>
          <a:prstGeom prst="rect">
            <a:avLst/>
          </a:prstGeom>
        </p:spPr>
      </p:pic>
      <p:sp>
        <p:nvSpPr>
          <p:cNvPr id="3" name="Title 1"/>
          <p:cNvSpPr txBox="1"/>
          <p:nvPr/>
        </p:nvSpPr>
        <p:spPr>
          <a:xfrm>
            <a:off x="1981200" y="262281"/>
            <a:ext cx="79753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004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课堂实践证据与学生反馈</a:t>
            </a:r>
            <a:endParaRPr lang="zh-CN" sz="2800" b="1" dirty="0">
              <a:solidFill>
                <a:srgbClr val="00004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alphaModFix amt="7000"/>
            <a:duotone>
              <a:prstClr val="black"/>
              <a:schemeClr val="accent2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8906874" y="-197554"/>
            <a:ext cx="1881342" cy="70847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199" y="262281"/>
            <a:ext cx="7975331" cy="11430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004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教学成效与反思</a:t>
            </a:r>
            <a:endParaRPr lang="zh-CN" altLang="en-US" sz="2800" b="1" dirty="0">
              <a:solidFill>
                <a:srgbClr val="00004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81200" y="1249045"/>
            <a:ext cx="7375864" cy="1143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成效总结需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“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数据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+ 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案例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结合，直观呈现学生成长与教学变革。反思需深刻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，直指实施难点；改进设想要具体、可落地，具备辐射推广的价值。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Rectangle 6"/>
          <p:cNvSpPr/>
          <p:nvPr>
            <p:custDataLst>
              <p:tags r:id="rId2"/>
            </p:custDataLst>
          </p:nvPr>
        </p:nvSpPr>
        <p:spPr>
          <a:xfrm rot="10800000">
            <a:off x="-635" y="6672580"/>
            <a:ext cx="12192000" cy="214630"/>
          </a:xfrm>
          <a:prstGeom prst="rect">
            <a:avLst/>
          </a:prstGeom>
          <a:gradFill>
            <a:gsLst>
              <a:gs pos="100000">
                <a:srgbClr val="CE57C1"/>
              </a:gs>
              <a:gs pos="27000">
                <a:srgbClr val="000044"/>
              </a:gs>
            </a:gsLst>
            <a:lin ang="135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014927" y="6096162"/>
            <a:ext cx="3347676" cy="5764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alphaModFix amt="7000"/>
            <a:duotone>
              <a:prstClr val="black"/>
              <a:schemeClr val="accent2">
                <a:tint val="45000"/>
                <a:satMod val="400000"/>
              </a:schemeClr>
            </a:duotone>
            <a:lum bright="-20000" contrast="-40000"/>
          </a:blip>
          <a:stretch>
            <a:fillRect/>
          </a:stretch>
        </p:blipFill>
        <p:spPr>
          <a:xfrm>
            <a:off x="8906874" y="-197554"/>
            <a:ext cx="1881342" cy="7084799"/>
          </a:xfrm>
          <a:prstGeom prst="rect">
            <a:avLst/>
          </a:prstGeom>
        </p:spPr>
      </p:pic>
      <p:sp>
        <p:nvSpPr>
          <p:cNvPr id="8" name="Rectangle 6"/>
          <p:cNvSpPr/>
          <p:nvPr>
            <p:custDataLst>
              <p:tags r:id="rId2"/>
            </p:custDataLst>
          </p:nvPr>
        </p:nvSpPr>
        <p:spPr>
          <a:xfrm rot="10800000">
            <a:off x="-635" y="6672580"/>
            <a:ext cx="12192000" cy="214630"/>
          </a:xfrm>
          <a:prstGeom prst="rect">
            <a:avLst/>
          </a:prstGeom>
          <a:gradFill>
            <a:gsLst>
              <a:gs pos="100000">
                <a:srgbClr val="CE57C1"/>
              </a:gs>
              <a:gs pos="27000">
                <a:srgbClr val="000044"/>
              </a:gs>
            </a:gsLst>
            <a:lin ang="135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014927" y="6096162"/>
            <a:ext cx="3347676" cy="576481"/>
          </a:xfrm>
          <a:prstGeom prst="rect">
            <a:avLst/>
          </a:prstGeom>
        </p:spPr>
      </p:pic>
      <p:sp>
        <p:nvSpPr>
          <p:cNvPr id="3" name="Title 1"/>
          <p:cNvSpPr txBox="1"/>
          <p:nvPr/>
        </p:nvSpPr>
        <p:spPr>
          <a:xfrm>
            <a:off x="1981199" y="262281"/>
            <a:ext cx="79753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004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教学成效与反思</a:t>
            </a:r>
            <a:endParaRPr lang="zh-CN" altLang="en-US" sz="2800" b="1" dirty="0">
              <a:solidFill>
                <a:srgbClr val="000044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9"/>
          <a:stretch>
            <a:fillRect/>
          </a:stretch>
        </p:blipFill>
        <p:spPr>
          <a:xfrm>
            <a:off x="10795" y="-1328420"/>
            <a:ext cx="12192635" cy="471995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79111" y="2828773"/>
            <a:ext cx="2433778" cy="1146627"/>
          </a:xfrm>
          <a:prstGeom prst="rect">
            <a:avLst/>
          </a:prstGeom>
          <a:solidFill>
            <a:srgbClr val="00054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/>
          <p:nvPr/>
        </p:nvSpPr>
        <p:spPr>
          <a:xfrm>
            <a:off x="2209800" y="258587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000" b="1" cap="all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谢谢</a:t>
            </a:r>
            <a:endParaRPr lang="en-US" sz="6000" b="1" cap="all" spc="3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 rot="10800000">
            <a:off x="-635" y="6672580"/>
            <a:ext cx="12192000" cy="214630"/>
          </a:xfrm>
          <a:prstGeom prst="rect">
            <a:avLst/>
          </a:prstGeom>
          <a:gradFill>
            <a:gsLst>
              <a:gs pos="100000">
                <a:srgbClr val="CE57C1"/>
              </a:gs>
              <a:gs pos="27000">
                <a:srgbClr val="000044"/>
              </a:gs>
            </a:gsLst>
            <a:lin ang="135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014927" y="6096162"/>
            <a:ext cx="3347676" cy="576481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COMMONDATA" val="eyJoZGlkIjoiNzFiMzExZGI2MjRkODA0ZjQ3MWMxZjFhZjJlY2FmOWI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Default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Widescreen</PresentationFormat>
  <Paragraphs>38</Paragraphs>
  <Slides>9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Arial</vt:lpstr>
      <vt:lpstr>黑体</vt:lpstr>
      <vt:lpstr>微软雅黑</vt:lpstr>
      <vt:lpstr>Calibri</vt:lpstr>
      <vt:lpstr>Arial Unicode MS</vt:lpstr>
      <vt:lpstr>Default Theme</vt:lpstr>
      <vt:lpstr>实践项目标题</vt:lpstr>
      <vt:lpstr>目录</vt:lpstr>
      <vt:lpstr>教学问题与目标</vt:lpstr>
      <vt:lpstr>教学创新设计与实施</vt:lpstr>
      <vt:lpstr>课堂实践证据与学生反馈</vt:lpstr>
      <vt:lpstr>PowerPoint 演示文稿</vt:lpstr>
      <vt:lpstr>教学成效与反思</vt:lpstr>
      <vt:lpstr>PowerPoint 演示文稿</vt:lpstr>
      <vt:lpstr>PowerPoint 演示文稿</vt:lpstr>
    </vt:vector>
  </TitlesOfParts>
  <Company>Xi'an Jiaotong-Liverpool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XJTLU</dc:title>
  <dc:creator>Tom Ennis</dc:creator>
  <cp:lastModifiedBy>倪肖舒童</cp:lastModifiedBy>
  <cp:revision>265</cp:revision>
  <cp:lastPrinted>2025-06-05T08:22:00Z</cp:lastPrinted>
  <dcterms:created xsi:type="dcterms:W3CDTF">2025-06-05T08:22:00Z</dcterms:created>
  <dcterms:modified xsi:type="dcterms:W3CDTF">2026-03-12T03:04:02Z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0x0101000C92E395E8E08542BE84397FDFC4739E</vt:lpwstr>
  </property>
  <property fmtid="{D5CDD505-2E9C-101B-9397-08002B2CF9AE}" pid="3" name="Category">
    <vt:lpwstr/>
  </property>
  <property fmtid="{D5CDD505-2E9C-101B-9397-08002B2CF9AE}" pid="4" name="ICV">
    <vt:lpwstr>EEBAC126AA484F0D867E0416A391895A_13</vt:lpwstr>
  </property>
  <property fmtid="{D5CDD505-2E9C-101B-9397-08002B2CF9AE}" pid="5" name="KSOProductBuildVer">
    <vt:lpwstr>2052-12.1.0.25225</vt:lpwstr>
  </property>
</Properties>
</file>